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457" r:id="rId3"/>
    <p:sldId id="428" r:id="rId4"/>
    <p:sldId id="498" r:id="rId5"/>
    <p:sldId id="506" r:id="rId6"/>
    <p:sldId id="487" r:id="rId7"/>
    <p:sldId id="505" r:id="rId8"/>
    <p:sldId id="472" r:id="rId9"/>
    <p:sldId id="500" r:id="rId10"/>
    <p:sldId id="503" r:id="rId11"/>
    <p:sldId id="504" r:id="rId12"/>
    <p:sldId id="493" r:id="rId13"/>
    <p:sldId id="475" r:id="rId14"/>
    <p:sldId id="467" r:id="rId15"/>
    <p:sldId id="492" r:id="rId16"/>
    <p:sldId id="377" r:id="rId17"/>
    <p:sldId id="456" r:id="rId18"/>
    <p:sldId id="496" r:id="rId19"/>
    <p:sldId id="491" r:id="rId20"/>
    <p:sldId id="439" r:id="rId21"/>
    <p:sldId id="477" r:id="rId22"/>
    <p:sldId id="478" r:id="rId23"/>
    <p:sldId id="479" r:id="rId24"/>
    <p:sldId id="480" r:id="rId25"/>
    <p:sldId id="481" r:id="rId26"/>
    <p:sldId id="483" r:id="rId27"/>
    <p:sldId id="482" r:id="rId28"/>
    <p:sldId id="422" r:id="rId29"/>
    <p:sldId id="440" r:id="rId30"/>
    <p:sldId id="438" r:id="rId31"/>
    <p:sldId id="442" r:id="rId32"/>
    <p:sldId id="441" r:id="rId33"/>
    <p:sldId id="443" r:id="rId34"/>
    <p:sldId id="445" r:id="rId35"/>
    <p:sldId id="459" r:id="rId36"/>
    <p:sldId id="446" r:id="rId37"/>
    <p:sldId id="460" r:id="rId38"/>
    <p:sldId id="462" r:id="rId39"/>
    <p:sldId id="463" r:id="rId40"/>
    <p:sldId id="466" r:id="rId41"/>
    <p:sldId id="464" r:id="rId42"/>
    <p:sldId id="454" r:id="rId43"/>
    <p:sldId id="461" r:id="rId44"/>
    <p:sldId id="447" r:id="rId45"/>
    <p:sldId id="444" r:id="rId46"/>
    <p:sldId id="450" r:id="rId47"/>
    <p:sldId id="452" r:id="rId48"/>
    <p:sldId id="453" r:id="rId49"/>
    <p:sldId id="431" r:id="rId50"/>
    <p:sldId id="448" r:id="rId51"/>
    <p:sldId id="455" r:id="rId52"/>
    <p:sldId id="435" r:id="rId53"/>
    <p:sldId id="432" r:id="rId54"/>
    <p:sldId id="434" r:id="rId55"/>
    <p:sldId id="433" r:id="rId56"/>
    <p:sldId id="426" r:id="rId57"/>
    <p:sldId id="429" r:id="rId58"/>
    <p:sldId id="427" r:id="rId59"/>
    <p:sldId id="423" r:id="rId60"/>
    <p:sldId id="424" r:id="rId61"/>
    <p:sldId id="397" r:id="rId62"/>
    <p:sldId id="408" r:id="rId63"/>
    <p:sldId id="409" r:id="rId64"/>
    <p:sldId id="401" r:id="rId65"/>
    <p:sldId id="413" r:id="rId66"/>
    <p:sldId id="417" r:id="rId67"/>
    <p:sldId id="403" r:id="rId68"/>
    <p:sldId id="407" r:id="rId69"/>
    <p:sldId id="419" r:id="rId70"/>
    <p:sldId id="269" r:id="rId71"/>
    <p:sldId id="415" r:id="rId72"/>
    <p:sldId id="405" r:id="rId73"/>
    <p:sldId id="406" r:id="rId74"/>
    <p:sldId id="414" r:id="rId75"/>
    <p:sldId id="416" r:id="rId76"/>
    <p:sldId id="410" r:id="rId77"/>
  </p:sldIdLst>
  <p:sldSz cx="12198350" cy="6858000"/>
  <p:notesSz cx="9872663" cy="6742113"/>
  <p:custDataLst>
    <p:tags r:id="rId8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 userDrawn="1">
          <p15:clr>
            <a:srgbClr val="A4A3A4"/>
          </p15:clr>
        </p15:guide>
        <p15:guide id="2" pos="3524" userDrawn="1">
          <p15:clr>
            <a:srgbClr val="A4A3A4"/>
          </p15:clr>
        </p15:guide>
      </p15:sldGuideLst>
    </p:ext>
    <p:ext uri="{2D200454-40CA-4A62-9FC3-DE9A4176ACB9}">
      <p15:notesGuideLst xmlns:p15="http://schemas.microsoft.com/office/powerpoint/2012/main">
        <p15:guide id="1" orient="horz" pos="2124" userDrawn="1">
          <p15:clr>
            <a:srgbClr val="A4A3A4"/>
          </p15:clr>
        </p15:guide>
        <p15:guide id="2" pos="311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fang Wang" initials="YfW" lastIdx="1" clrIdx="0">
    <p:extLst>
      <p:ext uri="{19B8F6BF-5375-455C-9EA6-DF929625EA0E}">
        <p15:presenceInfo xmlns:p15="http://schemas.microsoft.com/office/powerpoint/2012/main" userId="007528f1c1ff7a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2" autoAdjust="0"/>
    <p:restoredTop sz="62668" autoAdjust="0"/>
  </p:normalViewPr>
  <p:slideViewPr>
    <p:cSldViewPr>
      <p:cViewPr varScale="1">
        <p:scale>
          <a:sx n="37" d="100"/>
          <a:sy n="37" d="100"/>
        </p:scale>
        <p:origin x="1588" y="28"/>
      </p:cViewPr>
      <p:guideLst>
        <p:guide orient="horz" pos="1298"/>
        <p:guide pos="3524"/>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124"/>
        <p:guide pos="311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37039-A524-4263-BE5A-92A81C3FF3DF}" type="doc">
      <dgm:prSet loTypeId="urn:microsoft.com/office/officeart/2005/8/layout/hChevron3" loCatId="process" qsTypeId="urn:microsoft.com/office/officeart/2005/8/quickstyle/simple1" qsCatId="simple" csTypeId="urn:microsoft.com/office/officeart/2005/8/colors/accent1_2" csCatId="accent1" phldr="1"/>
      <dgm:spPr/>
    </dgm:pt>
    <dgm:pt modelId="{5008E5ED-6B2B-4525-AE17-497485DE3DF1}">
      <dgm:prSet phldrT="[Text]" custT="1"/>
      <dgm:spPr>
        <a:solidFill>
          <a:srgbClr val="002060"/>
        </a:solidFill>
      </dgm:spPr>
      <dgm:t>
        <a:bodyPr/>
        <a:lstStyle/>
        <a:p>
          <a:r>
            <a:rPr lang="en-US" sz="1600" b="1" dirty="0">
              <a:latin typeface="Arial" panose="020B0604020202020204" pitchFamily="34" charset="0"/>
              <a:cs typeface="Arial" panose="020B0604020202020204" pitchFamily="34" charset="0"/>
            </a:rPr>
            <a:t>Stand still near bed</a:t>
          </a:r>
          <a:endParaRPr lang="en-150" sz="1600" b="1" dirty="0">
            <a:latin typeface="Arial" panose="020B0604020202020204" pitchFamily="34" charset="0"/>
            <a:cs typeface="Arial" panose="020B0604020202020204" pitchFamily="34" charset="0"/>
          </a:endParaRPr>
        </a:p>
      </dgm:t>
    </dgm:pt>
    <dgm:pt modelId="{FE4AFA6C-E5A5-47ED-B36F-50C5BB155832}" type="parTrans" cxnId="{FAFBD9D6-34DB-477B-890E-0C1B7E4AE7B6}">
      <dgm:prSet/>
      <dgm:spPr/>
      <dgm:t>
        <a:bodyPr/>
        <a:lstStyle/>
        <a:p>
          <a:endParaRPr lang="en-150"/>
        </a:p>
      </dgm:t>
    </dgm:pt>
    <dgm:pt modelId="{116A8E39-8D3E-4F0E-B3BF-6D42993859F5}" type="sibTrans" cxnId="{FAFBD9D6-34DB-477B-890E-0C1B7E4AE7B6}">
      <dgm:prSet/>
      <dgm:spPr/>
      <dgm:t>
        <a:bodyPr/>
        <a:lstStyle/>
        <a:p>
          <a:endParaRPr lang="en-150"/>
        </a:p>
      </dgm:t>
    </dgm:pt>
    <dgm:pt modelId="{B0894442-CDBC-4B01-BB7D-C426B17FBD02}">
      <dgm:prSet phldrT="[Text]" custT="1"/>
      <dgm:spPr>
        <a:solidFill>
          <a:srgbClr val="002060"/>
        </a:solidFill>
      </dgm:spPr>
      <dgm: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Get into the bed</a:t>
          </a:r>
          <a:endParaRPr lang="en-150" sz="1600" b="1" kern="1200" dirty="0">
            <a:solidFill>
              <a:srgbClr val="FFFFFF"/>
            </a:solidFill>
            <a:latin typeface="Arial" panose="020B0604020202020204" pitchFamily="34" charset="0"/>
            <a:ea typeface="+mn-ea"/>
            <a:cs typeface="Arial" panose="020B0604020202020204" pitchFamily="34" charset="0"/>
          </a:endParaRPr>
        </a:p>
      </dgm:t>
    </dgm:pt>
    <dgm:pt modelId="{C1A5A670-731D-416E-944B-B0BF6466B255}" type="parTrans" cxnId="{D0C2CF4A-9B0B-458E-B65A-FDCF1F0FA2D6}">
      <dgm:prSet/>
      <dgm:spPr/>
      <dgm:t>
        <a:bodyPr/>
        <a:lstStyle/>
        <a:p>
          <a:endParaRPr lang="en-150"/>
        </a:p>
      </dgm:t>
    </dgm:pt>
    <dgm:pt modelId="{E20F296A-91A0-488A-8C42-C49AC18E39E2}" type="sibTrans" cxnId="{D0C2CF4A-9B0B-458E-B65A-FDCF1F0FA2D6}">
      <dgm:prSet/>
      <dgm:spPr/>
      <dgm:t>
        <a:bodyPr/>
        <a:lstStyle/>
        <a:p>
          <a:endParaRPr lang="en-150"/>
        </a:p>
      </dgm:t>
    </dgm:pt>
    <dgm:pt modelId="{9EF04845-23BB-473A-B1DC-AF534939A447}">
      <dgm:prSet phldrT="[Text]" custT="1"/>
      <dgm:spPr>
        <a:solidFill>
          <a:srgbClr val="002060"/>
        </a:solidFill>
        <a:ln>
          <a:solidFill>
            <a:schemeClr val="bg1"/>
          </a:solidFill>
        </a:ln>
      </dgm:spPr>
      <dgm: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Lie down</a:t>
          </a:r>
          <a:endParaRPr lang="en-150" sz="1600" b="1" kern="1200" dirty="0">
            <a:solidFill>
              <a:srgbClr val="FFFFFF"/>
            </a:solidFill>
            <a:latin typeface="Arial" panose="020B0604020202020204" pitchFamily="34" charset="0"/>
            <a:ea typeface="+mn-ea"/>
            <a:cs typeface="Arial" panose="020B0604020202020204" pitchFamily="34" charset="0"/>
          </a:endParaRPr>
        </a:p>
      </dgm:t>
    </dgm:pt>
    <dgm:pt modelId="{2DA4FE59-A6F9-4F5B-AAAD-A99B6FAD5715}" type="parTrans" cxnId="{641E0E12-3685-4F48-939D-C58560782188}">
      <dgm:prSet/>
      <dgm:spPr/>
      <dgm:t>
        <a:bodyPr/>
        <a:lstStyle/>
        <a:p>
          <a:endParaRPr lang="en-150"/>
        </a:p>
      </dgm:t>
    </dgm:pt>
    <dgm:pt modelId="{F7CC2732-7C79-402A-AD48-06CD99E134B1}" type="sibTrans" cxnId="{641E0E12-3685-4F48-939D-C58560782188}">
      <dgm:prSet/>
      <dgm:spPr/>
      <dgm:t>
        <a:bodyPr/>
        <a:lstStyle/>
        <a:p>
          <a:endParaRPr lang="en-150"/>
        </a:p>
      </dgm:t>
    </dgm:pt>
    <dgm:pt modelId="{FF00A445-093A-4601-B716-BC1530DDE03C}">
      <dgm:prSet phldrT="[Text]" custT="1"/>
      <dgm:spPr>
        <a:solidFill>
          <a:srgbClr val="002060"/>
        </a:solidFill>
        <a:ln>
          <a:solidFill>
            <a:schemeClr val="bg1"/>
          </a:solidFill>
        </a:ln>
      </dgm:spPr>
      <dgm: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Get out of bed</a:t>
          </a:r>
          <a:endParaRPr lang="en-150" sz="1600" b="1" kern="1200" dirty="0">
            <a:solidFill>
              <a:srgbClr val="FFFFFF"/>
            </a:solidFill>
            <a:latin typeface="Arial" panose="020B0604020202020204" pitchFamily="34" charset="0"/>
            <a:ea typeface="+mn-ea"/>
            <a:cs typeface="Arial" panose="020B0604020202020204" pitchFamily="34" charset="0"/>
          </a:endParaRPr>
        </a:p>
      </dgm:t>
    </dgm:pt>
    <dgm:pt modelId="{8858BD92-86BF-4C3E-9B62-14FE9B6AD641}" type="parTrans" cxnId="{4FE02C6C-8BCF-465D-AADB-10F759DCEE23}">
      <dgm:prSet/>
      <dgm:spPr/>
      <dgm:t>
        <a:bodyPr/>
        <a:lstStyle/>
        <a:p>
          <a:endParaRPr lang="en-150"/>
        </a:p>
      </dgm:t>
    </dgm:pt>
    <dgm:pt modelId="{055441EE-B71C-4494-A2E3-03C1614F1907}" type="sibTrans" cxnId="{4FE02C6C-8BCF-465D-AADB-10F759DCEE23}">
      <dgm:prSet/>
      <dgm:spPr/>
      <dgm:t>
        <a:bodyPr/>
        <a:lstStyle/>
        <a:p>
          <a:endParaRPr lang="en-150"/>
        </a:p>
      </dgm:t>
    </dgm:pt>
    <dgm:pt modelId="{27028B92-3969-408A-ABA3-974B5613883D}" type="pres">
      <dgm:prSet presAssocID="{1A037039-A524-4263-BE5A-92A81C3FF3DF}" presName="Name0" presStyleCnt="0">
        <dgm:presLayoutVars>
          <dgm:dir/>
          <dgm:resizeHandles val="exact"/>
        </dgm:presLayoutVars>
      </dgm:prSet>
      <dgm:spPr/>
    </dgm:pt>
    <dgm:pt modelId="{54C14222-17A1-4B10-9916-7745DD497884}" type="pres">
      <dgm:prSet presAssocID="{5008E5ED-6B2B-4525-AE17-497485DE3DF1}" presName="parTxOnly" presStyleLbl="node1" presStyleIdx="0" presStyleCnt="4" custScaleY="49194">
        <dgm:presLayoutVars>
          <dgm:bulletEnabled val="1"/>
        </dgm:presLayoutVars>
      </dgm:prSet>
      <dgm:spPr/>
    </dgm:pt>
    <dgm:pt modelId="{E6F4342E-6BB9-4F2F-BD3A-E96696546970}" type="pres">
      <dgm:prSet presAssocID="{116A8E39-8D3E-4F0E-B3BF-6D42993859F5}" presName="parSpace" presStyleCnt="0"/>
      <dgm:spPr/>
    </dgm:pt>
    <dgm:pt modelId="{2E90181D-AFC2-400F-943D-92886EF07378}" type="pres">
      <dgm:prSet presAssocID="{B0894442-CDBC-4B01-BB7D-C426B17FBD02}" presName="parTxOnly" presStyleLbl="node1" presStyleIdx="1" presStyleCnt="4" custScaleY="49193">
        <dgm:presLayoutVars>
          <dgm:bulletEnabled val="1"/>
        </dgm:presLayoutVars>
      </dgm:prSet>
      <dgm:spPr/>
    </dgm:pt>
    <dgm:pt modelId="{7E56B464-41FE-488F-9C83-E53B32E2697A}" type="pres">
      <dgm:prSet presAssocID="{E20F296A-91A0-488A-8C42-C49AC18E39E2}" presName="parSpace" presStyleCnt="0"/>
      <dgm:spPr/>
    </dgm:pt>
    <dgm:pt modelId="{EC7F20D9-5C57-40EE-8B18-0AF2DBB6788C}" type="pres">
      <dgm:prSet presAssocID="{9EF04845-23BB-473A-B1DC-AF534939A447}" presName="parTxOnly" presStyleLbl="node1" presStyleIdx="2" presStyleCnt="4" custScaleY="49908">
        <dgm:presLayoutVars>
          <dgm:bulletEnabled val="1"/>
        </dgm:presLayoutVars>
      </dgm:prSet>
      <dgm:spPr/>
    </dgm:pt>
    <dgm:pt modelId="{0AE52CD9-DA86-4593-BB68-5AE0E6B611BA}" type="pres">
      <dgm:prSet presAssocID="{F7CC2732-7C79-402A-AD48-06CD99E134B1}" presName="parSpace" presStyleCnt="0"/>
      <dgm:spPr/>
    </dgm:pt>
    <dgm:pt modelId="{B1AF6021-B0DD-48E9-B928-0B421CF6D49C}" type="pres">
      <dgm:prSet presAssocID="{FF00A445-093A-4601-B716-BC1530DDE03C}" presName="parTxOnly" presStyleLbl="node1" presStyleIdx="3" presStyleCnt="4" custScaleY="49193">
        <dgm:presLayoutVars>
          <dgm:bulletEnabled val="1"/>
        </dgm:presLayoutVars>
      </dgm:prSet>
      <dgm:spPr/>
    </dgm:pt>
  </dgm:ptLst>
  <dgm:cxnLst>
    <dgm:cxn modelId="{641E0E12-3685-4F48-939D-C58560782188}" srcId="{1A037039-A524-4263-BE5A-92A81C3FF3DF}" destId="{9EF04845-23BB-473A-B1DC-AF534939A447}" srcOrd="2" destOrd="0" parTransId="{2DA4FE59-A6F9-4F5B-AAAD-A99B6FAD5715}" sibTransId="{F7CC2732-7C79-402A-AD48-06CD99E134B1}"/>
    <dgm:cxn modelId="{D0C2CF4A-9B0B-458E-B65A-FDCF1F0FA2D6}" srcId="{1A037039-A524-4263-BE5A-92A81C3FF3DF}" destId="{B0894442-CDBC-4B01-BB7D-C426B17FBD02}" srcOrd="1" destOrd="0" parTransId="{C1A5A670-731D-416E-944B-B0BF6466B255}" sibTransId="{E20F296A-91A0-488A-8C42-C49AC18E39E2}"/>
    <dgm:cxn modelId="{4FE02C6C-8BCF-465D-AADB-10F759DCEE23}" srcId="{1A037039-A524-4263-BE5A-92A81C3FF3DF}" destId="{FF00A445-093A-4601-B716-BC1530DDE03C}" srcOrd="3" destOrd="0" parTransId="{8858BD92-86BF-4C3E-9B62-14FE9B6AD641}" sibTransId="{055441EE-B71C-4494-A2E3-03C1614F1907}"/>
    <dgm:cxn modelId="{3D066B82-06EE-4EC5-8410-45AD53C51EEF}" type="presOf" srcId="{5008E5ED-6B2B-4525-AE17-497485DE3DF1}" destId="{54C14222-17A1-4B10-9916-7745DD497884}" srcOrd="0" destOrd="0" presId="urn:microsoft.com/office/officeart/2005/8/layout/hChevron3"/>
    <dgm:cxn modelId="{580B0A97-103B-4FF3-B10C-DE0601C514C0}" type="presOf" srcId="{FF00A445-093A-4601-B716-BC1530DDE03C}" destId="{B1AF6021-B0DD-48E9-B928-0B421CF6D49C}" srcOrd="0" destOrd="0" presId="urn:microsoft.com/office/officeart/2005/8/layout/hChevron3"/>
    <dgm:cxn modelId="{C40E83BE-AA60-4D57-8342-7C3D8E868C18}" type="presOf" srcId="{B0894442-CDBC-4B01-BB7D-C426B17FBD02}" destId="{2E90181D-AFC2-400F-943D-92886EF07378}" srcOrd="0" destOrd="0" presId="urn:microsoft.com/office/officeart/2005/8/layout/hChevron3"/>
    <dgm:cxn modelId="{FAFBD9D6-34DB-477B-890E-0C1B7E4AE7B6}" srcId="{1A037039-A524-4263-BE5A-92A81C3FF3DF}" destId="{5008E5ED-6B2B-4525-AE17-497485DE3DF1}" srcOrd="0" destOrd="0" parTransId="{FE4AFA6C-E5A5-47ED-B36F-50C5BB155832}" sibTransId="{116A8E39-8D3E-4F0E-B3BF-6D42993859F5}"/>
    <dgm:cxn modelId="{18DBBBDB-E032-48B2-AFB6-F6A576C6F188}" type="presOf" srcId="{1A037039-A524-4263-BE5A-92A81C3FF3DF}" destId="{27028B92-3969-408A-ABA3-974B5613883D}" srcOrd="0" destOrd="0" presId="urn:microsoft.com/office/officeart/2005/8/layout/hChevron3"/>
    <dgm:cxn modelId="{7758E5FA-B9FA-40E4-8C30-4FFD091DF459}" type="presOf" srcId="{9EF04845-23BB-473A-B1DC-AF534939A447}" destId="{EC7F20D9-5C57-40EE-8B18-0AF2DBB6788C}" srcOrd="0" destOrd="0" presId="urn:microsoft.com/office/officeart/2005/8/layout/hChevron3"/>
    <dgm:cxn modelId="{67F10091-A70A-4D3D-B334-54EE056F6B9A}" type="presParOf" srcId="{27028B92-3969-408A-ABA3-974B5613883D}" destId="{54C14222-17A1-4B10-9916-7745DD497884}" srcOrd="0" destOrd="0" presId="urn:microsoft.com/office/officeart/2005/8/layout/hChevron3"/>
    <dgm:cxn modelId="{9AC6F392-827D-4614-AE58-ADD63F972AE3}" type="presParOf" srcId="{27028B92-3969-408A-ABA3-974B5613883D}" destId="{E6F4342E-6BB9-4F2F-BD3A-E96696546970}" srcOrd="1" destOrd="0" presId="urn:microsoft.com/office/officeart/2005/8/layout/hChevron3"/>
    <dgm:cxn modelId="{75522A82-BB92-482C-B16A-7D9BE91BA40C}" type="presParOf" srcId="{27028B92-3969-408A-ABA3-974B5613883D}" destId="{2E90181D-AFC2-400F-943D-92886EF07378}" srcOrd="2" destOrd="0" presId="urn:microsoft.com/office/officeart/2005/8/layout/hChevron3"/>
    <dgm:cxn modelId="{30FEDA42-9809-4600-A5CE-739D90E7E725}" type="presParOf" srcId="{27028B92-3969-408A-ABA3-974B5613883D}" destId="{7E56B464-41FE-488F-9C83-E53B32E2697A}" srcOrd="3" destOrd="0" presId="urn:microsoft.com/office/officeart/2005/8/layout/hChevron3"/>
    <dgm:cxn modelId="{5264113F-87F2-484E-AFBB-C584AB8F6119}" type="presParOf" srcId="{27028B92-3969-408A-ABA3-974B5613883D}" destId="{EC7F20D9-5C57-40EE-8B18-0AF2DBB6788C}" srcOrd="4" destOrd="0" presId="urn:microsoft.com/office/officeart/2005/8/layout/hChevron3"/>
    <dgm:cxn modelId="{1E7B962D-5442-4DA4-B08B-AB26FB6FD157}" type="presParOf" srcId="{27028B92-3969-408A-ABA3-974B5613883D}" destId="{0AE52CD9-DA86-4593-BB68-5AE0E6B611BA}" srcOrd="5" destOrd="0" presId="urn:microsoft.com/office/officeart/2005/8/layout/hChevron3"/>
    <dgm:cxn modelId="{916E6468-4D2D-4229-8C7D-510E6FB9BFFE}" type="presParOf" srcId="{27028B92-3969-408A-ABA3-974B5613883D}" destId="{B1AF6021-B0DD-48E9-B928-0B421CF6D49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14222-17A1-4B10-9916-7745DD497884}">
      <dsp:nvSpPr>
        <dsp:cNvPr id="0" name=""/>
        <dsp:cNvSpPr/>
      </dsp:nvSpPr>
      <dsp:spPr>
        <a:xfrm>
          <a:off x="2797" y="119910"/>
          <a:ext cx="2806575" cy="552266"/>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Stand still near bed</a:t>
          </a:r>
          <a:endParaRPr lang="en-150" sz="1600" b="1" kern="1200" dirty="0">
            <a:latin typeface="Arial" panose="020B0604020202020204" pitchFamily="34" charset="0"/>
            <a:cs typeface="Arial" panose="020B0604020202020204" pitchFamily="34" charset="0"/>
          </a:endParaRPr>
        </a:p>
      </dsp:txBody>
      <dsp:txXfrm>
        <a:off x="2797" y="119910"/>
        <a:ext cx="2668509" cy="552266"/>
      </dsp:txXfrm>
    </dsp:sp>
    <dsp:sp modelId="{2E90181D-AFC2-400F-943D-92886EF07378}">
      <dsp:nvSpPr>
        <dsp:cNvPr id="0" name=""/>
        <dsp:cNvSpPr/>
      </dsp:nvSpPr>
      <dsp:spPr>
        <a:xfrm>
          <a:off x="2248057" y="119916"/>
          <a:ext cx="2806575" cy="552255"/>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Get into the bed</a:t>
          </a:r>
          <a:endParaRPr lang="en-150" sz="1600" b="1" kern="1200" dirty="0">
            <a:solidFill>
              <a:srgbClr val="FFFFFF"/>
            </a:solidFill>
            <a:latin typeface="Arial" panose="020B0604020202020204" pitchFamily="34" charset="0"/>
            <a:ea typeface="+mn-ea"/>
            <a:cs typeface="Arial" panose="020B0604020202020204" pitchFamily="34" charset="0"/>
          </a:endParaRPr>
        </a:p>
      </dsp:txBody>
      <dsp:txXfrm>
        <a:off x="2524185" y="119916"/>
        <a:ext cx="2254320" cy="552255"/>
      </dsp:txXfrm>
    </dsp:sp>
    <dsp:sp modelId="{EC7F20D9-5C57-40EE-8B18-0AF2DBB6788C}">
      <dsp:nvSpPr>
        <dsp:cNvPr id="0" name=""/>
        <dsp:cNvSpPr/>
      </dsp:nvSpPr>
      <dsp:spPr>
        <a:xfrm>
          <a:off x="4493317" y="115902"/>
          <a:ext cx="2806575" cy="560282"/>
        </a:xfrm>
        <a:prstGeom prst="chevron">
          <a:avLst/>
        </a:prstGeom>
        <a:solidFill>
          <a:srgbClr val="00206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Lie down</a:t>
          </a:r>
          <a:endParaRPr lang="en-150" sz="1600" b="1" kern="1200" dirty="0">
            <a:solidFill>
              <a:srgbClr val="FFFFFF"/>
            </a:solidFill>
            <a:latin typeface="Arial" panose="020B0604020202020204" pitchFamily="34" charset="0"/>
            <a:ea typeface="+mn-ea"/>
            <a:cs typeface="Arial" panose="020B0604020202020204" pitchFamily="34" charset="0"/>
          </a:endParaRPr>
        </a:p>
      </dsp:txBody>
      <dsp:txXfrm>
        <a:off x="4773458" y="115902"/>
        <a:ext cx="2246293" cy="560282"/>
      </dsp:txXfrm>
    </dsp:sp>
    <dsp:sp modelId="{B1AF6021-B0DD-48E9-B928-0B421CF6D49C}">
      <dsp:nvSpPr>
        <dsp:cNvPr id="0" name=""/>
        <dsp:cNvSpPr/>
      </dsp:nvSpPr>
      <dsp:spPr>
        <a:xfrm>
          <a:off x="6738578" y="119916"/>
          <a:ext cx="2806575" cy="552255"/>
        </a:xfrm>
        <a:prstGeom prst="chevron">
          <a:avLst/>
        </a:prstGeom>
        <a:solidFill>
          <a:srgbClr val="00206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800100">
            <a:lnSpc>
              <a:spcPct val="90000"/>
            </a:lnSpc>
            <a:spcBef>
              <a:spcPct val="0"/>
            </a:spcBef>
            <a:spcAft>
              <a:spcPct val="35000"/>
            </a:spcAft>
            <a:buNone/>
          </a:pPr>
          <a:r>
            <a:rPr lang="en-US" sz="1600" b="1" kern="1200" dirty="0">
              <a:solidFill>
                <a:srgbClr val="FFFFFF"/>
              </a:solidFill>
              <a:latin typeface="Arial" panose="020B0604020202020204" pitchFamily="34" charset="0"/>
              <a:ea typeface="+mn-ea"/>
              <a:cs typeface="Arial" panose="020B0604020202020204" pitchFamily="34" charset="0"/>
            </a:rPr>
            <a:t>Get out of bed</a:t>
          </a:r>
          <a:endParaRPr lang="en-150" sz="1600" b="1" kern="1200" dirty="0">
            <a:solidFill>
              <a:srgbClr val="FFFFFF"/>
            </a:solidFill>
            <a:latin typeface="Arial" panose="020B0604020202020204" pitchFamily="34" charset="0"/>
            <a:ea typeface="+mn-ea"/>
            <a:cs typeface="Arial" panose="020B0604020202020204" pitchFamily="34" charset="0"/>
          </a:endParaRPr>
        </a:p>
      </dsp:txBody>
      <dsp:txXfrm>
        <a:off x="7014706" y="119916"/>
        <a:ext cx="2254320" cy="5522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5592224" y="0"/>
            <a:ext cx="4278154" cy="337106"/>
          </a:xfrm>
          <a:prstGeom prst="rect">
            <a:avLst/>
          </a:prstGeom>
        </p:spPr>
        <p:txBody>
          <a:bodyPr vert="horz" lIns="91440" tIns="45720" rIns="91440" bIns="45720" rtlCol="0"/>
          <a:lstStyle>
            <a:lvl1pPr algn="r">
              <a:defRPr sz="1200"/>
            </a:lvl1pPr>
          </a:lstStyle>
          <a:p>
            <a:fld id="{4F068446-54CF-4267-A5BD-FA01909E96A2}" type="datetimeFigureOut">
              <a:rPr lang="nl-NL" smtClean="0"/>
              <a:t>11-2-2025</a:t>
            </a:fld>
            <a:endParaRPr lang="nl-NL"/>
          </a:p>
        </p:txBody>
      </p:sp>
      <p:sp>
        <p:nvSpPr>
          <p:cNvPr id="4" name="Footer Placeholder 3"/>
          <p:cNvSpPr>
            <a:spLocks noGrp="1"/>
          </p:cNvSpPr>
          <p:nvPr>
            <p:ph type="ftr" sz="quarter" idx="2"/>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5592224" y="6403837"/>
            <a:ext cx="4278154" cy="337106"/>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592224" y="0"/>
            <a:ext cx="4278154" cy="337106"/>
          </a:xfrm>
          <a:prstGeom prst="rect">
            <a:avLst/>
          </a:prstGeom>
        </p:spPr>
        <p:txBody>
          <a:bodyPr vert="horz" lIns="91440" tIns="45720" rIns="91440" bIns="45720" rtlCol="0"/>
          <a:lstStyle>
            <a:lvl1pPr algn="r">
              <a:defRPr sz="1200"/>
            </a:lvl1pPr>
          </a:lstStyle>
          <a:p>
            <a:fld id="{35698784-F1F2-4D71-B346-94F94D5EBAA2}" type="datetimeFigureOut">
              <a:rPr lang="nl-NL" smtClean="0"/>
              <a:t>11-2-2025</a:t>
            </a:fld>
            <a:endParaRPr lang="nl-NL"/>
          </a:p>
        </p:txBody>
      </p:sp>
      <p:sp>
        <p:nvSpPr>
          <p:cNvPr id="4" name="Tijdelijke aanduiding voor dia-afbeelding 3"/>
          <p:cNvSpPr>
            <a:spLocks noGrp="1" noRot="1" noChangeAspect="1"/>
          </p:cNvSpPr>
          <p:nvPr>
            <p:ph type="sldImg" idx="2"/>
          </p:nvPr>
        </p:nvSpPr>
        <p:spPr>
          <a:xfrm>
            <a:off x="2689225" y="506413"/>
            <a:ext cx="4494213" cy="25273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87267" y="3202504"/>
            <a:ext cx="7898130" cy="303395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592224" y="6403837"/>
            <a:ext cx="4278154" cy="337106"/>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A3C89-C352-42D7-6B2E-BB7254953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95A6B-83A6-3196-73C2-4CE622BBD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F96824-9228-CE6C-BB6D-8B8E0AAAD852}"/>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4565E84E-1369-36D3-7CA2-5884E228EA52}"/>
              </a:ext>
            </a:extLst>
          </p:cNvPr>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107494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BA37-1D59-48C7-0C2D-4F3D8FC20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92FBD-D91F-DAE7-D6E7-878EB88C8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3FE38-EEA4-1B80-B81E-8629C8F89237}"/>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4944D76E-C2F0-59A9-B769-59F61AAC3333}"/>
              </a:ext>
            </a:extLst>
          </p:cNvPr>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273982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CC4CE-B5C8-5BD4-1A16-4EC8EC7ECB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C06A7-27BE-4FD5-1EEB-277F75597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AE15A-8875-E735-C9E0-7421041B5190}"/>
              </a:ext>
            </a:extLst>
          </p:cNvPr>
          <p:cNvSpPr>
            <a:spLocks noGrp="1"/>
          </p:cNvSpPr>
          <p:nvPr>
            <p:ph type="body" idx="1"/>
          </p:nvPr>
        </p:nvSpPr>
        <p:spPr/>
        <p:txBody>
          <a:bodyPr/>
          <a:lstStyle/>
          <a:p>
            <a:r>
              <a:rPr lang="en-US" altLang="zh-CN" dirty="0"/>
              <a:t>Add the selection bias picture</a:t>
            </a:r>
            <a:endParaRPr lang="zh-CN" altLang="en-US" dirty="0"/>
          </a:p>
        </p:txBody>
      </p:sp>
      <p:sp>
        <p:nvSpPr>
          <p:cNvPr id="4" name="Slide Number Placeholder 3">
            <a:extLst>
              <a:ext uri="{FF2B5EF4-FFF2-40B4-BE49-F238E27FC236}">
                <a16:creationId xmlns:a16="http://schemas.microsoft.com/office/drawing/2014/main" id="{74B07232-FB3E-3FC6-DC98-A9905D3411D3}"/>
              </a:ext>
            </a:extLst>
          </p:cNvPr>
          <p:cNvSpPr>
            <a:spLocks noGrp="1"/>
          </p:cNvSpPr>
          <p:nvPr>
            <p:ph type="sldNum" sz="quarter" idx="5"/>
          </p:nvPr>
        </p:nvSpPr>
        <p:spPr/>
        <p:txBody>
          <a:bodyPr/>
          <a:lstStyle/>
          <a:p>
            <a:fld id="{812ECD43-08E5-4945-BC4F-4857758E978F}" type="slidenum">
              <a:rPr lang="nl-NL" smtClean="0"/>
              <a:t>12</a:t>
            </a:fld>
            <a:endParaRPr lang="nl-NL"/>
          </a:p>
        </p:txBody>
      </p:sp>
    </p:spTree>
    <p:extLst>
      <p:ext uri="{BB962C8B-B14F-4D97-AF65-F5344CB8AC3E}">
        <p14:creationId xmlns:p14="http://schemas.microsoft.com/office/powerpoint/2010/main" val="46836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FFF37-D23E-FAA8-AA2C-DF4F2EA17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68167-A5FE-9479-33C5-F038CB927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CC5B1-ADC9-A7EC-CD37-9259B9C061C9}"/>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A149A3E-8CDB-6DA3-CA69-0D9E5FDD23AE}"/>
              </a:ext>
            </a:extLst>
          </p:cNvPr>
          <p:cNvSpPr>
            <a:spLocks noGrp="1"/>
          </p:cNvSpPr>
          <p:nvPr>
            <p:ph type="sldNum" sz="quarter" idx="5"/>
          </p:nvPr>
        </p:nvSpPr>
        <p:spPr/>
        <p:txBody>
          <a:bodyPr/>
          <a:lstStyle/>
          <a:p>
            <a:fld id="{812ECD43-08E5-4945-BC4F-4857758E978F}" type="slidenum">
              <a:rPr lang="nl-NL" smtClean="0"/>
              <a:t>13</a:t>
            </a:fld>
            <a:endParaRPr lang="nl-NL"/>
          </a:p>
        </p:txBody>
      </p:sp>
    </p:spTree>
    <p:extLst>
      <p:ext uri="{BB962C8B-B14F-4D97-AF65-F5344CB8AC3E}">
        <p14:creationId xmlns:p14="http://schemas.microsoft.com/office/powerpoint/2010/main" val="197003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6A83-1348-3B6E-58AB-B1B79B809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CBAB8-5F7B-B60A-EA74-2C1B4C3A3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BF64F-81CD-010A-0647-86425578A36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FE917DAA-2106-2B34-F27F-6D8A16C422D2}"/>
              </a:ext>
            </a:extLst>
          </p:cNvPr>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2098415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49C36-BE3B-BC4D-6E7B-224555712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1DDD1-AE09-C435-DB64-EF0155FD1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1BDD9-590B-0FD7-D523-7BACDB88D2A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59BC5DC7-3935-BF89-9375-6019CFD70835}"/>
              </a:ext>
            </a:extLst>
          </p:cNvPr>
          <p:cNvSpPr>
            <a:spLocks noGrp="1"/>
          </p:cNvSpPr>
          <p:nvPr>
            <p:ph type="sldNum" sz="quarter" idx="5"/>
          </p:nvPr>
        </p:nvSpPr>
        <p:spPr/>
        <p:txBody>
          <a:bodyPr/>
          <a:lstStyle/>
          <a:p>
            <a:fld id="{812ECD43-08E5-4945-BC4F-4857758E978F}" type="slidenum">
              <a:rPr lang="nl-NL" smtClean="0"/>
              <a:t>15</a:t>
            </a:fld>
            <a:endParaRPr lang="nl-NL"/>
          </a:p>
        </p:txBody>
      </p:sp>
    </p:spTree>
    <p:extLst>
      <p:ext uri="{BB962C8B-B14F-4D97-AF65-F5344CB8AC3E}">
        <p14:creationId xmlns:p14="http://schemas.microsoft.com/office/powerpoint/2010/main" val="271054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16</a:t>
            </a:fld>
            <a:endParaRPr lang="nl-NL"/>
          </a:p>
        </p:txBody>
      </p:sp>
    </p:spTree>
    <p:extLst>
      <p:ext uri="{BB962C8B-B14F-4D97-AF65-F5344CB8AC3E}">
        <p14:creationId xmlns:p14="http://schemas.microsoft.com/office/powerpoint/2010/main" val="241749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E6860-53C2-E7BA-A7E4-9FD3DDFE9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F360E-F026-65AC-8AF6-805D4BB6B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0B8A2D-5927-B8CA-8E5C-2D22C41B7E8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FECC24A1-6D88-E547-91E5-9A9CA39C0138}"/>
              </a:ext>
            </a:extLst>
          </p:cNvPr>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238301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74E93-03E9-9671-DA38-C3A9124A3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B5F76-C481-7CFE-50A8-BC6F00346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CFB92-535D-F0AA-725E-CC5F8703460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5A3122C-845F-7CD5-3387-9020700ADDB6}"/>
              </a:ext>
            </a:extLst>
          </p:cNvPr>
          <p:cNvSpPr>
            <a:spLocks noGrp="1"/>
          </p:cNvSpPr>
          <p:nvPr>
            <p:ph type="sldNum" sz="quarter" idx="5"/>
          </p:nvPr>
        </p:nvSpPr>
        <p:spPr/>
        <p:txBody>
          <a:bodyPr/>
          <a:lstStyle/>
          <a:p>
            <a:fld id="{812ECD43-08E5-4945-BC4F-4857758E978F}" type="slidenum">
              <a:rPr lang="nl-NL" smtClean="0"/>
              <a:t>19</a:t>
            </a:fld>
            <a:endParaRPr lang="nl-NL"/>
          </a:p>
        </p:txBody>
      </p:sp>
    </p:spTree>
    <p:extLst>
      <p:ext uri="{BB962C8B-B14F-4D97-AF65-F5344CB8AC3E}">
        <p14:creationId xmlns:p14="http://schemas.microsoft.com/office/powerpoint/2010/main" val="2042657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7D5B-F48F-D18F-C2A6-7755B2FF4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681DF-21AB-0465-C7DD-8387A9AAC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62F77-A569-43B3-5982-EF33E6B16EAD}"/>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92EEB60F-4A6A-E861-7870-B6BC137D32D4}"/>
              </a:ext>
            </a:extLst>
          </p:cNvPr>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114725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D4C95-6AF1-7C59-6A12-1D401ABBF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00AFD-5022-E9A8-B538-E9DB5DD28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7F599-2C68-0139-FDFF-52E2959883DF}"/>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01527F1D-72AE-862F-5B89-F72F2BF2CA1E}"/>
              </a:ext>
            </a:extLst>
          </p:cNvPr>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060354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A7C02-723B-2DF5-6810-BA50639A4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F780E-4E81-A20B-52CA-50D91EE1B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3BFF8-5B9E-2F21-B579-C3EB426B7AD4}"/>
              </a:ext>
            </a:extLst>
          </p:cNvPr>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Temporal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Stride Time</a:t>
            </a:r>
            <a:r>
              <a:rPr lang="en-US" b="0" i="0" dirty="0">
                <a:solidFill>
                  <a:srgbClr val="242424"/>
                </a:solidFill>
                <a:effectLst/>
                <a:latin typeface="Segoe UI" panose="020B0502040204020203" pitchFamily="34" charset="0"/>
              </a:rPr>
              <a:t>: The time taken to complete one full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Stance Time</a:t>
            </a:r>
            <a:r>
              <a:rPr lang="en-US" b="0" i="0" dirty="0">
                <a:solidFill>
                  <a:srgbClr val="242424"/>
                </a:solidFill>
                <a:effectLst/>
                <a:latin typeface="Segoe UI" panose="020B0502040204020203" pitchFamily="34" charset="0"/>
              </a:rPr>
              <a:t>: The duration of the stance phase when the foot is in contact with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Swing Time</a:t>
            </a:r>
            <a:r>
              <a:rPr lang="en-US" b="0" i="0" dirty="0">
                <a:solidFill>
                  <a:srgbClr val="242424"/>
                </a:solidFill>
                <a:effectLst/>
                <a:latin typeface="Segoe UI" panose="020B0502040204020203" pitchFamily="34" charset="0"/>
              </a:rPr>
              <a:t>: The duration of the swing phase when the foot is off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Cadence</a:t>
            </a:r>
            <a:r>
              <a:rPr lang="en-US" b="0" i="0" dirty="0">
                <a:solidFill>
                  <a:srgbClr val="242424"/>
                </a:solidFill>
                <a:effectLst/>
                <a:latin typeface="Segoe UI" panose="020B0502040204020203" pitchFamily="34" charset="0"/>
              </a:rPr>
              <a:t>: The number of steps taken per minute</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Spatial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Stride Length</a:t>
            </a:r>
            <a:r>
              <a:rPr lang="en-US" b="0" i="0" dirty="0">
                <a:solidFill>
                  <a:srgbClr val="242424"/>
                </a:solidFill>
                <a:effectLst/>
                <a:latin typeface="Segoe UI" panose="020B0502040204020203" pitchFamily="34" charset="0"/>
              </a:rPr>
              <a:t>: The distance covered in one full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Step Length</a:t>
            </a:r>
            <a:r>
              <a:rPr lang="en-US" b="0" i="0" dirty="0">
                <a:solidFill>
                  <a:srgbClr val="242424"/>
                </a:solidFill>
                <a:effectLst/>
                <a:latin typeface="Segoe UI" panose="020B0502040204020203" pitchFamily="34" charset="0"/>
              </a:rPr>
              <a:t>: The distance between successive points of initial contact of the opposite feet</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Kinematic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Linear Acceleration</a:t>
            </a:r>
            <a:r>
              <a:rPr lang="en-US" b="0" i="0" dirty="0">
                <a:solidFill>
                  <a:srgbClr val="242424"/>
                </a:solidFill>
                <a:effectLst/>
                <a:latin typeface="Segoe UI" panose="020B0502040204020203" pitchFamily="34" charset="0"/>
              </a:rPr>
              <a:t>: Measures the acceleration of the body segments.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Angular Velocity</a:t>
            </a:r>
            <a:r>
              <a:rPr lang="en-US" b="0" i="0" dirty="0">
                <a:solidFill>
                  <a:srgbClr val="242424"/>
                </a:solidFill>
                <a:effectLst/>
                <a:latin typeface="Segoe UI" panose="020B0502040204020203" pitchFamily="34" charset="0"/>
              </a:rPr>
              <a:t>: Measures the rotational speed of the body segments.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Joint Angles</a:t>
            </a:r>
            <a:r>
              <a:rPr lang="en-US" b="0" i="0" dirty="0">
                <a:solidFill>
                  <a:srgbClr val="242424"/>
                </a:solidFill>
                <a:effectLst/>
                <a:latin typeface="Segoe UI" panose="020B0502040204020203" pitchFamily="34" charset="0"/>
              </a:rPr>
              <a:t>: The angles of the joints during different phases of the gait cycle</a:t>
            </a:r>
            <a:r>
              <a:rPr lang="en-US" b="0" i="0" u="none" strike="noStrike" dirty="0">
                <a:solidFill>
                  <a:srgbClr val="242424"/>
                </a:solidFill>
                <a:effectLst/>
                <a:latin typeface="var(--fontFamilyBase)"/>
              </a:rPr>
              <a:t>2</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Event Detection</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Heel Strike (Foot-Strike)</a:t>
            </a:r>
            <a:r>
              <a:rPr lang="en-US" b="0" i="0" dirty="0">
                <a:solidFill>
                  <a:srgbClr val="242424"/>
                </a:solidFill>
                <a:effectLst/>
                <a:latin typeface="Segoe UI" panose="020B0502040204020203" pitchFamily="34" charset="0"/>
              </a:rPr>
              <a:t>: The moment the heel contacts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Toe Off (Foot-Off)</a:t>
            </a:r>
            <a:r>
              <a:rPr lang="en-US" b="0" i="0" dirty="0">
                <a:solidFill>
                  <a:srgbClr val="242424"/>
                </a:solidFill>
                <a:effectLst/>
                <a:latin typeface="Segoe UI" panose="020B0502040204020203" pitchFamily="34" charset="0"/>
              </a:rPr>
              <a:t>: The moment the toe leaves the ground</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Smoothness Metrics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SPARC (Spectral Arc Length)</a:t>
            </a:r>
            <a:r>
              <a:rPr lang="en-US" b="0" i="0" dirty="0">
                <a:solidFill>
                  <a:srgbClr val="242424"/>
                </a:solidFill>
                <a:effectLst/>
                <a:latin typeface="Segoe UI" panose="020B0502040204020203" pitchFamily="34" charset="0"/>
              </a:rPr>
              <a:t>: A measure of the smoothness of the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PM (Permutation Entropy)</a:t>
            </a:r>
            <a:r>
              <a:rPr lang="en-US" b="0" i="0" dirty="0">
                <a:solidFill>
                  <a:srgbClr val="242424"/>
                </a:solidFill>
                <a:effectLst/>
                <a:latin typeface="Segoe UI" panose="020B0502040204020203" pitchFamily="34" charset="0"/>
              </a:rPr>
              <a:t>: Another measure of smoothness.</a:t>
            </a:r>
          </a:p>
          <a:p>
            <a:endParaRPr lang="zh-CN" altLang="en-US" dirty="0"/>
          </a:p>
        </p:txBody>
      </p:sp>
      <p:sp>
        <p:nvSpPr>
          <p:cNvPr id="4" name="Slide Number Placeholder 3">
            <a:extLst>
              <a:ext uri="{FF2B5EF4-FFF2-40B4-BE49-F238E27FC236}">
                <a16:creationId xmlns:a16="http://schemas.microsoft.com/office/drawing/2014/main" id="{F1F8B32B-CB42-B216-8C6E-1B57F8A54D3A}"/>
              </a:ext>
            </a:extLst>
          </p:cNvPr>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118694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16AE-A0AA-F00F-4B84-2A00F9C0B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07BF3-9D6E-94B5-4C7C-824EDD001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EBD85-7D73-0191-9D5A-C00D03EE3BCE}"/>
              </a:ext>
            </a:extLst>
          </p:cNvPr>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Electrocardiography (ECG)</a:t>
            </a:r>
            <a:r>
              <a:rPr lang="en-US" b="0" i="0" dirty="0">
                <a:solidFill>
                  <a:srgbClr val="242424"/>
                </a:solidFill>
                <a:effectLst/>
                <a:latin typeface="Segoe UI" panose="020B0502040204020203" pitchFamily="34" charset="0"/>
              </a:rPr>
              <a:t>: Records the electrical activity of the heart. Essential for monitoring heart rate, detecting arrhythmias, and assessing overall cardiac health</a:t>
            </a:r>
            <a:r>
              <a:rPr lang="en-US" b="0" i="0" u="none" strike="noStrike" dirty="0">
                <a:solidFill>
                  <a:srgbClr val="242424"/>
                </a:solidFill>
                <a:effectLst/>
                <a:latin typeface="var(--fontFamilyBase)"/>
              </a:rPr>
              <a:t>2</a:t>
            </a:r>
          </a:p>
          <a:p>
            <a:endParaRPr lang="zh-CN" altLang="en-US" dirty="0"/>
          </a:p>
        </p:txBody>
      </p:sp>
      <p:sp>
        <p:nvSpPr>
          <p:cNvPr id="4" name="Slide Number Placeholder 3">
            <a:extLst>
              <a:ext uri="{FF2B5EF4-FFF2-40B4-BE49-F238E27FC236}">
                <a16:creationId xmlns:a16="http://schemas.microsoft.com/office/drawing/2014/main" id="{D8C16423-3661-A813-9DA0-ADCD474DDD2F}"/>
              </a:ext>
            </a:extLst>
          </p:cNvPr>
          <p:cNvSpPr>
            <a:spLocks noGrp="1"/>
          </p:cNvSpPr>
          <p:nvPr>
            <p:ph type="sldNum" sz="quarter" idx="5"/>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698395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8AAD5-4CBC-AECC-6A3B-95E285186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0E73A-D196-7A24-0AEB-1AF56C6A6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034CC-18A0-D27A-92AB-8531FBE28E72}"/>
              </a:ext>
            </a:extLst>
          </p:cNvPr>
          <p:cNvSpPr>
            <a:spLocks noGrp="1"/>
          </p:cNvSpPr>
          <p:nvPr>
            <p:ph type="body" idx="1"/>
          </p:nvPr>
        </p:nvSpPr>
        <p:spPr/>
        <p:txBody>
          <a:bodyPr/>
          <a:lstStyle/>
          <a:p>
            <a:pPr algn="l"/>
            <a:r>
              <a:rPr lang="en-US" sz="1800" b="0" i="0" u="none" strike="noStrike" baseline="0" dirty="0">
                <a:solidFill>
                  <a:srgbClr val="000000"/>
                </a:solidFill>
                <a:latin typeface="MinionPro-Regular" panose="02040503050306020203" pitchFamily="18" charset="0"/>
              </a:rPr>
              <a:t>In addition to basic heart rate estimation, PPG is used for </a:t>
            </a:r>
          </a:p>
          <a:p>
            <a:pPr algn="l"/>
            <a:endParaRPr lang="en-US" sz="1800" b="0" i="0" u="none" strike="noStrike" baseline="0" dirty="0">
              <a:solidFill>
                <a:srgbClr val="000000"/>
              </a:solidFill>
              <a:latin typeface="MinionPro-Regular" panose="02040503050306020203" pitchFamily="18" charset="0"/>
            </a:endParaRPr>
          </a:p>
          <a:p>
            <a:pPr marL="0" indent="0" algn="l">
              <a:buNone/>
            </a:pPr>
            <a:r>
              <a:rPr lang="en-US" sz="1800" b="0" i="0" u="none" strike="noStrike" baseline="0" dirty="0">
                <a:solidFill>
                  <a:srgbClr val="000000"/>
                </a:solidFill>
                <a:latin typeface="MinionPro-Regular" panose="02040503050306020203" pitchFamily="18" charset="0"/>
              </a:rPr>
              <a:t>1. blood pressure estimation; </a:t>
            </a:r>
          </a:p>
          <a:p>
            <a:pPr marL="0" indent="0" algn="l">
              <a:buNone/>
            </a:pPr>
            <a:r>
              <a:rPr lang="en-US" sz="1800" b="0" i="0" u="none" strike="noStrike" baseline="0" dirty="0">
                <a:solidFill>
                  <a:srgbClr val="000000"/>
                </a:solidFill>
                <a:latin typeface="MinionPro-Regular" panose="02040503050306020203" pitchFamily="18" charset="0"/>
              </a:rPr>
              <a:t>2. vascular aging assessment;</a:t>
            </a:r>
          </a:p>
          <a:p>
            <a:pPr marL="0" indent="0" algn="l">
              <a:buNone/>
            </a:pPr>
            <a:r>
              <a:rPr lang="en-US" sz="1800" b="0" i="0" u="none" strike="noStrike" baseline="0" dirty="0">
                <a:solidFill>
                  <a:srgbClr val="000000"/>
                </a:solidFill>
                <a:latin typeface="MinionPro-Regular" panose="02040503050306020203" pitchFamily="18" charset="0"/>
              </a:rPr>
              <a:t>3.</a:t>
            </a:r>
            <a:r>
              <a:rPr lang="da-DK" sz="1800" b="0" i="0" u="none" strike="noStrike" baseline="0" dirty="0">
                <a:solidFill>
                  <a:srgbClr val="000000"/>
                </a:solidFill>
                <a:latin typeface="MinionPro-Regular" panose="02040503050306020203" pitchFamily="18" charset="0"/>
              </a:rPr>
              <a:t> Arterial </a:t>
            </a:r>
            <a:r>
              <a:rPr lang="fr-FR" sz="1800" b="0" i="0" u="none" strike="noStrike" baseline="0" dirty="0">
                <a:solidFill>
                  <a:srgbClr val="000000"/>
                </a:solidFill>
                <a:latin typeface="MinionPro-Regular" panose="02040503050306020203" pitchFamily="18" charset="0"/>
              </a:rPr>
              <a:t>fibrillation </a:t>
            </a:r>
            <a:endParaRPr lang="en-US" sz="1800" b="0" i="0" u="none" strike="noStrike" baseline="0" dirty="0">
              <a:solidFill>
                <a:srgbClr val="000000"/>
              </a:solidFill>
              <a:latin typeface="MinionPro-Regular" panose="02040503050306020203" pitchFamily="18" charset="0"/>
            </a:endParaRPr>
          </a:p>
          <a:p>
            <a:pPr algn="l"/>
            <a:r>
              <a:rPr lang="en-US" sz="1800" b="0" i="0" u="none" strike="noStrike" baseline="0" dirty="0">
                <a:solidFill>
                  <a:srgbClr val="000000"/>
                </a:solidFill>
                <a:latin typeface="MinionPro-Regular" panose="02040503050306020203" pitchFamily="18" charset="0"/>
              </a:rPr>
              <a:t>4. </a:t>
            </a:r>
            <a:r>
              <a:rPr lang="da-DK" sz="1800" b="0" i="0" u="none" strike="noStrike" baseline="0" dirty="0">
                <a:solidFill>
                  <a:srgbClr val="000000"/>
                </a:solidFill>
                <a:latin typeface="MinionPro-Regular" panose="02040503050306020203" pitchFamily="18" charset="0"/>
              </a:rPr>
              <a:t>Peripheral </a:t>
            </a:r>
            <a:r>
              <a:rPr lang="en-US" sz="1800" b="0" i="0" u="none" strike="noStrike" baseline="0" dirty="0">
                <a:solidFill>
                  <a:srgbClr val="000000"/>
                </a:solidFill>
                <a:latin typeface="MinionPro-Regular" panose="02040503050306020203" pitchFamily="18" charset="0"/>
              </a:rPr>
              <a:t>vascular disease assessment;</a:t>
            </a:r>
          </a:p>
          <a:p>
            <a:pPr algn="l"/>
            <a:r>
              <a:rPr lang="en-US" sz="1800" b="0" i="0" u="none" strike="noStrike" baseline="0" dirty="0">
                <a:solidFill>
                  <a:srgbClr val="000000"/>
                </a:solidFill>
                <a:latin typeface="MinionPro-Regular" panose="02040503050306020203" pitchFamily="18" charset="0"/>
              </a:rPr>
              <a:t>5. Surgical and postoperative pain assessment; </a:t>
            </a:r>
          </a:p>
          <a:p>
            <a:pPr algn="l"/>
            <a:r>
              <a:rPr lang="en-US" sz="1800" b="0" i="0" u="none" strike="noStrike" baseline="0" dirty="0">
                <a:solidFill>
                  <a:srgbClr val="000000"/>
                </a:solidFill>
                <a:latin typeface="MinionPro-Regular" panose="02040503050306020203" pitchFamily="18" charset="0"/>
              </a:rPr>
              <a:t>6. hemodynamic parameter estimation such as cardiac output </a:t>
            </a:r>
          </a:p>
          <a:p>
            <a:pPr algn="l"/>
            <a:r>
              <a:rPr lang="en-US" sz="1800" b="0" i="0" u="none" strike="noStrike" baseline="0" dirty="0">
                <a:solidFill>
                  <a:srgbClr val="000000"/>
                </a:solidFill>
                <a:latin typeface="MinionPro-Regular" panose="02040503050306020203" pitchFamily="18" charset="0"/>
              </a:rPr>
              <a:t>7. Stroke volume; </a:t>
            </a:r>
          </a:p>
          <a:p>
            <a:pPr algn="l"/>
            <a:r>
              <a:rPr lang="en-US" sz="1800" b="0" i="0" u="none" strike="noStrike" baseline="0" dirty="0">
                <a:solidFill>
                  <a:srgbClr val="000000"/>
                </a:solidFill>
                <a:latin typeface="MinionPro-Regular" panose="02040503050306020203" pitchFamily="18" charset="0"/>
              </a:rPr>
              <a:t>8. sleep monitoring including apnea </a:t>
            </a:r>
            <a:r>
              <a:rPr lang="da-DK" sz="1800" b="0" i="0" u="none" strike="noStrike" baseline="0" dirty="0">
                <a:solidFill>
                  <a:srgbClr val="000000"/>
                </a:solidFill>
                <a:latin typeface="MinionPro-Regular" panose="02040503050306020203" pitchFamily="18" charset="0"/>
              </a:rPr>
              <a:t>and hypopnea detection;</a:t>
            </a:r>
          </a:p>
          <a:p>
            <a:pPr algn="l"/>
            <a:r>
              <a:rPr lang="da-DK" sz="1800" b="0" i="0" u="none" strike="noStrike" baseline="0" dirty="0">
                <a:solidFill>
                  <a:srgbClr val="000000"/>
                </a:solidFill>
                <a:latin typeface="MinionPro-Regular" panose="02040503050306020203" pitchFamily="18" charset="0"/>
              </a:rPr>
              <a:t>9. e</a:t>
            </a:r>
            <a:r>
              <a:rPr lang="fr-FR" sz="1800" b="0" i="0" u="none" strike="noStrike" baseline="0" dirty="0">
                <a:solidFill>
                  <a:srgbClr val="000000"/>
                </a:solidFill>
                <a:latin typeface="MinionPro-Regular" panose="02040503050306020203" pitchFamily="18" charset="0"/>
              </a:rPr>
              <a:t>motional recognition</a:t>
            </a:r>
            <a:endParaRPr lang="zh-CN" altLang="en-US" dirty="0"/>
          </a:p>
        </p:txBody>
      </p:sp>
      <p:sp>
        <p:nvSpPr>
          <p:cNvPr id="4" name="Slide Number Placeholder 3">
            <a:extLst>
              <a:ext uri="{FF2B5EF4-FFF2-40B4-BE49-F238E27FC236}">
                <a16:creationId xmlns:a16="http://schemas.microsoft.com/office/drawing/2014/main" id="{3287AF25-070C-3997-CB88-07FEAD57E904}"/>
              </a:ext>
            </a:extLst>
          </p:cNvPr>
          <p:cNvSpPr>
            <a:spLocks noGrp="1"/>
          </p:cNvSpPr>
          <p:nvPr>
            <p:ph type="sldNum" sz="quarter" idx="5"/>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3338908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D38D5-DC03-9C49-2E0F-B71356318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EBA75-8831-4767-3CEC-57C44370D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DE391-0CB7-0A28-236D-2D5A4F64FDC5}"/>
              </a:ext>
            </a:extLst>
          </p:cNvPr>
          <p:cNvSpPr>
            <a:spLocks noGrp="1"/>
          </p:cNvSpPr>
          <p:nvPr>
            <p:ph type="body" idx="1"/>
          </p:nvPr>
        </p:nvSpPr>
        <p:spPr/>
        <p:txBody>
          <a:bodyPr/>
          <a:lstStyle/>
          <a:p>
            <a:pPr algn="l">
              <a:buFont typeface="+mj-lt"/>
              <a:buAutoNum type="arabicPeriod"/>
            </a:pPr>
            <a:r>
              <a:rPr lang="en-US" b="1" i="0" dirty="0" err="1">
                <a:solidFill>
                  <a:srgbClr val="242424"/>
                </a:solidFill>
                <a:effectLst/>
                <a:latin typeface="Segoe UI" panose="020B0502040204020203" pitchFamily="34" charset="0"/>
              </a:rPr>
              <a:t>Photoplethysmogram</a:t>
            </a:r>
            <a:r>
              <a:rPr lang="en-US" b="1" i="0" dirty="0">
                <a:solidFill>
                  <a:srgbClr val="242424"/>
                </a:solidFill>
                <a:effectLst/>
                <a:latin typeface="Segoe UI" panose="020B0502040204020203" pitchFamily="34" charset="0"/>
              </a:rPr>
              <a:t> (PPG)</a:t>
            </a:r>
            <a:r>
              <a:rPr lang="en-US" b="0" i="0" dirty="0">
                <a:solidFill>
                  <a:srgbClr val="242424"/>
                </a:solidFill>
                <a:effectLst/>
                <a:latin typeface="Segoe UI" panose="020B0502040204020203" pitchFamily="34" charset="0"/>
              </a:rPr>
              <a:t>: Measures blood volume changes in the microvascular bed of tissue. Commonly used in wearable devices to monitor heart rate and estimate respiratory rate</a:t>
            </a:r>
            <a:r>
              <a:rPr lang="en-US" b="0" i="0" u="none" strike="noStrike" dirty="0">
                <a:solidFill>
                  <a:srgbClr val="242424"/>
                </a:solidFill>
                <a:effectLst/>
                <a:latin typeface="var(--fontFamilyBase)"/>
              </a:rPr>
              <a:t>2</a:t>
            </a:r>
            <a:endParaRPr lang="en-US" b="0" i="0" dirty="0">
              <a:solidFill>
                <a:srgbClr val="242424"/>
              </a:solidFill>
              <a:effectLst/>
              <a:latin typeface="Segoe UI" panose="020B0502040204020203" pitchFamily="34" charset="0"/>
            </a:endParaRPr>
          </a:p>
          <a:p>
            <a:endParaRPr lang="zh-CN" altLang="en-US" dirty="0"/>
          </a:p>
        </p:txBody>
      </p:sp>
      <p:sp>
        <p:nvSpPr>
          <p:cNvPr id="4" name="Slide Number Placeholder 3">
            <a:extLst>
              <a:ext uri="{FF2B5EF4-FFF2-40B4-BE49-F238E27FC236}">
                <a16:creationId xmlns:a16="http://schemas.microsoft.com/office/drawing/2014/main" id="{AEB0C1C0-34A9-D9CB-89B0-7FF2C7F5E23B}"/>
              </a:ext>
            </a:extLst>
          </p:cNvPr>
          <p:cNvSpPr>
            <a:spLocks noGrp="1"/>
          </p:cNvSpPr>
          <p:nvPr>
            <p:ph type="sldNum" sz="quarter" idx="5"/>
          </p:nvPr>
        </p:nvSpPr>
        <p:spPr/>
        <p:txBody>
          <a:bodyPr/>
          <a:lstStyle/>
          <a:p>
            <a:fld id="{812ECD43-08E5-4945-BC4F-4857758E978F}" type="slidenum">
              <a:rPr lang="nl-NL" smtClean="0"/>
              <a:t>24</a:t>
            </a:fld>
            <a:endParaRPr lang="nl-NL"/>
          </a:p>
        </p:txBody>
      </p:sp>
    </p:spTree>
    <p:extLst>
      <p:ext uri="{BB962C8B-B14F-4D97-AF65-F5344CB8AC3E}">
        <p14:creationId xmlns:p14="http://schemas.microsoft.com/office/powerpoint/2010/main" val="3231956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F4A-98E1-5ABD-1ADD-7D8BCD94B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E4113-E7D0-9BE3-ABF4-A7D98E1A6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88096-67BA-C171-FB83-0438737640E6}"/>
              </a:ext>
            </a:extLst>
          </p:cNvPr>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Electrodermal Activity (EDA)</a:t>
            </a:r>
            <a:r>
              <a:rPr lang="en-US" b="0" i="0" dirty="0">
                <a:solidFill>
                  <a:srgbClr val="242424"/>
                </a:solidFill>
                <a:effectLst/>
                <a:latin typeface="Segoe UI" panose="020B0502040204020203" pitchFamily="34" charset="0"/>
              </a:rPr>
              <a:t>: Measures the electrical conductance of the skin, which varies with sweat gland activity. Useful for assessing stress and emotional responses</a:t>
            </a:r>
            <a:r>
              <a:rPr lang="en-US" b="0" i="0" u="none" strike="noStrike" dirty="0">
                <a:solidFill>
                  <a:srgbClr val="242424"/>
                </a:solidFill>
                <a:effectLst/>
                <a:latin typeface="var(--fontFamilyBase)"/>
              </a:rPr>
              <a:t>3</a:t>
            </a:r>
          </a:p>
          <a:p>
            <a:pPr algn="l">
              <a:buFont typeface="+mj-lt"/>
              <a:buAutoNum type="arabicPeriod"/>
            </a:pPr>
            <a:endParaRPr lang="en-US" b="0" i="0" dirty="0">
              <a:solidFill>
                <a:srgbClr val="242424"/>
              </a:solidFill>
              <a:effectLst/>
              <a:latin typeface="Segoe UI" panose="020B0502040204020203" pitchFamily="34" charset="0"/>
            </a:endParaRPr>
          </a:p>
          <a:p>
            <a:r>
              <a:rPr lang="en-US" b="0" i="0" dirty="0">
                <a:solidFill>
                  <a:srgbClr val="222222"/>
                </a:solidFill>
                <a:effectLst/>
                <a:latin typeface="Arial" panose="020B0604020202020204" pitchFamily="34" charset="0"/>
              </a:rPr>
              <a:t>The electrodermal activity (EDA) signal is an electrical manifestation of the sympathetic innervation of the sweat glands. EDA has a history in psychophysiological (including emotional or cognitive stress) research since 1879, but it was not until recent years that researchers began using EDA for pathophysiological applications like the assessment of fatigue, pain, sleepiness, exercise recovery, diagnosis of epilepsy, neuropathies, depression, and so forth.</a:t>
            </a:r>
          </a:p>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pPr marL="342900" indent="-342900">
              <a:buAutoNum type="alphaLcPeriod"/>
            </a:pPr>
            <a:r>
              <a:rPr lang="en-US" sz="1800" b="0" i="0" u="none" strike="noStrike" baseline="0" dirty="0">
                <a:latin typeface="PalatinoLinotype"/>
              </a:rPr>
              <a:t>Occurrence of skin conductance responses (SCRs) resulting from an underlying sympathetic reaction to a stimulus. </a:t>
            </a: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algn="l"/>
            <a:r>
              <a:rPr lang="en-US" sz="1800" b="0" i="0" u="none" strike="noStrike" baseline="0" dirty="0">
                <a:latin typeface="URWPalladioL-Roma"/>
              </a:rPr>
              <a:t>Measures of the SCRs are used to evaluate a subject’s response to event-related experiments</a:t>
            </a:r>
          </a:p>
          <a:p>
            <a:pPr algn="l"/>
            <a:r>
              <a:rPr lang="en-US" sz="1800" b="0" i="0" u="none" strike="noStrike" baseline="0" dirty="0">
                <a:latin typeface="URWPalladioL-Roma"/>
              </a:rPr>
              <a:t>(“startle-like” stimuli) or tonic stimuli tests (like a change in condition, workload, cognitive stress,</a:t>
            </a:r>
          </a:p>
          <a:p>
            <a:pPr algn="l"/>
            <a:r>
              <a:rPr lang="en-US" sz="1800" b="0" i="0" u="none" strike="noStrike" baseline="0" dirty="0">
                <a:latin typeface="URWPalladioL-Roma"/>
              </a:rPr>
              <a:t>and so forth). Also have an event-related SCRs (ERSCRs).</a:t>
            </a:r>
          </a:p>
          <a:p>
            <a:pPr algn="l"/>
            <a:endParaRPr lang="en-US" sz="1800" b="0" i="0" u="none" strike="noStrike" baseline="0" dirty="0">
              <a:latin typeface="URWPalladioL-Roma"/>
            </a:endParaRPr>
          </a:p>
          <a:p>
            <a:pPr algn="l"/>
            <a:endParaRPr lang="en-US" sz="1800" b="0" i="0" u="none" strike="noStrike" baseline="0" dirty="0">
              <a:latin typeface="PalatinoLinotype"/>
            </a:endParaRPr>
          </a:p>
        </p:txBody>
      </p:sp>
      <p:sp>
        <p:nvSpPr>
          <p:cNvPr id="4" name="Slide Number Placeholder 3">
            <a:extLst>
              <a:ext uri="{FF2B5EF4-FFF2-40B4-BE49-F238E27FC236}">
                <a16:creationId xmlns:a16="http://schemas.microsoft.com/office/drawing/2014/main" id="{32EAE054-A4A8-FFBD-7ABF-FEFB73994AA2}"/>
              </a:ext>
            </a:extLst>
          </p:cNvPr>
          <p:cNvSpPr>
            <a:spLocks noGrp="1"/>
          </p:cNvSpPr>
          <p:nvPr>
            <p:ph type="sldNum" sz="quarter" idx="5"/>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675937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70F35-F649-171A-47D9-6079165328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27FEE-E99E-3EF3-E5D0-E3AB05083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DE2B-3FC3-29E8-4658-522D7C4D0ACC}"/>
              </a:ext>
            </a:extLst>
          </p:cNvPr>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Electrodermal Activity (EDA)</a:t>
            </a:r>
            <a:r>
              <a:rPr lang="en-US" b="0" i="0" dirty="0">
                <a:solidFill>
                  <a:srgbClr val="242424"/>
                </a:solidFill>
                <a:effectLst/>
                <a:latin typeface="Segoe UI" panose="020B0502040204020203" pitchFamily="34" charset="0"/>
              </a:rPr>
              <a:t>: Measures the electrical conductance of the skin, which varies with sweat gland activity. Useful for assessing stress and emotional responses</a:t>
            </a:r>
            <a:r>
              <a:rPr lang="en-US" b="0" i="0" u="none" strike="noStrike" dirty="0">
                <a:solidFill>
                  <a:srgbClr val="242424"/>
                </a:solidFill>
                <a:effectLst/>
                <a:latin typeface="var(--fontFamilyBase)"/>
              </a:rPr>
              <a:t>3</a:t>
            </a:r>
          </a:p>
          <a:p>
            <a:pPr algn="l">
              <a:buFont typeface="+mj-lt"/>
              <a:buAutoNum type="arabicPeriod"/>
            </a:pPr>
            <a:endParaRPr lang="en-US" b="0" i="0" dirty="0">
              <a:solidFill>
                <a:srgbClr val="242424"/>
              </a:solidFill>
              <a:effectLst/>
              <a:latin typeface="Segoe UI" panose="020B0502040204020203" pitchFamily="34" charset="0"/>
            </a:endParaRPr>
          </a:p>
          <a:p>
            <a:r>
              <a:rPr lang="en-US" b="0" i="0" dirty="0">
                <a:solidFill>
                  <a:srgbClr val="222222"/>
                </a:solidFill>
                <a:effectLst/>
                <a:latin typeface="Arial" panose="020B0604020202020204" pitchFamily="34" charset="0"/>
              </a:rPr>
              <a:t>The electrodermal activity (EDA) signal is an electrical manifestation of the sympathetic innervation of the sweat glands. EDA has a history in psychophysiological (including emotional or cognitive stress) research since 1879, but it was not until recent years that researchers began using EDA for pathophysiological applications like the assessment of fatigue, pain, sleepiness, exercise recovery, diagnosis of epilepsy, neuropathies, depression, and so forth.</a:t>
            </a:r>
          </a:p>
          <a:p>
            <a:endParaRPr lang="en-US" altLang="zh-CN" b="0" i="0" dirty="0">
              <a:solidFill>
                <a:srgbClr val="222222"/>
              </a:solidFill>
              <a:effectLst/>
              <a:latin typeface="Arial" panose="020B0604020202020204" pitchFamily="34" charset="0"/>
            </a:endParaRPr>
          </a:p>
          <a:p>
            <a:endParaRPr lang="en-US" altLang="zh-CN" b="0" i="0" dirty="0">
              <a:solidFill>
                <a:srgbClr val="222222"/>
              </a:solidFill>
              <a:effectLst/>
              <a:latin typeface="Arial" panose="020B0604020202020204" pitchFamily="34" charset="0"/>
            </a:endParaRPr>
          </a:p>
          <a:p>
            <a:pPr marL="342900" indent="-342900">
              <a:buAutoNum type="alphaLcPeriod"/>
            </a:pPr>
            <a:r>
              <a:rPr lang="en-US" sz="1800" b="0" i="0" u="none" strike="noStrike" baseline="0" dirty="0">
                <a:latin typeface="PalatinoLinotype"/>
              </a:rPr>
              <a:t>Occurrence of skin conductance responses (SCRs) resulting from an underlying sympathetic reaction to a stimulus. </a:t>
            </a: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marL="342900" indent="-342900">
              <a:buAutoNum type="alphaLcPeriod"/>
            </a:pPr>
            <a:endParaRPr lang="en-US" sz="1800" b="0" i="0" u="none" strike="noStrike" baseline="0" dirty="0">
              <a:latin typeface="PalatinoLinotype"/>
            </a:endParaRPr>
          </a:p>
          <a:p>
            <a:pPr algn="l"/>
            <a:r>
              <a:rPr lang="en-US" sz="1800" b="0" i="0" u="none" strike="noStrike" baseline="0" dirty="0">
                <a:latin typeface="URWPalladioL-Roma"/>
              </a:rPr>
              <a:t>Measures of the SCRs are used to evaluate a subject’s response to event-related experiments</a:t>
            </a:r>
          </a:p>
          <a:p>
            <a:pPr algn="l"/>
            <a:r>
              <a:rPr lang="en-US" sz="1800" b="0" i="0" u="none" strike="noStrike" baseline="0" dirty="0">
                <a:latin typeface="URWPalladioL-Roma"/>
              </a:rPr>
              <a:t>(“startle-like” stimuli) or tonic stimuli tests (like a change in condition, workload, cognitive stress,</a:t>
            </a:r>
          </a:p>
          <a:p>
            <a:pPr algn="l"/>
            <a:r>
              <a:rPr lang="en-US" sz="1800" b="0" i="0" u="none" strike="noStrike" baseline="0" dirty="0">
                <a:latin typeface="URWPalladioL-Roma"/>
              </a:rPr>
              <a:t>and so forth). Also have an event-related SCRs (ERSCRs).</a:t>
            </a:r>
          </a:p>
          <a:p>
            <a:pPr algn="l"/>
            <a:endParaRPr lang="en-US" sz="1800" b="0" i="0" u="none" strike="noStrike" baseline="0" dirty="0">
              <a:latin typeface="URWPalladioL-Roma"/>
            </a:endParaRPr>
          </a:p>
          <a:p>
            <a:pPr algn="l"/>
            <a:endParaRPr lang="en-US" sz="1800" b="0" i="0" u="none" strike="noStrike" baseline="0" dirty="0">
              <a:latin typeface="PalatinoLinotype"/>
            </a:endParaRPr>
          </a:p>
        </p:txBody>
      </p:sp>
      <p:sp>
        <p:nvSpPr>
          <p:cNvPr id="4" name="Slide Number Placeholder 3">
            <a:extLst>
              <a:ext uri="{FF2B5EF4-FFF2-40B4-BE49-F238E27FC236}">
                <a16:creationId xmlns:a16="http://schemas.microsoft.com/office/drawing/2014/main" id="{FD769534-76E6-0683-4698-E4963144C5F3}"/>
              </a:ext>
            </a:extLst>
          </p:cNvPr>
          <p:cNvSpPr>
            <a:spLocks noGrp="1"/>
          </p:cNvSpPr>
          <p:nvPr>
            <p:ph type="sldNum" sz="quarter" idx="5"/>
          </p:nvPr>
        </p:nvSpPr>
        <p:spPr/>
        <p:txBody>
          <a:bodyPr/>
          <a:lstStyle/>
          <a:p>
            <a:fld id="{812ECD43-08E5-4945-BC4F-4857758E978F}" type="slidenum">
              <a:rPr lang="nl-NL" smtClean="0"/>
              <a:t>26</a:t>
            </a:fld>
            <a:endParaRPr lang="nl-NL"/>
          </a:p>
        </p:txBody>
      </p:sp>
    </p:spTree>
    <p:extLst>
      <p:ext uri="{BB962C8B-B14F-4D97-AF65-F5344CB8AC3E}">
        <p14:creationId xmlns:p14="http://schemas.microsoft.com/office/powerpoint/2010/main" val="1257615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92739-3570-F8D6-36D7-B00EBA2F6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CAB23-0E72-2827-1C82-E67153E08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9F55D-A560-695D-69A3-6725F3BA9DA6}"/>
              </a:ext>
            </a:extLst>
          </p:cNvPr>
          <p:cNvSpPr>
            <a:spLocks noGrp="1"/>
          </p:cNvSpPr>
          <p:nvPr>
            <p:ph type="body" idx="1"/>
          </p:nvPr>
        </p:nvSpPr>
        <p:spPr/>
        <p:txBody>
          <a:bodyPr/>
          <a:lstStyle/>
          <a:p>
            <a:pPr algn="l">
              <a:buFont typeface="+mj-lt"/>
              <a:buAutoNum type="arabicPeriod"/>
            </a:pPr>
            <a:r>
              <a:rPr lang="en-US" b="1" i="0" dirty="0">
                <a:solidFill>
                  <a:srgbClr val="242424"/>
                </a:solidFill>
                <a:effectLst/>
                <a:latin typeface="Segoe UI" panose="020B0502040204020203" pitchFamily="34" charset="0"/>
              </a:rPr>
              <a:t>Electrodermal Activity (EDA)</a:t>
            </a:r>
            <a:r>
              <a:rPr lang="en-US" b="0" i="0" dirty="0">
                <a:solidFill>
                  <a:srgbClr val="242424"/>
                </a:solidFill>
                <a:effectLst/>
                <a:latin typeface="Segoe UI" panose="020B0502040204020203" pitchFamily="34" charset="0"/>
              </a:rPr>
              <a:t>: Measures the electrical conductance of the skin, which varies with sweat gland activity. Useful for assessing stress and emotional responses</a:t>
            </a:r>
            <a:r>
              <a:rPr lang="en-US" b="0" i="0" u="none" strike="noStrike" dirty="0">
                <a:solidFill>
                  <a:srgbClr val="242424"/>
                </a:solidFill>
                <a:effectLst/>
                <a:latin typeface="var(--fontFamilyBase)"/>
              </a:rPr>
              <a:t>3</a:t>
            </a:r>
            <a:endParaRPr lang="en-US" b="0" i="0" dirty="0">
              <a:solidFill>
                <a:srgbClr val="242424"/>
              </a:solidFill>
              <a:effectLst/>
              <a:latin typeface="Segoe UI" panose="020B0502040204020203" pitchFamily="34" charset="0"/>
            </a:endParaRPr>
          </a:p>
          <a:p>
            <a:pPr algn="l">
              <a:buFont typeface="+mj-lt"/>
              <a:buAutoNum type="arabicPeriod"/>
            </a:pPr>
            <a:r>
              <a:rPr lang="en-US" b="1" i="0" dirty="0">
                <a:solidFill>
                  <a:srgbClr val="242424"/>
                </a:solidFill>
                <a:effectLst/>
                <a:latin typeface="Segoe UI" panose="020B0502040204020203" pitchFamily="34" charset="0"/>
              </a:rPr>
              <a:t>Respiratory Signals</a:t>
            </a:r>
            <a:r>
              <a:rPr lang="en-US" b="0" i="0" dirty="0">
                <a:solidFill>
                  <a:srgbClr val="242424"/>
                </a:solidFill>
                <a:effectLst/>
                <a:latin typeface="Segoe UI" panose="020B0502040204020203" pitchFamily="34" charset="0"/>
              </a:rPr>
              <a:t>: Can be measured using various methods, including respiratory inductance plethysmography or wearable sensors. Important for monitoring breathing patterns and detecting respiratory issues</a:t>
            </a:r>
            <a:r>
              <a:rPr lang="en-US" b="0" i="0" u="none" strike="noStrike" dirty="0">
                <a:solidFill>
                  <a:srgbClr val="242424"/>
                </a:solidFill>
                <a:effectLst/>
                <a:latin typeface="var(--fontFamilyBase)"/>
              </a:rPr>
              <a:t>1</a:t>
            </a:r>
          </a:p>
          <a:p>
            <a:pPr algn="l">
              <a:buFont typeface="+mj-lt"/>
              <a:buAutoNum type="arabicPeriod"/>
            </a:pPr>
            <a:endParaRPr lang="en-US" b="0" i="0" dirty="0">
              <a:solidFill>
                <a:srgbClr val="242424"/>
              </a:solidFill>
              <a:effectLst/>
              <a:latin typeface="Segoe UI" panose="020B0502040204020203" pitchFamily="34" charset="0"/>
            </a:endParaRPr>
          </a:p>
          <a:p>
            <a:pPr algn="l">
              <a:buFont typeface="+mj-lt"/>
              <a:buAutoNum type="arabicPeriod"/>
            </a:pPr>
            <a:r>
              <a:rPr lang="en-US" b="1" i="0" dirty="0">
                <a:solidFill>
                  <a:srgbClr val="242424"/>
                </a:solidFill>
                <a:effectLst/>
                <a:latin typeface="Segoe UI" panose="020B0502040204020203" pitchFamily="34" charset="0"/>
              </a:rPr>
              <a:t>Oxygen Analyzer</a:t>
            </a:r>
            <a:r>
              <a:rPr lang="en-US" b="0" i="0" dirty="0">
                <a:solidFill>
                  <a:srgbClr val="242424"/>
                </a:solidFill>
                <a:effectLst/>
                <a:latin typeface="Segoe UI" panose="020B0502040204020203" pitchFamily="34" charset="0"/>
              </a:rPr>
              <a:t>: Measures the concentration of oxygen in the blood. Critical for assessing respiratory efficiency and detecting conditions like hypoxemia</a:t>
            </a:r>
            <a:r>
              <a:rPr lang="en-US" b="0" i="0" u="none" strike="noStrike" dirty="0">
                <a:solidFill>
                  <a:srgbClr val="242424"/>
                </a:solidFill>
                <a:effectLst/>
                <a:latin typeface="var(--fontFamilyBase)"/>
              </a:rPr>
              <a:t>3</a:t>
            </a:r>
          </a:p>
          <a:p>
            <a:endParaRPr lang="zh-CN" altLang="en-US" dirty="0"/>
          </a:p>
        </p:txBody>
      </p:sp>
      <p:sp>
        <p:nvSpPr>
          <p:cNvPr id="4" name="Slide Number Placeholder 3">
            <a:extLst>
              <a:ext uri="{FF2B5EF4-FFF2-40B4-BE49-F238E27FC236}">
                <a16:creationId xmlns:a16="http://schemas.microsoft.com/office/drawing/2014/main" id="{2260CC96-C50F-52D2-20CE-867B60ED2CC2}"/>
              </a:ext>
            </a:extLst>
          </p:cNvPr>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16078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19E37-2884-AA5C-E539-AE3C84B5E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031B0-869E-6559-BF41-7A126182E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C91B6-4A47-F827-3C62-861ACACB838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C91D25F4-AEB2-FB2F-1E40-1D416D5E2D33}"/>
              </a:ext>
            </a:extLst>
          </p:cNvPr>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1974446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A5C9A-4280-E76D-69FF-57F229842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48D25-B8CF-DB64-988E-75C5C5A66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C1916-9828-E0A5-CD0D-E17CF3FFD3CD}"/>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C3ECAAD7-A608-30E2-C205-149CADED8BE3}"/>
              </a:ext>
            </a:extLst>
          </p:cNvPr>
          <p:cNvSpPr>
            <a:spLocks noGrp="1"/>
          </p:cNvSpPr>
          <p:nvPr>
            <p:ph type="sldNum" sz="quarter" idx="5"/>
          </p:nvPr>
        </p:nvSpPr>
        <p:spPr/>
        <p:txBody>
          <a:bodyPr/>
          <a:lstStyle/>
          <a:p>
            <a:fld id="{812ECD43-08E5-4945-BC4F-4857758E978F}" type="slidenum">
              <a:rPr lang="nl-NL" smtClean="0"/>
              <a:t>29</a:t>
            </a:fld>
            <a:endParaRPr lang="nl-NL"/>
          </a:p>
        </p:txBody>
      </p:sp>
    </p:spTree>
    <p:extLst>
      <p:ext uri="{BB962C8B-B14F-4D97-AF65-F5344CB8AC3E}">
        <p14:creationId xmlns:p14="http://schemas.microsoft.com/office/powerpoint/2010/main" val="7116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B62C-5AAB-0C85-54FA-E909E6754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4AE98-DB90-1BAC-2F88-F0F971183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78767-ED0F-781A-3ADF-16B851483660}"/>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E93CA23F-D4EF-8938-B35B-360F0A91BA7D}"/>
              </a:ext>
            </a:extLst>
          </p:cNvPr>
          <p:cNvSpPr>
            <a:spLocks noGrp="1"/>
          </p:cNvSpPr>
          <p:nvPr>
            <p:ph type="sldNum" sz="quarter" idx="5"/>
          </p:nvPr>
        </p:nvSpPr>
        <p:spPr/>
        <p:txBody>
          <a:bodyPr/>
          <a:lstStyle/>
          <a:p>
            <a:fld id="{812ECD43-08E5-4945-BC4F-4857758E978F}" type="slidenum">
              <a:rPr lang="nl-NL" smtClean="0"/>
              <a:t>30</a:t>
            </a:fld>
            <a:endParaRPr lang="nl-NL"/>
          </a:p>
        </p:txBody>
      </p:sp>
    </p:spTree>
    <p:extLst>
      <p:ext uri="{BB962C8B-B14F-4D97-AF65-F5344CB8AC3E}">
        <p14:creationId xmlns:p14="http://schemas.microsoft.com/office/powerpoint/2010/main" val="94472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6A902-5F14-3C03-2A90-B55BF3726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C6E0-0658-C3C3-A4AE-749668F5F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15EA5-3309-B7C6-DF42-44F34A2F9A08}"/>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6904C42-2C90-DD1F-7792-6FD236EE1803}"/>
              </a:ext>
            </a:extLst>
          </p:cNvPr>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991392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15B3-18E5-732A-36D5-A13F2A26A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700CB-1670-3AB9-FE13-784687ECB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7E7E5-4CBB-AC86-99E4-2EC039BCCADF}"/>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45089C12-C8BB-7811-B20B-AF6D10DA3C6C}"/>
              </a:ext>
            </a:extLst>
          </p:cNvPr>
          <p:cNvSpPr>
            <a:spLocks noGrp="1"/>
          </p:cNvSpPr>
          <p:nvPr>
            <p:ph type="sldNum" sz="quarter" idx="5"/>
          </p:nvPr>
        </p:nvSpPr>
        <p:spPr/>
        <p:txBody>
          <a:bodyPr/>
          <a:lstStyle/>
          <a:p>
            <a:fld id="{812ECD43-08E5-4945-BC4F-4857758E978F}" type="slidenum">
              <a:rPr lang="nl-NL" smtClean="0"/>
              <a:t>31</a:t>
            </a:fld>
            <a:endParaRPr lang="nl-NL"/>
          </a:p>
        </p:txBody>
      </p:sp>
    </p:spTree>
    <p:extLst>
      <p:ext uri="{BB962C8B-B14F-4D97-AF65-F5344CB8AC3E}">
        <p14:creationId xmlns:p14="http://schemas.microsoft.com/office/powerpoint/2010/main" val="2766665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57B2E-4F60-2419-1661-7EF6BB8FB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6A077A-BE2F-B3FA-26F8-AF7605C0A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D77A4-4AB5-864F-86EB-0A7B3A8F5D93}"/>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B393A0C3-821A-855B-DCDA-2BD80C8E5AFD}"/>
              </a:ext>
            </a:extLst>
          </p:cNvPr>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3487550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34C1C-0454-B292-9E09-4BC8B69C9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DF889-A2C3-86D4-DB91-44861A6EE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47C0D-40D1-F084-9CDA-C6AB39D0B8B2}"/>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F6501C02-E97C-EE10-3C0C-1D9F658138F8}"/>
              </a:ext>
            </a:extLst>
          </p:cNvPr>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243250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16B9E-4827-8D92-8B7B-71B319039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AB5CB-F47A-EE98-4FA8-DC3A16F13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FC896-D26D-E478-589F-7B1380F78671}"/>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BAB97118-BAD8-E0B1-454A-E54BA0CFD3FF}"/>
              </a:ext>
            </a:extLst>
          </p:cNvPr>
          <p:cNvSpPr>
            <a:spLocks noGrp="1"/>
          </p:cNvSpPr>
          <p:nvPr>
            <p:ph type="sldNum" sz="quarter" idx="5"/>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3830034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9DEDF-15DC-6324-D28D-7499B87F9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3CEEB-169E-12F9-AF9A-E058177C9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532BA-DB3E-711A-AB5B-48362EABC3AA}"/>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83776E61-4C16-BB50-59B9-10C848B43B1C}"/>
              </a:ext>
            </a:extLst>
          </p:cNvPr>
          <p:cNvSpPr>
            <a:spLocks noGrp="1"/>
          </p:cNvSpPr>
          <p:nvPr>
            <p:ph type="sldNum" sz="quarter" idx="5"/>
          </p:nvPr>
        </p:nvSpPr>
        <p:spPr/>
        <p:txBody>
          <a:bodyPr/>
          <a:lstStyle/>
          <a:p>
            <a:fld id="{812ECD43-08E5-4945-BC4F-4857758E978F}" type="slidenum">
              <a:rPr lang="nl-NL" smtClean="0"/>
              <a:t>35</a:t>
            </a:fld>
            <a:endParaRPr lang="nl-NL"/>
          </a:p>
        </p:txBody>
      </p:sp>
    </p:spTree>
    <p:extLst>
      <p:ext uri="{BB962C8B-B14F-4D97-AF65-F5344CB8AC3E}">
        <p14:creationId xmlns:p14="http://schemas.microsoft.com/office/powerpoint/2010/main" val="3319765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6D5D-F8A0-1408-3FA8-B75CF4A51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53410-CCB5-7EE8-924F-7DBE011A8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3E95A-DE69-4CFA-A1CE-A3EEECF5080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6E3A8D3-7C48-6591-93E1-83A1834DDDFA}"/>
              </a:ext>
            </a:extLst>
          </p:cNvPr>
          <p:cNvSpPr>
            <a:spLocks noGrp="1"/>
          </p:cNvSpPr>
          <p:nvPr>
            <p:ph type="sldNum" sz="quarter" idx="5"/>
          </p:nvPr>
        </p:nvSpPr>
        <p:spPr/>
        <p:txBody>
          <a:bodyPr/>
          <a:lstStyle/>
          <a:p>
            <a:fld id="{812ECD43-08E5-4945-BC4F-4857758E978F}" type="slidenum">
              <a:rPr lang="nl-NL" smtClean="0"/>
              <a:t>36</a:t>
            </a:fld>
            <a:endParaRPr lang="nl-NL"/>
          </a:p>
        </p:txBody>
      </p:sp>
    </p:spTree>
    <p:extLst>
      <p:ext uri="{BB962C8B-B14F-4D97-AF65-F5344CB8AC3E}">
        <p14:creationId xmlns:p14="http://schemas.microsoft.com/office/powerpoint/2010/main" val="36962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1781D-E564-9EF8-38B2-1F95FFC26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F3784-3238-D96F-2891-F2ECA8852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3EEBF-A51E-62EE-A4C1-3C6100AEA93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38E33D61-8815-2CE0-5FBF-DAEB2E1889BE}"/>
              </a:ext>
            </a:extLst>
          </p:cNvPr>
          <p:cNvSpPr>
            <a:spLocks noGrp="1"/>
          </p:cNvSpPr>
          <p:nvPr>
            <p:ph type="sldNum" sz="quarter" idx="5"/>
          </p:nvPr>
        </p:nvSpPr>
        <p:spPr/>
        <p:txBody>
          <a:bodyPr/>
          <a:lstStyle/>
          <a:p>
            <a:fld id="{812ECD43-08E5-4945-BC4F-4857758E978F}" type="slidenum">
              <a:rPr lang="nl-NL" smtClean="0"/>
              <a:t>37</a:t>
            </a:fld>
            <a:endParaRPr lang="nl-NL"/>
          </a:p>
        </p:txBody>
      </p:sp>
    </p:spTree>
    <p:extLst>
      <p:ext uri="{BB962C8B-B14F-4D97-AF65-F5344CB8AC3E}">
        <p14:creationId xmlns:p14="http://schemas.microsoft.com/office/powerpoint/2010/main" val="3863040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0E4C-5D5B-C9BD-C8C9-49738F918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584E6-DB51-E60F-4698-3C62A38B4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2AB07-25DB-42DD-7D57-88C1BA826769}"/>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BC76C367-0EAF-7112-D3C2-480B5DBF79D7}"/>
              </a:ext>
            </a:extLst>
          </p:cNvPr>
          <p:cNvSpPr>
            <a:spLocks noGrp="1"/>
          </p:cNvSpPr>
          <p:nvPr>
            <p:ph type="sldNum" sz="quarter" idx="5"/>
          </p:nvPr>
        </p:nvSpPr>
        <p:spPr/>
        <p:txBody>
          <a:bodyPr/>
          <a:lstStyle/>
          <a:p>
            <a:fld id="{812ECD43-08E5-4945-BC4F-4857758E978F}" type="slidenum">
              <a:rPr lang="nl-NL" smtClean="0"/>
              <a:t>38</a:t>
            </a:fld>
            <a:endParaRPr lang="nl-NL"/>
          </a:p>
        </p:txBody>
      </p:sp>
    </p:spTree>
    <p:extLst>
      <p:ext uri="{BB962C8B-B14F-4D97-AF65-F5344CB8AC3E}">
        <p14:creationId xmlns:p14="http://schemas.microsoft.com/office/powerpoint/2010/main" val="4172971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C107A-E67D-2475-9885-B1919EA25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31C85-B2E8-A4E5-6883-F82260D76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C4C5B-76C5-540A-DC8E-E179B5E493B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55F0FCB-E990-9C84-8383-42CAF1AF0C5B}"/>
              </a:ext>
            </a:extLst>
          </p:cNvPr>
          <p:cNvSpPr>
            <a:spLocks noGrp="1"/>
          </p:cNvSpPr>
          <p:nvPr>
            <p:ph type="sldNum" sz="quarter" idx="5"/>
          </p:nvPr>
        </p:nvSpPr>
        <p:spPr/>
        <p:txBody>
          <a:bodyPr/>
          <a:lstStyle/>
          <a:p>
            <a:fld id="{812ECD43-08E5-4945-BC4F-4857758E978F}" type="slidenum">
              <a:rPr lang="nl-NL" smtClean="0"/>
              <a:t>39</a:t>
            </a:fld>
            <a:endParaRPr lang="nl-NL"/>
          </a:p>
        </p:txBody>
      </p:sp>
    </p:spTree>
    <p:extLst>
      <p:ext uri="{BB962C8B-B14F-4D97-AF65-F5344CB8AC3E}">
        <p14:creationId xmlns:p14="http://schemas.microsoft.com/office/powerpoint/2010/main" val="719235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22B8D-341D-64D0-70BF-4B3C4643E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03AFB-7B0E-50FE-E04F-596373FF84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992730-4DA6-4297-875F-2E125D588689}"/>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FD26D324-2A50-F03C-6305-9A1443C6E8C2}"/>
              </a:ext>
            </a:extLst>
          </p:cNvPr>
          <p:cNvSpPr>
            <a:spLocks noGrp="1"/>
          </p:cNvSpPr>
          <p:nvPr>
            <p:ph type="sldNum" sz="quarter" idx="5"/>
          </p:nvPr>
        </p:nvSpPr>
        <p:spPr/>
        <p:txBody>
          <a:bodyPr/>
          <a:lstStyle/>
          <a:p>
            <a:fld id="{812ECD43-08E5-4945-BC4F-4857758E978F}" type="slidenum">
              <a:rPr lang="nl-NL" smtClean="0"/>
              <a:t>40</a:t>
            </a:fld>
            <a:endParaRPr lang="nl-NL"/>
          </a:p>
        </p:txBody>
      </p:sp>
    </p:spTree>
    <p:extLst>
      <p:ext uri="{BB962C8B-B14F-4D97-AF65-F5344CB8AC3E}">
        <p14:creationId xmlns:p14="http://schemas.microsoft.com/office/powerpoint/2010/main" val="100675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2D136-66C3-8536-B609-83E8FE177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EC636-B330-7A6C-310E-39F3AA8BC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C896C-46EA-EA6E-6FA1-50B06D57AD02}"/>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5ABDF879-F858-26FC-0C02-B665879CB788}"/>
              </a:ext>
            </a:extLst>
          </p:cNvPr>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3401904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2E0D-2D0D-8F14-B3FA-570B01171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5138D-A60E-68CE-9CEF-96087CAFE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DCE223-2731-8FB8-A708-27CDEF5EBD29}"/>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BE6766A8-2280-E390-4406-C5A8303A5D6B}"/>
              </a:ext>
            </a:extLst>
          </p:cNvPr>
          <p:cNvSpPr>
            <a:spLocks noGrp="1"/>
          </p:cNvSpPr>
          <p:nvPr>
            <p:ph type="sldNum" sz="quarter" idx="5"/>
          </p:nvPr>
        </p:nvSpPr>
        <p:spPr/>
        <p:txBody>
          <a:bodyPr/>
          <a:lstStyle/>
          <a:p>
            <a:fld id="{812ECD43-08E5-4945-BC4F-4857758E978F}" type="slidenum">
              <a:rPr lang="nl-NL" smtClean="0"/>
              <a:t>41</a:t>
            </a:fld>
            <a:endParaRPr lang="nl-NL"/>
          </a:p>
        </p:txBody>
      </p:sp>
    </p:spTree>
    <p:extLst>
      <p:ext uri="{BB962C8B-B14F-4D97-AF65-F5344CB8AC3E}">
        <p14:creationId xmlns:p14="http://schemas.microsoft.com/office/powerpoint/2010/main" val="4090093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B9C9-F220-5C59-2DA5-02104142C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0E367-E176-4104-E445-3CDF2513D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D3C55-72FD-EDE6-33B7-8EEF79BD90B1}"/>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995F914C-4F75-67BD-199C-FB4353D794C3}"/>
              </a:ext>
            </a:extLst>
          </p:cNvPr>
          <p:cNvSpPr>
            <a:spLocks noGrp="1"/>
          </p:cNvSpPr>
          <p:nvPr>
            <p:ph type="sldNum" sz="quarter" idx="5"/>
          </p:nvPr>
        </p:nvSpPr>
        <p:spPr/>
        <p:txBody>
          <a:bodyPr/>
          <a:lstStyle/>
          <a:p>
            <a:fld id="{812ECD43-08E5-4945-BC4F-4857758E978F}" type="slidenum">
              <a:rPr lang="nl-NL" smtClean="0"/>
              <a:t>42</a:t>
            </a:fld>
            <a:endParaRPr lang="nl-NL"/>
          </a:p>
        </p:txBody>
      </p:sp>
    </p:spTree>
    <p:extLst>
      <p:ext uri="{BB962C8B-B14F-4D97-AF65-F5344CB8AC3E}">
        <p14:creationId xmlns:p14="http://schemas.microsoft.com/office/powerpoint/2010/main" val="3222546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4D162-F3B9-CC8F-DCD2-F786254E6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D94C6-B685-666C-0DF4-7A97202A9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1F845-230D-DB99-6D03-398ACAA1779F}"/>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252CCA2B-4356-182C-E8EE-6D69813917F2}"/>
              </a:ext>
            </a:extLst>
          </p:cNvPr>
          <p:cNvSpPr>
            <a:spLocks noGrp="1"/>
          </p:cNvSpPr>
          <p:nvPr>
            <p:ph type="sldNum" sz="quarter" idx="5"/>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225437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191A6-1720-B88F-C9FD-14DA04977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AC791-CA9C-D4B2-FE94-C9E2F2176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BE011-61D0-1F55-8D35-4D761A261ACA}"/>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7EDD2261-F358-E08D-909A-B7B451077997}"/>
              </a:ext>
            </a:extLst>
          </p:cNvPr>
          <p:cNvSpPr>
            <a:spLocks noGrp="1"/>
          </p:cNvSpPr>
          <p:nvPr>
            <p:ph type="sldNum" sz="quarter" idx="5"/>
          </p:nvPr>
        </p:nvSpPr>
        <p:spPr/>
        <p:txBody>
          <a:bodyPr/>
          <a:lstStyle/>
          <a:p>
            <a:fld id="{812ECD43-08E5-4945-BC4F-4857758E978F}" type="slidenum">
              <a:rPr lang="nl-NL" smtClean="0"/>
              <a:t>44</a:t>
            </a:fld>
            <a:endParaRPr lang="nl-NL"/>
          </a:p>
        </p:txBody>
      </p:sp>
    </p:spTree>
    <p:extLst>
      <p:ext uri="{BB962C8B-B14F-4D97-AF65-F5344CB8AC3E}">
        <p14:creationId xmlns:p14="http://schemas.microsoft.com/office/powerpoint/2010/main" val="30398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F699B-61FC-3BD7-3390-E4E9C7691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B04E7-3F8C-3A6A-4DF0-C971A10AE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634D9-2A38-8CCE-F78E-F2B320BC1A81}"/>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C1F0CDF6-AA99-9F59-8EDF-7C3F2528224F}"/>
              </a:ext>
            </a:extLst>
          </p:cNvPr>
          <p:cNvSpPr>
            <a:spLocks noGrp="1"/>
          </p:cNvSpPr>
          <p:nvPr>
            <p:ph type="sldNum" sz="quarter" idx="5"/>
          </p:nvPr>
        </p:nvSpPr>
        <p:spPr/>
        <p:txBody>
          <a:bodyPr/>
          <a:lstStyle/>
          <a:p>
            <a:fld id="{812ECD43-08E5-4945-BC4F-4857758E978F}" type="slidenum">
              <a:rPr lang="nl-NL" smtClean="0"/>
              <a:t>45</a:t>
            </a:fld>
            <a:endParaRPr lang="nl-NL"/>
          </a:p>
        </p:txBody>
      </p:sp>
    </p:spTree>
    <p:extLst>
      <p:ext uri="{BB962C8B-B14F-4D97-AF65-F5344CB8AC3E}">
        <p14:creationId xmlns:p14="http://schemas.microsoft.com/office/powerpoint/2010/main" val="2091898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9ADF6-067D-F378-A719-50BFB010B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8C049-89A6-791E-D123-832FE4AA9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C5E88-FAFD-1C53-ACCE-D9CFF7C9A3C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10D791A6-6510-EB01-3783-FAB288229141}"/>
              </a:ext>
            </a:extLst>
          </p:cNvPr>
          <p:cNvSpPr>
            <a:spLocks noGrp="1"/>
          </p:cNvSpPr>
          <p:nvPr>
            <p:ph type="sldNum" sz="quarter" idx="5"/>
          </p:nvPr>
        </p:nvSpPr>
        <p:spPr/>
        <p:txBody>
          <a:bodyPr/>
          <a:lstStyle/>
          <a:p>
            <a:fld id="{812ECD43-08E5-4945-BC4F-4857758E978F}" type="slidenum">
              <a:rPr lang="nl-NL" smtClean="0"/>
              <a:t>46</a:t>
            </a:fld>
            <a:endParaRPr lang="nl-NL"/>
          </a:p>
        </p:txBody>
      </p:sp>
    </p:spTree>
    <p:extLst>
      <p:ext uri="{BB962C8B-B14F-4D97-AF65-F5344CB8AC3E}">
        <p14:creationId xmlns:p14="http://schemas.microsoft.com/office/powerpoint/2010/main" val="796595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88D0-7E35-35F5-883E-236EC495D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E994-E58D-CF39-6653-B580AFD94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34726-7AF7-6B25-7920-9461750B927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184EE64B-0565-B5EE-4025-438F9912A2C7}"/>
              </a:ext>
            </a:extLst>
          </p:cNvPr>
          <p:cNvSpPr>
            <a:spLocks noGrp="1"/>
          </p:cNvSpPr>
          <p:nvPr>
            <p:ph type="sldNum" sz="quarter" idx="5"/>
          </p:nvPr>
        </p:nvSpPr>
        <p:spPr/>
        <p:txBody>
          <a:bodyPr/>
          <a:lstStyle/>
          <a:p>
            <a:fld id="{812ECD43-08E5-4945-BC4F-4857758E978F}" type="slidenum">
              <a:rPr lang="nl-NL" smtClean="0"/>
              <a:t>47</a:t>
            </a:fld>
            <a:endParaRPr lang="nl-NL"/>
          </a:p>
        </p:txBody>
      </p:sp>
    </p:spTree>
    <p:extLst>
      <p:ext uri="{BB962C8B-B14F-4D97-AF65-F5344CB8AC3E}">
        <p14:creationId xmlns:p14="http://schemas.microsoft.com/office/powerpoint/2010/main" val="4061540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B29B-B439-532B-F949-03FED9886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60CA4-19EB-FA4A-6DB1-32B0BED36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D4360-4608-7759-8A3A-FF29F867CBA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52C771AB-2463-E5D4-4D27-E30D826BA97F}"/>
              </a:ext>
            </a:extLst>
          </p:cNvPr>
          <p:cNvSpPr>
            <a:spLocks noGrp="1"/>
          </p:cNvSpPr>
          <p:nvPr>
            <p:ph type="sldNum" sz="quarter" idx="5"/>
          </p:nvPr>
        </p:nvSpPr>
        <p:spPr/>
        <p:txBody>
          <a:bodyPr/>
          <a:lstStyle/>
          <a:p>
            <a:fld id="{812ECD43-08E5-4945-BC4F-4857758E978F}" type="slidenum">
              <a:rPr lang="nl-NL" smtClean="0"/>
              <a:t>48</a:t>
            </a:fld>
            <a:endParaRPr lang="nl-NL"/>
          </a:p>
        </p:txBody>
      </p:sp>
    </p:spTree>
    <p:extLst>
      <p:ext uri="{BB962C8B-B14F-4D97-AF65-F5344CB8AC3E}">
        <p14:creationId xmlns:p14="http://schemas.microsoft.com/office/powerpoint/2010/main" val="3010564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B6F78-326B-1282-2E54-DFD073CDC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44C27-804C-E8E3-5F7A-03073F67C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D321E-3D82-C198-BB9B-3260CF497485}"/>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C3F83EC0-090A-8D76-62F7-721BEF95149F}"/>
              </a:ext>
            </a:extLst>
          </p:cNvPr>
          <p:cNvSpPr>
            <a:spLocks noGrp="1"/>
          </p:cNvSpPr>
          <p:nvPr>
            <p:ph type="sldNum" sz="quarter" idx="5"/>
          </p:nvPr>
        </p:nvSpPr>
        <p:spPr/>
        <p:txBody>
          <a:bodyPr/>
          <a:lstStyle/>
          <a:p>
            <a:fld id="{812ECD43-08E5-4945-BC4F-4857758E978F}" type="slidenum">
              <a:rPr lang="nl-NL" smtClean="0"/>
              <a:t>49</a:t>
            </a:fld>
            <a:endParaRPr lang="nl-NL"/>
          </a:p>
        </p:txBody>
      </p:sp>
    </p:spTree>
    <p:extLst>
      <p:ext uri="{BB962C8B-B14F-4D97-AF65-F5344CB8AC3E}">
        <p14:creationId xmlns:p14="http://schemas.microsoft.com/office/powerpoint/2010/main" val="1526134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AF17A-8EC0-9DF6-C14A-D26CAE122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8D9FF-A0E1-D505-1077-412EAF493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F1748-B7EE-8846-60C6-549849EAA46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F2CC3983-0D3E-26FF-021C-0E8A924E80BB}"/>
              </a:ext>
            </a:extLst>
          </p:cNvPr>
          <p:cNvSpPr>
            <a:spLocks noGrp="1"/>
          </p:cNvSpPr>
          <p:nvPr>
            <p:ph type="sldNum" sz="quarter" idx="5"/>
          </p:nvPr>
        </p:nvSpPr>
        <p:spPr/>
        <p:txBody>
          <a:bodyPr/>
          <a:lstStyle/>
          <a:p>
            <a:fld id="{812ECD43-08E5-4945-BC4F-4857758E978F}" type="slidenum">
              <a:rPr lang="nl-NL" smtClean="0"/>
              <a:t>50</a:t>
            </a:fld>
            <a:endParaRPr lang="nl-NL"/>
          </a:p>
        </p:txBody>
      </p:sp>
    </p:spTree>
    <p:extLst>
      <p:ext uri="{BB962C8B-B14F-4D97-AF65-F5344CB8AC3E}">
        <p14:creationId xmlns:p14="http://schemas.microsoft.com/office/powerpoint/2010/main" val="277646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6F23-76B1-72C4-5CEE-AA3C5907D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725D3-5FEE-9E17-A8C2-CFB92CB2B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F2A2D-6B19-619E-6616-19986B60CBF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34112F0-92C9-D241-6B27-477AE6833385}"/>
              </a:ext>
            </a:extLst>
          </p:cNvPr>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163229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03CD-03AE-A076-CAC8-1422EDCDF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2CE5F-C971-4815-CC78-D879C0646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8630F6-E7AC-4AAB-F320-9522E5FBDF58}"/>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530A8B7C-DCF7-58EB-599C-6774725B1D9A}"/>
              </a:ext>
            </a:extLst>
          </p:cNvPr>
          <p:cNvSpPr>
            <a:spLocks noGrp="1"/>
          </p:cNvSpPr>
          <p:nvPr>
            <p:ph type="sldNum" sz="quarter" idx="5"/>
          </p:nvPr>
        </p:nvSpPr>
        <p:spPr/>
        <p:txBody>
          <a:bodyPr/>
          <a:lstStyle/>
          <a:p>
            <a:fld id="{812ECD43-08E5-4945-BC4F-4857758E978F}" type="slidenum">
              <a:rPr lang="nl-NL" smtClean="0"/>
              <a:t>51</a:t>
            </a:fld>
            <a:endParaRPr lang="nl-NL"/>
          </a:p>
        </p:txBody>
      </p:sp>
    </p:spTree>
    <p:extLst>
      <p:ext uri="{BB962C8B-B14F-4D97-AF65-F5344CB8AC3E}">
        <p14:creationId xmlns:p14="http://schemas.microsoft.com/office/powerpoint/2010/main" val="21186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B761-962B-7915-1D9E-EF4439458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DC602-39D1-0482-8AFB-89A1B03CF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FF1DA-63E1-4C5C-F0F2-D34B0DC25F82}"/>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B82E95E5-0CEE-9038-2DB8-73733B93DEED}"/>
              </a:ext>
            </a:extLst>
          </p:cNvPr>
          <p:cNvSpPr>
            <a:spLocks noGrp="1"/>
          </p:cNvSpPr>
          <p:nvPr>
            <p:ph type="sldNum" sz="quarter" idx="5"/>
          </p:nvPr>
        </p:nvSpPr>
        <p:spPr/>
        <p:txBody>
          <a:bodyPr/>
          <a:lstStyle/>
          <a:p>
            <a:fld id="{812ECD43-08E5-4945-BC4F-4857758E978F}" type="slidenum">
              <a:rPr lang="nl-NL" smtClean="0"/>
              <a:t>52</a:t>
            </a:fld>
            <a:endParaRPr lang="nl-NL"/>
          </a:p>
        </p:txBody>
      </p:sp>
    </p:spTree>
    <p:extLst>
      <p:ext uri="{BB962C8B-B14F-4D97-AF65-F5344CB8AC3E}">
        <p14:creationId xmlns:p14="http://schemas.microsoft.com/office/powerpoint/2010/main" val="3100746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174C6-B310-3D16-F70A-0DEA854DE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2768D-02BA-A458-80FE-E197AC03B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E857A-7F4A-FD5C-C8CE-C2AE502705DE}"/>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A8BDBD27-F83B-27B5-A17E-65870FBA7EA8}"/>
              </a:ext>
            </a:extLst>
          </p:cNvPr>
          <p:cNvSpPr>
            <a:spLocks noGrp="1"/>
          </p:cNvSpPr>
          <p:nvPr>
            <p:ph type="sldNum" sz="quarter" idx="5"/>
          </p:nvPr>
        </p:nvSpPr>
        <p:spPr/>
        <p:txBody>
          <a:bodyPr/>
          <a:lstStyle/>
          <a:p>
            <a:fld id="{812ECD43-08E5-4945-BC4F-4857758E978F}" type="slidenum">
              <a:rPr lang="nl-NL" smtClean="0"/>
              <a:t>53</a:t>
            </a:fld>
            <a:endParaRPr lang="nl-NL"/>
          </a:p>
        </p:txBody>
      </p:sp>
    </p:spTree>
    <p:extLst>
      <p:ext uri="{BB962C8B-B14F-4D97-AF65-F5344CB8AC3E}">
        <p14:creationId xmlns:p14="http://schemas.microsoft.com/office/powerpoint/2010/main" val="94649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51B8B-F421-45ED-73DE-7B1D6AF54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F4060-A3EC-3128-CF72-9A17D7108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141AB-E7BE-0D6B-A5AC-8B507AC2D996}"/>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1D5701A9-6613-1025-D99F-5A65993805F2}"/>
              </a:ext>
            </a:extLst>
          </p:cNvPr>
          <p:cNvSpPr>
            <a:spLocks noGrp="1"/>
          </p:cNvSpPr>
          <p:nvPr>
            <p:ph type="sldNum" sz="quarter" idx="5"/>
          </p:nvPr>
        </p:nvSpPr>
        <p:spPr/>
        <p:txBody>
          <a:bodyPr/>
          <a:lstStyle/>
          <a:p>
            <a:fld id="{812ECD43-08E5-4945-BC4F-4857758E978F}" type="slidenum">
              <a:rPr lang="nl-NL" smtClean="0"/>
              <a:t>54</a:t>
            </a:fld>
            <a:endParaRPr lang="nl-NL"/>
          </a:p>
        </p:txBody>
      </p:sp>
    </p:spTree>
    <p:extLst>
      <p:ext uri="{BB962C8B-B14F-4D97-AF65-F5344CB8AC3E}">
        <p14:creationId xmlns:p14="http://schemas.microsoft.com/office/powerpoint/2010/main" val="1785215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3419F-3052-0154-B1B9-94DC21B00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4D377-B03E-11C2-D1BC-7E10D782E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C75E5-20A7-4805-64FA-219FF7CB7155}"/>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C18D9C22-2625-C7F2-97A4-87E14E8F90D6}"/>
              </a:ext>
            </a:extLst>
          </p:cNvPr>
          <p:cNvSpPr>
            <a:spLocks noGrp="1"/>
          </p:cNvSpPr>
          <p:nvPr>
            <p:ph type="sldNum" sz="quarter" idx="5"/>
          </p:nvPr>
        </p:nvSpPr>
        <p:spPr/>
        <p:txBody>
          <a:bodyPr/>
          <a:lstStyle/>
          <a:p>
            <a:fld id="{812ECD43-08E5-4945-BC4F-4857758E978F}" type="slidenum">
              <a:rPr lang="nl-NL" smtClean="0"/>
              <a:t>55</a:t>
            </a:fld>
            <a:endParaRPr lang="nl-NL"/>
          </a:p>
        </p:txBody>
      </p:sp>
    </p:spTree>
    <p:extLst>
      <p:ext uri="{BB962C8B-B14F-4D97-AF65-F5344CB8AC3E}">
        <p14:creationId xmlns:p14="http://schemas.microsoft.com/office/powerpoint/2010/main" val="138858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28D2-DE4A-3663-FBBC-FC8CCA6A7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462DF-3EF2-3007-9C3F-3C1FC1BED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F1BE1-9C6E-2283-4E4B-C4D69B303121}"/>
              </a:ext>
            </a:extLst>
          </p:cNvPr>
          <p:cNvSpPr>
            <a:spLocks noGrp="1"/>
          </p:cNvSpPr>
          <p:nvPr>
            <p:ph type="body" idx="1"/>
          </p:nvPr>
        </p:nvSpPr>
        <p:spPr/>
        <p:txBody>
          <a:bodyPr/>
          <a:lstStyle/>
          <a:p>
            <a:pPr algn="l"/>
            <a:r>
              <a:rPr lang="en-US" altLang="zh-CN" sz="1800" b="0" i="0" u="none" strike="noStrike" baseline="0" dirty="0">
                <a:solidFill>
                  <a:srgbClr val="242424"/>
                </a:solidFill>
                <a:latin typeface="TimesNewRomanPSMT"/>
              </a:rPr>
              <a:t>In speech production, speakers need to activate and select appropriate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a:t>
            </a:r>
          </a:p>
          <a:p>
            <a:pPr algn="l"/>
            <a:r>
              <a:rPr lang="en-US" altLang="zh-CN" sz="1800" b="0" i="0" u="none" strike="noStrike" baseline="0" dirty="0">
                <a:solidFill>
                  <a:srgbClr val="242424"/>
                </a:solidFill>
                <a:latin typeface="TimesNewRomanPSMT"/>
              </a:rPr>
              <a:t>features of words to plan grammatically correct sentences.</a:t>
            </a:r>
            <a:r>
              <a:rPr lang="en-150" altLang="zh-CN" sz="1800" b="0" i="0" u="none" strike="noStrike" baseline="0" dirty="0">
                <a:solidFill>
                  <a:srgbClr val="242424"/>
                </a:solidFill>
                <a:latin typeface="TimesNewRomanPSMT"/>
              </a:rPr>
              <a:t> </a:t>
            </a:r>
            <a:r>
              <a:rPr lang="en-GB" altLang="zh-CN" sz="1200" b="0" i="0" u="none" strike="noStrike" baseline="0" dirty="0">
                <a:solidFill>
                  <a:srgbClr val="242424"/>
                </a:solidFill>
                <a:latin typeface="TimesNewRomanPSMT"/>
              </a:rPr>
              <a:t>Previous studies have focused</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on situations where a single option for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is grammatically correct,</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such as the grammatical gender of nouns in some Indo-European languages. However,</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there are cases in which multiple options of </a:t>
            </a:r>
            <a:r>
              <a:rPr lang="en-US" altLang="zh-CN" sz="1200" b="0" i="0" u="none" strike="noStrike" baseline="0" dirty="0" err="1">
                <a:solidFill>
                  <a:srgbClr val="242424"/>
                </a:solidFill>
                <a:latin typeface="TimesNewRomanPSMT"/>
              </a:rPr>
              <a:t>lexico</a:t>
            </a:r>
            <a:r>
              <a:rPr lang="en-US" altLang="zh-CN" sz="1200" b="0" i="0" u="none" strike="noStrike" baseline="0" dirty="0">
                <a:solidFill>
                  <a:srgbClr val="242424"/>
                </a:solidFill>
                <a:latin typeface="TimesNewRomanPSMT"/>
              </a:rPr>
              <a:t>-syntactic features are grammatically</a:t>
            </a:r>
            <a:r>
              <a:rPr lang="en-150" altLang="zh-CN" sz="1200" b="0" i="0" u="none" strike="noStrike" baseline="0" dirty="0">
                <a:solidFill>
                  <a:srgbClr val="242424"/>
                </a:solidFill>
                <a:latin typeface="TimesNewRomanPSMT"/>
              </a:rPr>
              <a:t> </a:t>
            </a:r>
            <a:r>
              <a:rPr lang="en-US" altLang="zh-CN" sz="1200" b="0" i="0" u="none" strike="noStrike" baseline="0" dirty="0">
                <a:solidFill>
                  <a:srgbClr val="242424"/>
                </a:solidFill>
                <a:latin typeface="TimesNewRomanPSMT"/>
              </a:rPr>
              <a:t>correct. One such case is Mandarin Chinese classifiers, where a given noun may take more</a:t>
            </a:r>
          </a:p>
          <a:p>
            <a:pPr algn="l"/>
            <a:r>
              <a:rPr lang="en-US" altLang="zh-CN" sz="1200" b="0" i="0" u="none" strike="noStrike" baseline="0" dirty="0">
                <a:solidFill>
                  <a:srgbClr val="242424"/>
                </a:solidFill>
                <a:latin typeface="TimesNewRomanPSMT"/>
              </a:rPr>
              <a:t>than one classifier. However, studies have simplified these cases to dichotomous situations</a:t>
            </a:r>
          </a:p>
          <a:p>
            <a:pPr algn="l"/>
            <a:r>
              <a:rPr lang="en-US" altLang="zh-CN" sz="1200" b="0" i="0" u="none" strike="noStrike" baseline="0" dirty="0">
                <a:solidFill>
                  <a:srgbClr val="242424"/>
                </a:solidFill>
                <a:latin typeface="TimesNewRomanPSMT"/>
              </a:rPr>
              <a:t>where only the dominant Mandarin Chinese classifier of a given noun was presumed to be</a:t>
            </a:r>
          </a:p>
          <a:p>
            <a:pPr algn="l"/>
            <a:r>
              <a:rPr lang="en-US" altLang="zh-CN" sz="1200" b="0" i="0" u="none" strike="noStrike" baseline="0" dirty="0">
                <a:solidFill>
                  <a:srgbClr val="242424"/>
                </a:solidFill>
                <a:latin typeface="TimesNewRomanPSMT"/>
              </a:rPr>
              <a:t>correct. In the current study, we asked native Mandarin Chinese speakers to name target</a:t>
            </a:r>
          </a:p>
          <a:p>
            <a:pPr algn="l"/>
            <a:r>
              <a:rPr lang="en-US" altLang="zh-CN" sz="1200" b="0" i="0" u="none" strike="noStrike" baseline="0" dirty="0">
                <a:solidFill>
                  <a:srgbClr val="242424"/>
                </a:solidFill>
                <a:latin typeface="TimesNewRomanPSMT"/>
              </a:rPr>
              <a:t>pictures using a picture-word interference paradigm. Distractor words with varying degrees</a:t>
            </a:r>
          </a:p>
          <a:p>
            <a:pPr algn="l"/>
            <a:r>
              <a:rPr lang="en-US" altLang="zh-CN" sz="1200" b="0" i="0" u="none" strike="noStrike" baseline="0" dirty="0">
                <a:solidFill>
                  <a:srgbClr val="242424"/>
                </a:solidFill>
                <a:latin typeface="TimesNewRomanPSMT"/>
              </a:rPr>
              <a:t>of classifier distribution similarity were superimposed while controlling for dominant</a:t>
            </a:r>
          </a:p>
          <a:p>
            <a:pPr algn="l"/>
            <a:r>
              <a:rPr lang="en-US" altLang="zh-CN" sz="1200" b="0" i="0" u="none" strike="noStrike" baseline="0" dirty="0">
                <a:solidFill>
                  <a:srgbClr val="242424"/>
                </a:solidFill>
                <a:latin typeface="TimesNewRomanPSMT"/>
              </a:rPr>
              <a:t>classifier congruency. Distractors with dissimilar classifier distributions resulted in a larger</a:t>
            </a:r>
          </a:p>
          <a:p>
            <a:pPr algn="l"/>
            <a:r>
              <a:rPr lang="en-US" altLang="zh-CN" sz="1200" b="0" i="0" u="none" strike="noStrike" baseline="0" dirty="0">
                <a:solidFill>
                  <a:srgbClr val="242424"/>
                </a:solidFill>
                <a:latin typeface="TimesNewRomanPSMT"/>
              </a:rPr>
              <a:t>P600 effect, but no behavioral effect was observed, compared to distractor nouns having</a:t>
            </a:r>
          </a:p>
          <a:p>
            <a:pPr algn="l"/>
            <a:r>
              <a:rPr lang="en-US" altLang="zh-CN" sz="1200" b="0" i="0" u="none" strike="noStrike" baseline="0" dirty="0">
                <a:solidFill>
                  <a:srgbClr val="242424"/>
                </a:solidFill>
                <a:latin typeface="TimesNewRomanPSMT"/>
              </a:rPr>
              <a:t>similar classifier distributions. Based on this result, we propose that, when producing a bare</a:t>
            </a:r>
          </a:p>
          <a:p>
            <a:pPr algn="l"/>
            <a:r>
              <a:rPr lang="en-US" altLang="zh-CN" sz="1200" b="0" i="0" u="none" strike="noStrike" baseline="0" dirty="0">
                <a:solidFill>
                  <a:srgbClr val="242424"/>
                </a:solidFill>
                <a:latin typeface="TimesNewRomanPSMT"/>
              </a:rPr>
              <a:t>noun, multiple compatible classifiers are activated at the lexical level with the degree of</a:t>
            </a:r>
          </a:p>
          <a:p>
            <a:pPr algn="l"/>
            <a:r>
              <a:rPr lang="en-US" altLang="zh-CN" sz="1200" b="0" i="0" u="none" strike="noStrike" baseline="0" dirty="0">
                <a:solidFill>
                  <a:srgbClr val="242424"/>
                </a:solidFill>
                <a:latin typeface="TimesNewRomanPSMT"/>
              </a:rPr>
              <a:t>activation being determined by their corresponding compatibility with the given noun.</a:t>
            </a:r>
            <a:endParaRPr lang="en-150" altLang="zh-CN" sz="1600" dirty="0">
              <a:solidFill>
                <a:schemeClr val="bg2"/>
              </a:solidFill>
              <a:latin typeface="Arial" panose="020B0604020202020204" pitchFamily="34" charset="0"/>
              <a:cs typeface="Arial" panose="020B0604020202020204" pitchFamily="34" charset="0"/>
            </a:endParaRPr>
          </a:p>
          <a:p>
            <a:endParaRPr lang="zh-CN" altLang="en-US" dirty="0"/>
          </a:p>
        </p:txBody>
      </p:sp>
      <p:sp>
        <p:nvSpPr>
          <p:cNvPr id="4" name="Slide Number Placeholder 3">
            <a:extLst>
              <a:ext uri="{FF2B5EF4-FFF2-40B4-BE49-F238E27FC236}">
                <a16:creationId xmlns:a16="http://schemas.microsoft.com/office/drawing/2014/main" id="{71BF15EA-7F57-E206-9773-DEBDF8AB433C}"/>
              </a:ext>
            </a:extLst>
          </p:cNvPr>
          <p:cNvSpPr>
            <a:spLocks noGrp="1"/>
          </p:cNvSpPr>
          <p:nvPr>
            <p:ph type="sldNum" sz="quarter" idx="5"/>
          </p:nvPr>
        </p:nvSpPr>
        <p:spPr/>
        <p:txBody>
          <a:bodyPr/>
          <a:lstStyle/>
          <a:p>
            <a:fld id="{812ECD43-08E5-4945-BC4F-4857758E978F}" type="slidenum">
              <a:rPr lang="nl-NL" smtClean="0"/>
              <a:t>56</a:t>
            </a:fld>
            <a:endParaRPr lang="nl-NL"/>
          </a:p>
        </p:txBody>
      </p:sp>
    </p:spTree>
    <p:extLst>
      <p:ext uri="{BB962C8B-B14F-4D97-AF65-F5344CB8AC3E}">
        <p14:creationId xmlns:p14="http://schemas.microsoft.com/office/powerpoint/2010/main" val="803247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3D659-3DBE-AD5B-54F5-8A9D368B2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3D6D6-C037-5DE8-9947-66C58CB7B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7500E-2FE6-6300-17E3-D21B90DDF47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D42E9A1-4D86-AA9F-6343-2E6245232A6C}"/>
              </a:ext>
            </a:extLst>
          </p:cNvPr>
          <p:cNvSpPr>
            <a:spLocks noGrp="1"/>
          </p:cNvSpPr>
          <p:nvPr>
            <p:ph type="sldNum" sz="quarter" idx="5"/>
          </p:nvPr>
        </p:nvSpPr>
        <p:spPr/>
        <p:txBody>
          <a:bodyPr/>
          <a:lstStyle/>
          <a:p>
            <a:fld id="{812ECD43-08E5-4945-BC4F-4857758E978F}" type="slidenum">
              <a:rPr lang="nl-NL" smtClean="0"/>
              <a:t>57</a:t>
            </a:fld>
            <a:endParaRPr lang="nl-NL"/>
          </a:p>
        </p:txBody>
      </p:sp>
    </p:spTree>
    <p:extLst>
      <p:ext uri="{BB962C8B-B14F-4D97-AF65-F5344CB8AC3E}">
        <p14:creationId xmlns:p14="http://schemas.microsoft.com/office/powerpoint/2010/main" val="1612832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A0B95-F994-3196-960B-AF4A424FD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E4460-6EE7-6D8F-0561-FB3464D45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28176-C221-25E9-15D9-822E38AA9B79}"/>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C2D6E04-EA33-0794-591B-03D069430C88}"/>
              </a:ext>
            </a:extLst>
          </p:cNvPr>
          <p:cNvSpPr>
            <a:spLocks noGrp="1"/>
          </p:cNvSpPr>
          <p:nvPr>
            <p:ph type="sldNum" sz="quarter" idx="5"/>
          </p:nvPr>
        </p:nvSpPr>
        <p:spPr/>
        <p:txBody>
          <a:bodyPr/>
          <a:lstStyle/>
          <a:p>
            <a:fld id="{812ECD43-08E5-4945-BC4F-4857758E978F}" type="slidenum">
              <a:rPr lang="nl-NL" smtClean="0"/>
              <a:t>58</a:t>
            </a:fld>
            <a:endParaRPr lang="nl-NL"/>
          </a:p>
        </p:txBody>
      </p:sp>
    </p:spTree>
    <p:extLst>
      <p:ext uri="{BB962C8B-B14F-4D97-AF65-F5344CB8AC3E}">
        <p14:creationId xmlns:p14="http://schemas.microsoft.com/office/powerpoint/2010/main" val="3274690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2DE38-BD91-B942-3AC8-A0F739E70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C7066-2261-18D7-C5EA-0D38A494B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DD8B0-E38A-3D08-B63E-03AF4EF793B1}"/>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8805CCD9-161E-773A-3BBF-68D53902301F}"/>
              </a:ext>
            </a:extLst>
          </p:cNvPr>
          <p:cNvSpPr>
            <a:spLocks noGrp="1"/>
          </p:cNvSpPr>
          <p:nvPr>
            <p:ph type="sldNum" sz="quarter" idx="5"/>
          </p:nvPr>
        </p:nvSpPr>
        <p:spPr/>
        <p:txBody>
          <a:bodyPr/>
          <a:lstStyle/>
          <a:p>
            <a:fld id="{812ECD43-08E5-4945-BC4F-4857758E978F}" type="slidenum">
              <a:rPr lang="nl-NL" smtClean="0"/>
              <a:t>59</a:t>
            </a:fld>
            <a:endParaRPr lang="nl-NL"/>
          </a:p>
        </p:txBody>
      </p:sp>
    </p:spTree>
    <p:extLst>
      <p:ext uri="{BB962C8B-B14F-4D97-AF65-F5344CB8AC3E}">
        <p14:creationId xmlns:p14="http://schemas.microsoft.com/office/powerpoint/2010/main" val="33972806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245F7-FA7C-B82F-BC42-B3FD79F2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643AD-C879-284E-CC1A-3C53CEF11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570B8-089E-36AC-0CB0-64718884ACD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666A8C2-D818-6AE8-05AD-C33D4557A172}"/>
              </a:ext>
            </a:extLst>
          </p:cNvPr>
          <p:cNvSpPr>
            <a:spLocks noGrp="1"/>
          </p:cNvSpPr>
          <p:nvPr>
            <p:ph type="sldNum" sz="quarter" idx="5"/>
          </p:nvPr>
        </p:nvSpPr>
        <p:spPr/>
        <p:txBody>
          <a:bodyPr/>
          <a:lstStyle/>
          <a:p>
            <a:fld id="{812ECD43-08E5-4945-BC4F-4857758E978F}" type="slidenum">
              <a:rPr lang="nl-NL" smtClean="0"/>
              <a:t>60</a:t>
            </a:fld>
            <a:endParaRPr lang="nl-NL"/>
          </a:p>
        </p:txBody>
      </p:sp>
    </p:spTree>
    <p:extLst>
      <p:ext uri="{BB962C8B-B14F-4D97-AF65-F5344CB8AC3E}">
        <p14:creationId xmlns:p14="http://schemas.microsoft.com/office/powerpoint/2010/main" val="319863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83C53-4223-B389-9EF8-3DA8CC94A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B9C8E-560A-C069-4672-5BBF4506D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99D36-7A39-DF56-D04C-3066739E3613}"/>
              </a:ext>
            </a:extLst>
          </p:cNvPr>
          <p:cNvSpPr>
            <a:spLocks noGrp="1"/>
          </p:cNvSpPr>
          <p:nvPr>
            <p:ph type="body" idx="1"/>
          </p:nvPr>
        </p:nvSpPr>
        <p:spPr/>
        <p:txBody>
          <a:bodyPr/>
          <a:lstStyle/>
          <a:p>
            <a:r>
              <a:rPr lang="en-US" dirty="0"/>
              <a:t>Cognitive impairment, as measured by the 30-item MMSE measure (</a:t>
            </a:r>
            <a:r>
              <a:rPr lang="en-US" dirty="0" err="1"/>
              <a:t>Folstein</a:t>
            </a:r>
            <a:r>
              <a:rPr lang="en-US" dirty="0"/>
              <a:t>, </a:t>
            </a:r>
            <a:r>
              <a:rPr lang="en-US" dirty="0" err="1"/>
              <a:t>Folstein</a:t>
            </a:r>
            <a:r>
              <a:rPr lang="en-US" dirty="0"/>
              <a:t>, &amp; McHugh, 1975), was also considered a functional limitation variable. Because our original criteria excluded those individuals suffering from dementia, the distribution of MMSE scores was highly skewed (i.e., showing a ceiling effect), with only about 10% of participants having possible cognitive impairment. Consequently, we decided to categorize participants as either not cognitively impaired (0) or possibly cognitively impaired (1). The cut-off score for categorizing participants into these groups was 23.</a:t>
            </a:r>
          </a:p>
          <a:p>
            <a:endParaRPr lang="en-US" altLang="zh-CN" dirty="0"/>
          </a:p>
          <a:p>
            <a:endParaRPr lang="en-US" altLang="zh-CN" dirty="0"/>
          </a:p>
          <a:p>
            <a:endParaRPr lang="en-US" altLang="zh-CN" dirty="0"/>
          </a:p>
          <a:p>
            <a:r>
              <a:rPr lang="en-US" dirty="0"/>
              <a:t>Psychosocial variables and internal resources.—Four psychosocial measures were used that measured </a:t>
            </a:r>
            <a:r>
              <a:rPr lang="en-US" b="1" dirty="0"/>
              <a:t>subjective health, depression, social integration, and social isolation</a:t>
            </a:r>
            <a:r>
              <a:rPr lang="en-US" dirty="0"/>
              <a:t>. For subjective health, four questions were asked that related to (a) how the participants appraised their general health (good, average, or bad), (b) how they rated their health compared with 2 years ago (better, same, worse), (c) how they would rate their health compared with others the same age (better, same, worse), and (d) whether they thought health prevented them from doing things they liked. These items were subjected to a principal components analysis that indicated the presence of one component that explained 51% of the total variance. A summary score was created by calculating the mean among the four items. Higher scores indicated better self-reported health. Cronbach’s alpha for this measure was .68. Depression was measured by the Center for Epidemiologic Studies—</a:t>
            </a:r>
            <a:r>
              <a:rPr lang="en-US" b="1" dirty="0"/>
              <a:t>Depression Scale </a:t>
            </a:r>
            <a:r>
              <a:rPr lang="en-US" dirty="0"/>
              <a:t>(CES-D; Radloff, 1977). The instrument had 20 items rated along a 4-point Likert scale that measured the participant’s current level of depressive symptomatology. A total depression score was calculated with higher scores indicating more depressive symptoms (Cronbach’s a 5 .84). Because the distribution of the scale was highly skewed, a dichotomous variable indicating depressed (1) or not depressed (0) was calculated using the cut-off score of 16. Feelings of </a:t>
            </a:r>
            <a:r>
              <a:rPr lang="en-US" b="1" dirty="0"/>
              <a:t>social isolation </a:t>
            </a:r>
            <a:r>
              <a:rPr lang="en-US" dirty="0"/>
              <a:t>were measured by the sum of three items that asked the degree to which the participants felt lonely, lacked company, or felt abandoned. The scale was rated along a 4-point Likert scale ranging from not at all (0) to nearly always (3). A higher score indicated higher feelings of social isolation (Cronbach’s a 5 .66). Feelings of </a:t>
            </a:r>
            <a:r>
              <a:rPr lang="en-US" b="1" dirty="0"/>
              <a:t>social integration </a:t>
            </a:r>
            <a:r>
              <a:rPr lang="en-US" dirty="0"/>
              <a:t>consisted of the sum of two items measuring whether the respondent felt he or she had friends to talk with and felt a part of a set of friends. This scale was rated similarly to social isolation. A higher score reflected higher feelings of social integration (Cronbach’s a 5 .81).</a:t>
            </a:r>
          </a:p>
          <a:p>
            <a:endParaRPr lang="en-US" altLang="zh-CN" dirty="0"/>
          </a:p>
          <a:p>
            <a:r>
              <a:rPr lang="en-US" altLang="zh-CN" dirty="0"/>
              <a:t>The disablement process in very late life: A study of the Oldest-Old in Sweden</a:t>
            </a:r>
          </a:p>
          <a:p>
            <a:endParaRPr lang="en-US" altLang="zh-CN" dirty="0"/>
          </a:p>
          <a:p>
            <a:endParaRPr lang="zh-CN" altLang="en-US" dirty="0"/>
          </a:p>
        </p:txBody>
      </p:sp>
      <p:sp>
        <p:nvSpPr>
          <p:cNvPr id="4" name="Slide Number Placeholder 3">
            <a:extLst>
              <a:ext uri="{FF2B5EF4-FFF2-40B4-BE49-F238E27FC236}">
                <a16:creationId xmlns:a16="http://schemas.microsoft.com/office/drawing/2014/main" id="{D278DCB1-F802-BB3E-50EB-918774374D36}"/>
              </a:ext>
            </a:extLst>
          </p:cNvPr>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3656448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D89B-91EB-3086-CA20-5BE77C37A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32EE7-B8AE-CE95-543B-92F78291E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ADE41-D968-55F8-211A-3730129F5E4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A8BF97C-4E36-F1E2-F643-B2FCCE41D10A}"/>
              </a:ext>
            </a:extLst>
          </p:cNvPr>
          <p:cNvSpPr>
            <a:spLocks noGrp="1"/>
          </p:cNvSpPr>
          <p:nvPr>
            <p:ph type="sldNum" sz="quarter" idx="5"/>
          </p:nvPr>
        </p:nvSpPr>
        <p:spPr/>
        <p:txBody>
          <a:bodyPr/>
          <a:lstStyle/>
          <a:p>
            <a:fld id="{812ECD43-08E5-4945-BC4F-4857758E978F}" type="slidenum">
              <a:rPr lang="nl-NL" smtClean="0"/>
              <a:t>61</a:t>
            </a:fld>
            <a:endParaRPr lang="nl-NL"/>
          </a:p>
        </p:txBody>
      </p:sp>
    </p:spTree>
    <p:extLst>
      <p:ext uri="{BB962C8B-B14F-4D97-AF65-F5344CB8AC3E}">
        <p14:creationId xmlns:p14="http://schemas.microsoft.com/office/powerpoint/2010/main" val="3148657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C77F9-27B5-81F1-A242-34314D548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787C1-C4BA-BF59-B031-2650DB197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868F7-6CB9-475A-E8D8-DE48832F23F1}"/>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FF904962-787D-F387-D30F-54E1F309B262}"/>
              </a:ext>
            </a:extLst>
          </p:cNvPr>
          <p:cNvSpPr>
            <a:spLocks noGrp="1"/>
          </p:cNvSpPr>
          <p:nvPr>
            <p:ph type="sldNum" sz="quarter" idx="5"/>
          </p:nvPr>
        </p:nvSpPr>
        <p:spPr/>
        <p:txBody>
          <a:bodyPr/>
          <a:lstStyle/>
          <a:p>
            <a:fld id="{812ECD43-08E5-4945-BC4F-4857758E978F}" type="slidenum">
              <a:rPr lang="nl-NL" smtClean="0"/>
              <a:t>64</a:t>
            </a:fld>
            <a:endParaRPr lang="nl-NL"/>
          </a:p>
        </p:txBody>
      </p:sp>
    </p:spTree>
    <p:extLst>
      <p:ext uri="{BB962C8B-B14F-4D97-AF65-F5344CB8AC3E}">
        <p14:creationId xmlns:p14="http://schemas.microsoft.com/office/powerpoint/2010/main" val="1219097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80C-F0CF-7349-6F64-435C492FB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28B3A-99F2-6E22-971D-F82CDBE86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ED268-0732-EFB3-8306-52A5C42B62C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1232B5B6-2C2E-F054-08FE-EFDBD54D8474}"/>
              </a:ext>
            </a:extLst>
          </p:cNvPr>
          <p:cNvSpPr>
            <a:spLocks noGrp="1"/>
          </p:cNvSpPr>
          <p:nvPr>
            <p:ph type="sldNum" sz="quarter" idx="5"/>
          </p:nvPr>
        </p:nvSpPr>
        <p:spPr/>
        <p:txBody>
          <a:bodyPr/>
          <a:lstStyle/>
          <a:p>
            <a:fld id="{812ECD43-08E5-4945-BC4F-4857758E978F}" type="slidenum">
              <a:rPr lang="nl-NL" smtClean="0"/>
              <a:t>65</a:t>
            </a:fld>
            <a:endParaRPr lang="nl-NL"/>
          </a:p>
        </p:txBody>
      </p:sp>
    </p:spTree>
    <p:extLst>
      <p:ext uri="{BB962C8B-B14F-4D97-AF65-F5344CB8AC3E}">
        <p14:creationId xmlns:p14="http://schemas.microsoft.com/office/powerpoint/2010/main" val="23399978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FC7F-8F58-6360-9E48-EC93AD24C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42993-5AEF-3C4F-52F3-9EE3A5AEF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FA8E7-62E6-E1BD-ED93-4FD434BBEC5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038112B8-3D01-6EF7-96CA-932187022C07}"/>
              </a:ext>
            </a:extLst>
          </p:cNvPr>
          <p:cNvSpPr>
            <a:spLocks noGrp="1"/>
          </p:cNvSpPr>
          <p:nvPr>
            <p:ph type="sldNum" sz="quarter" idx="5"/>
          </p:nvPr>
        </p:nvSpPr>
        <p:spPr/>
        <p:txBody>
          <a:bodyPr/>
          <a:lstStyle/>
          <a:p>
            <a:fld id="{812ECD43-08E5-4945-BC4F-4857758E978F}" type="slidenum">
              <a:rPr lang="nl-NL" smtClean="0"/>
              <a:t>67</a:t>
            </a:fld>
            <a:endParaRPr lang="nl-NL"/>
          </a:p>
        </p:txBody>
      </p:sp>
    </p:spTree>
    <p:extLst>
      <p:ext uri="{BB962C8B-B14F-4D97-AF65-F5344CB8AC3E}">
        <p14:creationId xmlns:p14="http://schemas.microsoft.com/office/powerpoint/2010/main" val="3217871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B7B70-B296-A5FC-7831-95237948C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22619-04FF-D545-FB0C-AB507CD21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8A651-A6F2-3818-DE64-BA3882CA0A3E}"/>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3042695B-BD32-EC7B-3186-198BF2484FA1}"/>
              </a:ext>
            </a:extLst>
          </p:cNvPr>
          <p:cNvSpPr>
            <a:spLocks noGrp="1"/>
          </p:cNvSpPr>
          <p:nvPr>
            <p:ph type="sldNum" sz="quarter" idx="5"/>
          </p:nvPr>
        </p:nvSpPr>
        <p:spPr/>
        <p:txBody>
          <a:bodyPr/>
          <a:lstStyle/>
          <a:p>
            <a:fld id="{812ECD43-08E5-4945-BC4F-4857758E978F}" type="slidenum">
              <a:rPr lang="nl-NL" smtClean="0"/>
              <a:t>68</a:t>
            </a:fld>
            <a:endParaRPr lang="nl-NL"/>
          </a:p>
        </p:txBody>
      </p:sp>
    </p:spTree>
    <p:extLst>
      <p:ext uri="{BB962C8B-B14F-4D97-AF65-F5344CB8AC3E}">
        <p14:creationId xmlns:p14="http://schemas.microsoft.com/office/powerpoint/2010/main" val="378544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0D99D-00F8-9A76-E4F7-518D7DFB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E5145-B975-C6EC-824F-7BA5A42E2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AF46B-8067-D069-4FFB-F24F110E39E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4489421-1B71-DB3A-B39C-139C75A20055}"/>
              </a:ext>
            </a:extLst>
          </p:cNvPr>
          <p:cNvSpPr>
            <a:spLocks noGrp="1"/>
          </p:cNvSpPr>
          <p:nvPr>
            <p:ph type="sldNum" sz="quarter" idx="5"/>
          </p:nvPr>
        </p:nvSpPr>
        <p:spPr/>
        <p:txBody>
          <a:bodyPr/>
          <a:lstStyle/>
          <a:p>
            <a:fld id="{812ECD43-08E5-4945-BC4F-4857758E978F}" type="slidenum">
              <a:rPr lang="nl-NL" smtClean="0"/>
              <a:t>69</a:t>
            </a:fld>
            <a:endParaRPr lang="nl-NL"/>
          </a:p>
        </p:txBody>
      </p:sp>
    </p:spTree>
    <p:extLst>
      <p:ext uri="{BB962C8B-B14F-4D97-AF65-F5344CB8AC3E}">
        <p14:creationId xmlns:p14="http://schemas.microsoft.com/office/powerpoint/2010/main" val="2544350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D101C-1D00-7A85-1225-27E39E855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859EB-50FA-8867-5C64-FB50D8D7E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1F296-3406-3216-0CBB-F974253920C8}"/>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32D7A7DC-604F-BA9E-02EF-4691394FE477}"/>
              </a:ext>
            </a:extLst>
          </p:cNvPr>
          <p:cNvSpPr>
            <a:spLocks noGrp="1"/>
          </p:cNvSpPr>
          <p:nvPr>
            <p:ph type="sldNum" sz="quarter" idx="5"/>
          </p:nvPr>
        </p:nvSpPr>
        <p:spPr/>
        <p:txBody>
          <a:bodyPr/>
          <a:lstStyle/>
          <a:p>
            <a:fld id="{812ECD43-08E5-4945-BC4F-4857758E978F}" type="slidenum">
              <a:rPr lang="nl-NL" smtClean="0"/>
              <a:t>71</a:t>
            </a:fld>
            <a:endParaRPr lang="nl-NL"/>
          </a:p>
        </p:txBody>
      </p:sp>
    </p:spTree>
    <p:extLst>
      <p:ext uri="{BB962C8B-B14F-4D97-AF65-F5344CB8AC3E}">
        <p14:creationId xmlns:p14="http://schemas.microsoft.com/office/powerpoint/2010/main" val="542685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9CFE0-0BA4-1C3C-E7C1-205708859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96B81-B0DF-9B15-0016-501A37F50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B4445-1437-D13D-720D-AA62E7682F78}"/>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2E29705C-415D-EE4D-3261-BEA0BA7454B8}"/>
              </a:ext>
            </a:extLst>
          </p:cNvPr>
          <p:cNvSpPr>
            <a:spLocks noGrp="1"/>
          </p:cNvSpPr>
          <p:nvPr>
            <p:ph type="sldNum" sz="quarter" idx="5"/>
          </p:nvPr>
        </p:nvSpPr>
        <p:spPr/>
        <p:txBody>
          <a:bodyPr/>
          <a:lstStyle/>
          <a:p>
            <a:fld id="{812ECD43-08E5-4945-BC4F-4857758E978F}" type="slidenum">
              <a:rPr lang="nl-NL" smtClean="0"/>
              <a:t>72</a:t>
            </a:fld>
            <a:endParaRPr lang="nl-NL"/>
          </a:p>
        </p:txBody>
      </p:sp>
    </p:spTree>
    <p:extLst>
      <p:ext uri="{BB962C8B-B14F-4D97-AF65-F5344CB8AC3E}">
        <p14:creationId xmlns:p14="http://schemas.microsoft.com/office/powerpoint/2010/main" val="8977822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91D9E-B3D6-E5E5-9B4F-353C45D4F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A67CD-57F9-A4B1-C79E-3950671C3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D973E8-5D06-6FD5-FD03-46563B1ED8C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9B1E6430-B9CE-34DD-9A1C-A65CD92DDF90}"/>
              </a:ext>
            </a:extLst>
          </p:cNvPr>
          <p:cNvSpPr>
            <a:spLocks noGrp="1"/>
          </p:cNvSpPr>
          <p:nvPr>
            <p:ph type="sldNum" sz="quarter" idx="5"/>
          </p:nvPr>
        </p:nvSpPr>
        <p:spPr/>
        <p:txBody>
          <a:bodyPr/>
          <a:lstStyle/>
          <a:p>
            <a:fld id="{812ECD43-08E5-4945-BC4F-4857758E978F}" type="slidenum">
              <a:rPr lang="nl-NL" smtClean="0"/>
              <a:t>73</a:t>
            </a:fld>
            <a:endParaRPr lang="nl-NL"/>
          </a:p>
        </p:txBody>
      </p:sp>
    </p:spTree>
    <p:extLst>
      <p:ext uri="{BB962C8B-B14F-4D97-AF65-F5344CB8AC3E}">
        <p14:creationId xmlns:p14="http://schemas.microsoft.com/office/powerpoint/2010/main" val="3956105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EB01-D171-F64D-B357-C65CE85FA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B6931-EA75-8642-7B58-2842401C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2E817-6288-C7D6-A751-49CFBC87852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E528E4D-9514-D8EE-BA3D-86DE0CF3774D}"/>
              </a:ext>
            </a:extLst>
          </p:cNvPr>
          <p:cNvSpPr>
            <a:spLocks noGrp="1"/>
          </p:cNvSpPr>
          <p:nvPr>
            <p:ph type="sldNum" sz="quarter" idx="5"/>
          </p:nvPr>
        </p:nvSpPr>
        <p:spPr/>
        <p:txBody>
          <a:bodyPr/>
          <a:lstStyle/>
          <a:p>
            <a:fld id="{812ECD43-08E5-4945-BC4F-4857758E978F}" type="slidenum">
              <a:rPr lang="nl-NL" smtClean="0"/>
              <a:t>74</a:t>
            </a:fld>
            <a:endParaRPr lang="nl-NL"/>
          </a:p>
        </p:txBody>
      </p:sp>
    </p:spTree>
    <p:extLst>
      <p:ext uri="{BB962C8B-B14F-4D97-AF65-F5344CB8AC3E}">
        <p14:creationId xmlns:p14="http://schemas.microsoft.com/office/powerpoint/2010/main" val="1313930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6271-7861-85B4-6783-73D27048C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9EF84-7155-CB69-1A9E-F1B897F3C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3B0E98-3735-A7E6-AF7E-621EF4470DCA}"/>
              </a:ext>
            </a:extLst>
          </p:cNvPr>
          <p:cNvSpPr>
            <a:spLocks noGrp="1"/>
          </p:cNvSpPr>
          <p:nvPr>
            <p:ph type="body" idx="1"/>
          </p:nvPr>
        </p:nvSpPr>
        <p:spPr/>
        <p:txBody>
          <a:bodyPr/>
          <a:lstStyle/>
          <a:p>
            <a:r>
              <a:rPr lang="en-US" b="1" noProof="0" dirty="0">
                <a:solidFill>
                  <a:schemeClr val="bg2"/>
                </a:solidFill>
                <a:latin typeface="Arial" panose="020B0604020202020204" pitchFamily="34" charset="0"/>
                <a:cs typeface="Arial" panose="020B0604020202020204" pitchFamily="34" charset="0"/>
              </a:rPr>
              <a:t>Exclusive criteria</a:t>
            </a:r>
            <a:r>
              <a:rPr lang="en-US" noProof="0" dirty="0">
                <a:solidFill>
                  <a:schemeClr val="bg2"/>
                </a:solidFill>
                <a:latin typeface="Arial" panose="020B0604020202020204" pitchFamily="34" charset="0"/>
                <a:cs typeface="Arial" panose="020B0604020202020204" pitchFamily="34" charset="0"/>
              </a:rPr>
              <a:t>: </a:t>
            </a:r>
          </a:p>
          <a:p>
            <a:r>
              <a:rPr lang="en-US" noProof="0" dirty="0">
                <a:solidFill>
                  <a:schemeClr val="bg2"/>
                </a:solidFill>
                <a:latin typeface="Arial" panose="020B0604020202020204" pitchFamily="34" charset="0"/>
                <a:cs typeface="Arial" panose="020B0604020202020204" pitchFamily="34" charset="0"/>
              </a:rPr>
              <a:t>(1) </a:t>
            </a:r>
            <a:r>
              <a:rPr lang="en-US" sz="1800" b="0" i="0" u="none" strike="noStrike" baseline="0" dirty="0">
                <a:latin typeface="URWPalladioL-Roma"/>
              </a:rPr>
              <a:t>mentally not</a:t>
            </a:r>
            <a:r>
              <a:rPr lang="en-US" sz="1800" b="0" i="0" u="none" strike="noStrike" baseline="0" noProof="0" dirty="0">
                <a:solidFill>
                  <a:schemeClr val="bg2"/>
                </a:solidFill>
                <a:latin typeface="Arial" panose="020B0604020202020204" pitchFamily="34" charset="0"/>
                <a:cs typeface="Arial" panose="020B0604020202020204" pitchFamily="34" charset="0"/>
              </a:rPr>
              <a:t> being able to sign the informed consent form; </a:t>
            </a:r>
          </a:p>
          <a:p>
            <a:r>
              <a:rPr lang="en-US" sz="1800" b="0" i="0" u="none" strike="noStrike" baseline="0" noProof="0" dirty="0">
                <a:solidFill>
                  <a:schemeClr val="bg2"/>
                </a:solidFill>
                <a:latin typeface="Arial" panose="020B0604020202020204" pitchFamily="34" charset="0"/>
                <a:cs typeface="Arial" panose="020B0604020202020204" pitchFamily="34" charset="0"/>
              </a:rPr>
              <a:t>(2)severe mobility disorders making them unable to walk;</a:t>
            </a:r>
          </a:p>
          <a:p>
            <a:r>
              <a:rPr lang="en-US" altLang="zh-CN" sz="1800" b="0" i="0" u="none" strike="noStrike" baseline="0" noProof="0" dirty="0">
                <a:solidFill>
                  <a:schemeClr val="bg2"/>
                </a:solidFill>
                <a:latin typeface="Arial" panose="020B0604020202020204" pitchFamily="34" charset="0"/>
                <a:cs typeface="Arial" panose="020B0604020202020204" pitchFamily="34" charset="0"/>
              </a:rPr>
              <a:t>(3) Not speaking Dutch. </a:t>
            </a:r>
          </a:p>
          <a:p>
            <a:endParaRPr lang="en-US" altLang="zh-CN" sz="1800" b="0" i="0" u="none" strike="noStrike" baseline="0" noProof="0" dirty="0">
              <a:solidFill>
                <a:schemeClr val="bg2"/>
              </a:solidFill>
              <a:latin typeface="Arial" panose="020B0604020202020204" pitchFamily="34" charset="0"/>
              <a:cs typeface="Arial" panose="020B0604020202020204" pitchFamily="34" charset="0"/>
            </a:endParaRPr>
          </a:p>
          <a:p>
            <a:endParaRPr lang="en-US" altLang="zh-CN" sz="1800" b="0" i="0" u="none" strike="noStrike" baseline="0" noProof="0" dirty="0">
              <a:solidFill>
                <a:schemeClr val="bg2"/>
              </a:solidFill>
              <a:latin typeface="Arial" panose="020B0604020202020204" pitchFamily="34" charset="0"/>
              <a:cs typeface="Arial" panose="020B0604020202020204" pitchFamily="34" charset="0"/>
            </a:endParaRPr>
          </a:p>
          <a:p>
            <a:r>
              <a:rPr lang="en-US" sz="2800" b="1" dirty="0">
                <a:solidFill>
                  <a:schemeClr val="bg2"/>
                </a:solidFill>
                <a:latin typeface="Arial" panose="020B0604020202020204" pitchFamily="34" charset="0"/>
                <a:cs typeface="Arial" panose="020B0604020202020204" pitchFamily="34" charset="0"/>
              </a:rPr>
              <a:t>Recording (</a:t>
            </a:r>
            <a:r>
              <a:rPr lang="en-US" sz="2800" b="1" dirty="0">
                <a:solidFill>
                  <a:srgbClr val="00B050"/>
                </a:solidFill>
                <a:latin typeface="Arial" panose="020B0604020202020204" pitchFamily="34" charset="0"/>
                <a:cs typeface="Arial" panose="020B0604020202020204" pitchFamily="34" charset="0"/>
              </a:rPr>
              <a:t>in the whole procedure)</a:t>
            </a:r>
            <a:r>
              <a:rPr lang="en-US" sz="2800" dirty="0">
                <a:solidFill>
                  <a:srgbClr val="00B050"/>
                </a:solidFill>
                <a:latin typeface="Arial" panose="020B0604020202020204" pitchFamily="34" charset="0"/>
                <a:cs typeface="Arial" panose="020B0604020202020204" pitchFamily="34" charset="0"/>
              </a:rPr>
              <a:t>: </a:t>
            </a:r>
            <a:r>
              <a:rPr lang="en-US" sz="2800" dirty="0">
                <a:solidFill>
                  <a:schemeClr val="bg2"/>
                </a:solidFill>
                <a:latin typeface="Arial" panose="020B0604020202020204" pitchFamily="34" charset="0"/>
                <a:cs typeface="Arial" panose="020B0604020202020204" pitchFamily="34" charset="0"/>
              </a:rPr>
              <a:t>Video recording + Inertial measurement unit (IMU) +</a:t>
            </a:r>
          </a:p>
          <a:p>
            <a:r>
              <a:rPr lang="en-US" sz="2800" dirty="0">
                <a:solidFill>
                  <a:schemeClr val="bg2"/>
                </a:solidFill>
                <a:latin typeface="Arial" panose="020B0604020202020204" pitchFamily="34" charset="0"/>
                <a:cs typeface="Arial" panose="020B0604020202020204" pitchFamily="34" charset="0"/>
              </a:rPr>
              <a:t>                    electrocardiography (ECG) + </a:t>
            </a:r>
            <a:r>
              <a:rPr lang="en-US" sz="2800" dirty="0" err="1">
                <a:solidFill>
                  <a:schemeClr val="bg2"/>
                </a:solidFill>
                <a:latin typeface="Arial" panose="020B0604020202020204" pitchFamily="34" charset="0"/>
                <a:cs typeface="Arial" panose="020B0604020202020204" pitchFamily="34" charset="0"/>
              </a:rPr>
              <a:t>photoplethysmogram</a:t>
            </a:r>
            <a:r>
              <a:rPr lang="en-US" sz="2800" dirty="0">
                <a:solidFill>
                  <a:schemeClr val="bg2"/>
                </a:solidFill>
                <a:latin typeface="Arial" panose="020B0604020202020204" pitchFamily="34" charset="0"/>
                <a:cs typeface="Arial" panose="020B0604020202020204" pitchFamily="34" charset="0"/>
              </a:rPr>
              <a:t> (PPG) + </a:t>
            </a:r>
          </a:p>
          <a:p>
            <a:r>
              <a:rPr lang="en-US" sz="2800" dirty="0">
                <a:solidFill>
                  <a:schemeClr val="bg2"/>
                </a:solidFill>
                <a:latin typeface="Arial" panose="020B0604020202020204" pitchFamily="34" charset="0"/>
                <a:cs typeface="Arial" panose="020B0604020202020204" pitchFamily="34" charset="0"/>
              </a:rPr>
              <a:t>                   electrodermal activity (EDA) + respiratory signals +</a:t>
            </a:r>
          </a:p>
          <a:p>
            <a:r>
              <a:rPr lang="en-US" sz="2800" dirty="0">
                <a:solidFill>
                  <a:schemeClr val="bg2"/>
                </a:solidFill>
                <a:latin typeface="Arial" panose="020B0604020202020204" pitchFamily="34" charset="0"/>
                <a:cs typeface="Arial" panose="020B0604020202020204" pitchFamily="34" charset="0"/>
              </a:rPr>
              <a:t>                    </a:t>
            </a:r>
            <a:r>
              <a:rPr lang="en-US" sz="2800" dirty="0" err="1">
                <a:solidFill>
                  <a:srgbClr val="00B050"/>
                </a:solidFill>
                <a:latin typeface="Arial" panose="020B0604020202020204" pitchFamily="34" charset="0"/>
                <a:cs typeface="Arial" panose="020B0604020202020204" pitchFamily="34" charset="0"/>
              </a:rPr>
              <a:t>oxgyen</a:t>
            </a:r>
            <a:r>
              <a:rPr lang="en-US" sz="2800" dirty="0">
                <a:solidFill>
                  <a:srgbClr val="00B050"/>
                </a:solidFill>
                <a:latin typeface="Arial" panose="020B0604020202020204" pitchFamily="34" charset="0"/>
                <a:cs typeface="Arial" panose="020B0604020202020204" pitchFamily="34" charset="0"/>
              </a:rPr>
              <a:t> analyzer</a:t>
            </a:r>
            <a:endParaRPr lang="en-US" sz="2800" dirty="0">
              <a:solidFill>
                <a:schemeClr val="bg2"/>
              </a:solidFill>
              <a:latin typeface="Arial" panose="020B0604020202020204" pitchFamily="34" charset="0"/>
              <a:cs typeface="Arial" panose="020B0604020202020204" pitchFamily="34" charset="0"/>
            </a:endParaRPr>
          </a:p>
          <a:p>
            <a:endParaRPr lang="en-US" altLang="zh-CN" sz="1800" b="0" i="0" u="none" strike="noStrike" baseline="0" noProof="0" dirty="0">
              <a:solidFill>
                <a:schemeClr val="bg2"/>
              </a:solidFill>
              <a:latin typeface="Arial" panose="020B0604020202020204" pitchFamily="34" charset="0"/>
              <a:cs typeface="Arial" panose="020B0604020202020204" pitchFamily="34" charset="0"/>
            </a:endParaRPr>
          </a:p>
          <a:p>
            <a:endParaRPr lang="en-US" altLang="zh-CN" sz="1800" b="0" i="0" u="none" strike="noStrike" baseline="0" noProof="0" dirty="0">
              <a:solidFill>
                <a:schemeClr val="bg2"/>
              </a:solidFill>
              <a:latin typeface="Arial" panose="020B0604020202020204" pitchFamily="34" charset="0"/>
              <a:cs typeface="Arial" panose="020B0604020202020204" pitchFamily="34" charset="0"/>
            </a:endParaRPr>
          </a:p>
          <a:p>
            <a:endParaRPr lang="en-US" altLang="zh-CN" sz="1800" b="0" i="0" u="none" strike="noStrike" baseline="0" noProof="0" dirty="0">
              <a:solidFill>
                <a:schemeClr val="bg2"/>
              </a:solidFill>
              <a:latin typeface="Arial" panose="020B0604020202020204" pitchFamily="34" charset="0"/>
              <a:cs typeface="Arial" panose="020B0604020202020204" pitchFamily="34" charset="0"/>
            </a:endParaRPr>
          </a:p>
          <a:p>
            <a:pPr algn="l"/>
            <a:r>
              <a:rPr lang="en-US" sz="1200" b="1" i="0" u="none" strike="noStrike" baseline="0" dirty="0">
                <a:latin typeface="URWPalladioL-Roma"/>
              </a:rPr>
              <a:t>Preparing meals </a:t>
            </a:r>
            <a:r>
              <a:rPr lang="en-US" sz="1200" b="0" i="0" u="none" strike="noStrike" baseline="0" dirty="0">
                <a:latin typeface="URWPalladioL-Roma"/>
              </a:rPr>
              <a:t>was divided into two tasks: (1) preparing a small</a:t>
            </a:r>
          </a:p>
          <a:p>
            <a:pPr algn="l"/>
            <a:r>
              <a:rPr lang="en-US" sz="1200" b="0" i="0" u="none" strike="noStrike" baseline="0" dirty="0">
                <a:latin typeface="URWPalladioL-Roma"/>
              </a:rPr>
              <a:t>meal and (2) grabbing something to drink</a:t>
            </a:r>
            <a:endParaRPr lang="zh-CN" altLang="en-US" dirty="0"/>
          </a:p>
          <a:p>
            <a:endParaRPr lang="en-US" altLang="zh-CN" dirty="0"/>
          </a:p>
          <a:p>
            <a:endParaRPr lang="en-US" altLang="zh-CN" dirty="0"/>
          </a:p>
          <a:p>
            <a:r>
              <a:rPr lang="en-US" altLang="zh-CN" dirty="0"/>
              <a:t>Participant are allowed to perform all tasks in their own order and at their own pace. </a:t>
            </a:r>
          </a:p>
          <a:p>
            <a:endParaRPr lang="zh-CN" altLang="en-US" dirty="0"/>
          </a:p>
        </p:txBody>
      </p:sp>
      <p:sp>
        <p:nvSpPr>
          <p:cNvPr id="4" name="Slide Number Placeholder 3">
            <a:extLst>
              <a:ext uri="{FF2B5EF4-FFF2-40B4-BE49-F238E27FC236}">
                <a16:creationId xmlns:a16="http://schemas.microsoft.com/office/drawing/2014/main" id="{59611419-F8DD-F13C-09E1-066C992DF2DA}"/>
              </a:ext>
            </a:extLst>
          </p:cNvPr>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4215706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CA5DB-3EF6-3458-6944-6CB22251F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11DA6-5DD8-31A7-AAFD-45B1951CC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78AE0-C4CB-81B5-0609-CDC7FC75665E}"/>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C1ADD75-3D43-41D7-B729-F36377B0C2B0}"/>
              </a:ext>
            </a:extLst>
          </p:cNvPr>
          <p:cNvSpPr>
            <a:spLocks noGrp="1"/>
          </p:cNvSpPr>
          <p:nvPr>
            <p:ph type="sldNum" sz="quarter" idx="5"/>
          </p:nvPr>
        </p:nvSpPr>
        <p:spPr/>
        <p:txBody>
          <a:bodyPr/>
          <a:lstStyle/>
          <a:p>
            <a:fld id="{812ECD43-08E5-4945-BC4F-4857758E978F}" type="slidenum">
              <a:rPr lang="nl-NL" smtClean="0"/>
              <a:t>75</a:t>
            </a:fld>
            <a:endParaRPr lang="nl-NL"/>
          </a:p>
        </p:txBody>
      </p:sp>
    </p:spTree>
    <p:extLst>
      <p:ext uri="{BB962C8B-B14F-4D97-AF65-F5344CB8AC3E}">
        <p14:creationId xmlns:p14="http://schemas.microsoft.com/office/powerpoint/2010/main" val="111291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49A6-A3E1-8283-C4C3-491AC8AA3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3E93C-369E-F7AD-794E-3D3A93C9F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A669D-BA9D-9512-584D-C2F3B232EBB5}"/>
              </a:ext>
            </a:extLst>
          </p:cNvPr>
          <p:cNvSpPr>
            <a:spLocks noGrp="1"/>
          </p:cNvSpPr>
          <p:nvPr>
            <p:ph type="body" idx="1"/>
          </p:nvPr>
        </p:nvSpPr>
        <p:spPr/>
        <p:txBody>
          <a:bodyPr/>
          <a:lstStyle/>
          <a:p>
            <a:pPr algn="l"/>
            <a:r>
              <a:rPr lang="en-US" altLang="zh-CN" b="1" dirty="0"/>
              <a:t>The number of transfers </a:t>
            </a:r>
            <a:r>
              <a:rPr lang="en-US" altLang="zh-CN" dirty="0"/>
              <a:t>was calculated by counting how many transfers were performed</a:t>
            </a:r>
          </a:p>
          <a:p>
            <a:pPr algn="l"/>
            <a:r>
              <a:rPr lang="en-US" altLang="zh-CN" dirty="0"/>
              <a:t>during a task.</a:t>
            </a:r>
          </a:p>
          <a:p>
            <a:pPr algn="l"/>
            <a:endParaRPr lang="en-US" altLang="zh-CN" dirty="0"/>
          </a:p>
          <a:p>
            <a:pPr algn="l"/>
            <a:endParaRPr lang="en-US" altLang="zh-CN" dirty="0"/>
          </a:p>
          <a:p>
            <a:pPr algn="l"/>
            <a:r>
              <a:rPr lang="en-US" altLang="zh-CN" dirty="0"/>
              <a:t>Transfers included any activity in which a participant went from sit to stand,</a:t>
            </a:r>
          </a:p>
          <a:p>
            <a:pPr algn="l"/>
            <a:r>
              <a:rPr lang="en-US" altLang="zh-CN" dirty="0"/>
              <a:t>stand to sit, stand to lie, lie to stand, sit to lie, or lie to sit. When participants were able to</a:t>
            </a:r>
          </a:p>
          <a:p>
            <a:pPr algn="l"/>
            <a:r>
              <a:rPr lang="en-US" altLang="zh-CN" dirty="0"/>
              <a:t>get in or out of bed in one smooth movement, one transfer was counted (stand to lie or lie</a:t>
            </a:r>
          </a:p>
          <a:p>
            <a:pPr algn="l"/>
            <a:r>
              <a:rPr lang="en-US" altLang="zh-CN" dirty="0"/>
              <a:t>to stand). When participants needed to sit first before they lay down or before they got up,</a:t>
            </a:r>
          </a:p>
          <a:p>
            <a:pPr algn="l"/>
            <a:r>
              <a:rPr lang="en-US" altLang="zh-CN" dirty="0"/>
              <a:t>we counted two transfers: stand to sit and sit to lie or vice versa.</a:t>
            </a:r>
          </a:p>
          <a:p>
            <a:pPr algn="l"/>
            <a:endParaRPr lang="en-US" altLang="zh-CN" dirty="0"/>
          </a:p>
          <a:p>
            <a:r>
              <a:rPr lang="en-US" sz="1200" dirty="0">
                <a:solidFill>
                  <a:schemeClr val="bg2"/>
                </a:solidFill>
                <a:latin typeface="Arial" panose="020B0604020202020204" pitchFamily="34" charset="0"/>
                <a:cs typeface="Arial" panose="020B0604020202020204" pitchFamily="34" charset="0"/>
              </a:rPr>
              <a:t>Video recording + Inertial measurement unit (IMU) +</a:t>
            </a:r>
          </a:p>
          <a:p>
            <a:r>
              <a:rPr lang="en-US" sz="1200" dirty="0">
                <a:solidFill>
                  <a:schemeClr val="bg2"/>
                </a:solidFill>
                <a:latin typeface="Arial" panose="020B0604020202020204" pitchFamily="34" charset="0"/>
                <a:cs typeface="Arial" panose="020B0604020202020204" pitchFamily="34" charset="0"/>
              </a:rPr>
              <a:t>                    electrocardiography (ECG) + </a:t>
            </a:r>
            <a:r>
              <a:rPr lang="en-US" sz="1200" dirty="0" err="1">
                <a:solidFill>
                  <a:schemeClr val="bg2"/>
                </a:solidFill>
                <a:latin typeface="Arial" panose="020B0604020202020204" pitchFamily="34" charset="0"/>
                <a:cs typeface="Arial" panose="020B0604020202020204" pitchFamily="34" charset="0"/>
              </a:rPr>
              <a:t>photoplethysmogram</a:t>
            </a:r>
            <a:r>
              <a:rPr lang="en-US" sz="1200" dirty="0">
                <a:solidFill>
                  <a:schemeClr val="bg2"/>
                </a:solidFill>
                <a:latin typeface="Arial" panose="020B0604020202020204" pitchFamily="34" charset="0"/>
                <a:cs typeface="Arial" panose="020B0604020202020204" pitchFamily="34" charset="0"/>
              </a:rPr>
              <a:t> (PPG) + </a:t>
            </a:r>
          </a:p>
          <a:p>
            <a:r>
              <a:rPr lang="en-US" sz="1200" dirty="0">
                <a:solidFill>
                  <a:schemeClr val="bg2"/>
                </a:solidFill>
                <a:latin typeface="Arial" panose="020B0604020202020204" pitchFamily="34" charset="0"/>
                <a:cs typeface="Arial" panose="020B0604020202020204" pitchFamily="34" charset="0"/>
              </a:rPr>
              <a:t>                   electrodermal activity (EDA) + respiratory signals +</a:t>
            </a:r>
          </a:p>
          <a:p>
            <a:r>
              <a:rPr lang="en-US" sz="1200" dirty="0">
                <a:solidFill>
                  <a:schemeClr val="bg2"/>
                </a:solidFill>
                <a:latin typeface="Arial" panose="020B0604020202020204" pitchFamily="34" charset="0"/>
                <a:cs typeface="Arial" panose="020B0604020202020204" pitchFamily="34" charset="0"/>
              </a:rPr>
              <a:t>                    </a:t>
            </a:r>
            <a:r>
              <a:rPr lang="en-US" sz="1200" dirty="0" err="1">
                <a:solidFill>
                  <a:srgbClr val="00B050"/>
                </a:solidFill>
                <a:latin typeface="Arial" panose="020B0604020202020204" pitchFamily="34" charset="0"/>
                <a:cs typeface="Arial" panose="020B0604020202020204" pitchFamily="34" charset="0"/>
              </a:rPr>
              <a:t>oxgyen</a:t>
            </a:r>
            <a:r>
              <a:rPr lang="en-US" sz="1200" dirty="0">
                <a:solidFill>
                  <a:srgbClr val="00B050"/>
                </a:solidFill>
                <a:latin typeface="Arial" panose="020B0604020202020204" pitchFamily="34" charset="0"/>
                <a:cs typeface="Arial" panose="020B0604020202020204" pitchFamily="34" charset="0"/>
              </a:rPr>
              <a:t> analyzer</a:t>
            </a:r>
            <a:endParaRPr lang="en-US" sz="1200" dirty="0">
              <a:solidFill>
                <a:schemeClr val="bg2"/>
              </a:solidFill>
              <a:latin typeface="Arial" panose="020B0604020202020204" pitchFamily="34" charset="0"/>
              <a:cs typeface="Arial" panose="020B0604020202020204" pitchFamily="34" charset="0"/>
            </a:endParaRPr>
          </a:p>
          <a:p>
            <a:pPr algn="l"/>
            <a:endParaRPr lang="en-US" altLang="zh-CN" dirty="0"/>
          </a:p>
          <a:p>
            <a:pPr algn="l"/>
            <a:endParaRPr lang="en-US" altLang="zh-CN" dirty="0"/>
          </a:p>
          <a:p>
            <a:pPr algn="l"/>
            <a:endParaRPr lang="en-US" altLang="zh-CN" dirty="0"/>
          </a:p>
          <a:p>
            <a:pPr algn="l">
              <a:buFont typeface="+mj-lt"/>
              <a:buAutoNum type="arabicPeriod"/>
            </a:pPr>
            <a:r>
              <a:rPr lang="en-US" b="1" i="0" dirty="0">
                <a:solidFill>
                  <a:srgbClr val="242424"/>
                </a:solidFill>
                <a:effectLst/>
                <a:latin typeface="Segoe UI" panose="020B0502040204020203" pitchFamily="34" charset="0"/>
              </a:rPr>
              <a:t>Inertial Measurement Unit (IMU)</a:t>
            </a:r>
            <a:r>
              <a:rPr lang="en-US" b="0" i="0" dirty="0">
                <a:solidFill>
                  <a:srgbClr val="242424"/>
                </a:solidFill>
                <a:effectLst/>
                <a:latin typeface="Segoe UI" panose="020B0502040204020203" pitchFamily="34" charset="0"/>
              </a:rPr>
              <a:t>: Measures motion and orientation using accelerometers and gyroscopes. Useful for tracking physical activity, gait analysis, and detecting falls</a:t>
            </a:r>
            <a:r>
              <a:rPr lang="en-US" b="0" i="0" u="none" strike="noStrike" dirty="0">
                <a:solidFill>
                  <a:srgbClr val="242424"/>
                </a:solidFill>
                <a:effectLst/>
                <a:latin typeface="var(--fontFamilyBase)"/>
              </a:rPr>
              <a:t>1</a:t>
            </a: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r>
              <a:rPr lang="en-US" b="1" i="0" dirty="0">
                <a:solidFill>
                  <a:srgbClr val="242424"/>
                </a:solidFill>
                <a:effectLst/>
                <a:latin typeface="Segoe UI" panose="020B0502040204020203" pitchFamily="34" charset="0"/>
              </a:rPr>
              <a:t>Temporal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Stride Time</a:t>
            </a:r>
            <a:r>
              <a:rPr lang="en-US" b="0" i="0" dirty="0">
                <a:solidFill>
                  <a:srgbClr val="242424"/>
                </a:solidFill>
                <a:effectLst/>
                <a:latin typeface="Segoe UI" panose="020B0502040204020203" pitchFamily="34" charset="0"/>
              </a:rPr>
              <a:t>: The time taken to complete one full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Stance Time</a:t>
            </a:r>
            <a:r>
              <a:rPr lang="en-US" b="0" i="0" dirty="0">
                <a:solidFill>
                  <a:srgbClr val="242424"/>
                </a:solidFill>
                <a:effectLst/>
                <a:latin typeface="Segoe UI" panose="020B0502040204020203" pitchFamily="34" charset="0"/>
              </a:rPr>
              <a:t>: The duration of the stance phase when the foot is in contact with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Swing Time</a:t>
            </a:r>
            <a:r>
              <a:rPr lang="en-US" b="0" i="0" dirty="0">
                <a:solidFill>
                  <a:srgbClr val="242424"/>
                </a:solidFill>
                <a:effectLst/>
                <a:latin typeface="Segoe UI" panose="020B0502040204020203" pitchFamily="34" charset="0"/>
              </a:rPr>
              <a:t>: The duration of the swing phase when the foot is off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Cadence</a:t>
            </a:r>
            <a:r>
              <a:rPr lang="en-US" b="0" i="0" dirty="0">
                <a:solidFill>
                  <a:srgbClr val="242424"/>
                </a:solidFill>
                <a:effectLst/>
                <a:latin typeface="Segoe UI" panose="020B0502040204020203" pitchFamily="34" charset="0"/>
              </a:rPr>
              <a:t>: The number of steps taken per minute</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Spatial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Stride Length</a:t>
            </a:r>
            <a:r>
              <a:rPr lang="en-US" b="0" i="0" dirty="0">
                <a:solidFill>
                  <a:srgbClr val="242424"/>
                </a:solidFill>
                <a:effectLst/>
                <a:latin typeface="Segoe UI" panose="020B0502040204020203" pitchFamily="34" charset="0"/>
              </a:rPr>
              <a:t>: The distance covered in one full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Step Length</a:t>
            </a:r>
            <a:r>
              <a:rPr lang="en-US" b="0" i="0" dirty="0">
                <a:solidFill>
                  <a:srgbClr val="242424"/>
                </a:solidFill>
                <a:effectLst/>
                <a:latin typeface="Segoe UI" panose="020B0502040204020203" pitchFamily="34" charset="0"/>
              </a:rPr>
              <a:t>: The distance between successive points of initial contact of the opposite feet</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Kinematic Variables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Linear Acceleration</a:t>
            </a:r>
            <a:r>
              <a:rPr lang="en-US" b="0" i="0" dirty="0">
                <a:solidFill>
                  <a:srgbClr val="242424"/>
                </a:solidFill>
                <a:effectLst/>
                <a:latin typeface="Segoe UI" panose="020B0502040204020203" pitchFamily="34" charset="0"/>
              </a:rPr>
              <a:t>: Measures the acceleration of the body segments.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Angular Velocity</a:t>
            </a:r>
            <a:r>
              <a:rPr lang="en-US" b="0" i="0" dirty="0">
                <a:solidFill>
                  <a:srgbClr val="242424"/>
                </a:solidFill>
                <a:effectLst/>
                <a:latin typeface="Segoe UI" panose="020B0502040204020203" pitchFamily="34" charset="0"/>
              </a:rPr>
              <a:t>: Measures the rotational speed of the body segments.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Joint Angles</a:t>
            </a:r>
            <a:r>
              <a:rPr lang="en-US" b="0" i="0" dirty="0">
                <a:solidFill>
                  <a:srgbClr val="242424"/>
                </a:solidFill>
                <a:effectLst/>
                <a:latin typeface="Segoe UI" panose="020B0502040204020203" pitchFamily="34" charset="0"/>
              </a:rPr>
              <a:t>: The angles of the joints during different phases of the gait cycle</a:t>
            </a:r>
            <a:r>
              <a:rPr lang="en-US" b="0" i="0" u="none" strike="noStrike" dirty="0">
                <a:solidFill>
                  <a:srgbClr val="242424"/>
                </a:solidFill>
                <a:effectLst/>
                <a:latin typeface="var(--fontFamilyBase)"/>
              </a:rPr>
              <a:t>2</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Event Detection</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Heel Strike (Foot-Strike)</a:t>
            </a:r>
            <a:r>
              <a:rPr lang="en-US" b="0" i="0" dirty="0">
                <a:solidFill>
                  <a:srgbClr val="242424"/>
                </a:solidFill>
                <a:effectLst/>
                <a:latin typeface="Segoe UI" panose="020B0502040204020203" pitchFamily="34" charset="0"/>
              </a:rPr>
              <a:t>: The moment the heel contacts the ground.</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Toe Off (Foot-Off)</a:t>
            </a:r>
            <a:r>
              <a:rPr lang="en-US" b="0" i="0" dirty="0">
                <a:solidFill>
                  <a:srgbClr val="242424"/>
                </a:solidFill>
                <a:effectLst/>
                <a:latin typeface="Segoe UI" panose="020B0502040204020203" pitchFamily="34" charset="0"/>
              </a:rPr>
              <a:t>: The moment the toe leaves the ground</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dirty="0">
                <a:solidFill>
                  <a:srgbClr val="242424"/>
                </a:solidFill>
                <a:effectLst/>
                <a:latin typeface="Segoe UI" panose="020B0502040204020203" pitchFamily="34" charset="0"/>
              </a:rPr>
              <a:t>.</a:t>
            </a:r>
          </a:p>
          <a:p>
            <a:pPr algn="l">
              <a:buFont typeface="+mj-lt"/>
              <a:buAutoNum type="arabicPeriod"/>
            </a:pPr>
            <a:r>
              <a:rPr lang="en-US" b="1" i="0" dirty="0">
                <a:solidFill>
                  <a:srgbClr val="242424"/>
                </a:solidFill>
                <a:effectLst/>
                <a:latin typeface="Segoe UI" panose="020B0502040204020203" pitchFamily="34" charset="0"/>
              </a:rPr>
              <a:t>Smoothness Metrics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SPARC (Spectral Arc Length)</a:t>
            </a:r>
            <a:r>
              <a:rPr lang="en-US" b="0" i="0" dirty="0">
                <a:solidFill>
                  <a:srgbClr val="242424"/>
                </a:solidFill>
                <a:effectLst/>
                <a:latin typeface="Segoe UI" panose="020B0502040204020203" pitchFamily="34" charset="0"/>
              </a:rPr>
              <a:t>: A measure of the smoothness of the gait cycle.</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PM (Permutation Entropy)</a:t>
            </a:r>
            <a:r>
              <a:rPr lang="en-US" b="0" i="0" dirty="0">
                <a:solidFill>
                  <a:srgbClr val="242424"/>
                </a:solidFill>
                <a:effectLst/>
                <a:latin typeface="Segoe UI" panose="020B0502040204020203" pitchFamily="34" charset="0"/>
              </a:rPr>
              <a:t>: Another measure of smoothness.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LDLJ (Log Dimensionless Jerk)</a:t>
            </a:r>
            <a:r>
              <a:rPr lang="en-US" b="0" i="0" dirty="0">
                <a:solidFill>
                  <a:srgbClr val="242424"/>
                </a:solidFill>
                <a:effectLst/>
                <a:latin typeface="Segoe UI" panose="020B0502040204020203" pitchFamily="34" charset="0"/>
              </a:rPr>
              <a:t>: A metric for assessing the smoothness of motion</a:t>
            </a:r>
            <a:r>
              <a:rPr lang="en-US" b="0" i="0" u="none" strike="noStrike" dirty="0">
                <a:solidFill>
                  <a:srgbClr val="242424"/>
                </a:solidFill>
                <a:effectLst/>
                <a:latin typeface="var(--fontFamilyBase)"/>
              </a:rPr>
              <a:t>2</a:t>
            </a:r>
            <a:endParaRPr lang="en-US" b="0" i="0" dirty="0">
              <a:solidFill>
                <a:srgbClr val="242424"/>
              </a:solidFill>
              <a:effectLst/>
              <a:latin typeface="Segoe UI" panose="020B0502040204020203" pitchFamily="34" charset="0"/>
            </a:endParaRP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endParaRPr lang="en-US" b="0" i="0" u="none" strike="noStrike" dirty="0">
              <a:solidFill>
                <a:srgbClr val="242424"/>
              </a:solidFill>
              <a:effectLst/>
              <a:latin typeface="var(--fontFamilyBase)"/>
            </a:endParaRPr>
          </a:p>
          <a:p>
            <a:pPr algn="l"/>
            <a:r>
              <a:rPr lang="en-US" sz="1800" b="0" i="0" u="none" strike="noStrike" baseline="0" dirty="0">
                <a:latin typeface="AdvPSA88A"/>
              </a:rPr>
              <a:t>most balance-monitoring tools measure the</a:t>
            </a:r>
          </a:p>
          <a:p>
            <a:pPr algn="l"/>
            <a:r>
              <a:rPr lang="en-US" sz="1800" b="0" i="0" u="none" strike="noStrike" baseline="0" dirty="0">
                <a:latin typeface="AdvPSA88A"/>
              </a:rPr>
              <a:t>projection of an individual COG on a static platform with</a:t>
            </a:r>
          </a:p>
          <a:p>
            <a:pPr algn="l"/>
            <a:r>
              <a:rPr lang="en-US" sz="1800" b="0" i="0" u="none" strike="noStrike" baseline="0" dirty="0">
                <a:latin typeface="AdvPSA88A"/>
              </a:rPr>
              <a:t>embedded force-plate sensors, which accounts for only the</a:t>
            </a:r>
          </a:p>
          <a:p>
            <a:pPr algn="l"/>
            <a:r>
              <a:rPr lang="en-US" sz="1800" b="0" i="0" u="none" strike="noStrike" baseline="0" dirty="0">
                <a:latin typeface="AdvPSA88A"/>
              </a:rPr>
              <a:t>downward force, with contributions from lateral movements to</a:t>
            </a:r>
          </a:p>
          <a:p>
            <a:pPr algn="l"/>
            <a:r>
              <a:rPr lang="en-US" sz="1800" b="0" i="0" u="none" strike="noStrike" baseline="0" dirty="0">
                <a:latin typeface="AdvPSA88A"/>
              </a:rPr>
              <a:t>shift COG inferred indirectly.</a:t>
            </a:r>
            <a:endParaRPr lang="en-US" b="0" i="0" u="none" strike="noStrike" dirty="0">
              <a:solidFill>
                <a:srgbClr val="242424"/>
              </a:solidFill>
              <a:effectLst/>
              <a:latin typeface="var(--fontFamilyBase)"/>
            </a:endParaRP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endParaRPr lang="en-US" b="0" i="0" dirty="0">
              <a:solidFill>
                <a:srgbClr val="242424"/>
              </a:solidFill>
              <a:effectLst/>
              <a:latin typeface="Segoe UI" panose="020B0502040204020203" pitchFamily="34" charset="0"/>
            </a:endParaRPr>
          </a:p>
          <a:p>
            <a:pPr algn="l">
              <a:buFont typeface="+mj-lt"/>
              <a:buAutoNum type="arabicPeriod"/>
            </a:pPr>
            <a:endParaRPr lang="en-US" b="0" i="0" u="none" strike="noStrike" dirty="0">
              <a:solidFill>
                <a:srgbClr val="242424"/>
              </a:solidFill>
              <a:effectLst/>
              <a:latin typeface="var(--fontFamilyBase)"/>
            </a:endParaRPr>
          </a:p>
          <a:p>
            <a:pPr algn="l">
              <a:buFont typeface="+mj-lt"/>
              <a:buAutoNum type="arabicPeriod"/>
            </a:pPr>
            <a:r>
              <a:rPr lang="en-US" dirty="0"/>
              <a:t>Reviews on Various Inertial Measurement Unit (IMU) Sensor Applications</a:t>
            </a:r>
            <a:endParaRPr lang="en-US" b="0" i="0" dirty="0">
              <a:solidFill>
                <a:srgbClr val="242424"/>
              </a:solidFill>
              <a:effectLst/>
              <a:latin typeface="Segoe UI" panose="020B0502040204020203" pitchFamily="34" charset="0"/>
            </a:endParaRPr>
          </a:p>
          <a:p>
            <a:pPr algn="l">
              <a:buFont typeface="+mj-lt"/>
              <a:buNone/>
            </a:pPr>
            <a:endParaRPr lang="en-US" b="0" i="0" dirty="0">
              <a:solidFill>
                <a:srgbClr val="242424"/>
              </a:solidFill>
              <a:effectLst/>
              <a:latin typeface="Segoe UI" panose="020B0502040204020203" pitchFamily="34" charset="0"/>
            </a:endParaRPr>
          </a:p>
          <a:p>
            <a:pPr algn="l"/>
            <a:endParaRPr lang="zh-CN" altLang="en-US" dirty="0"/>
          </a:p>
        </p:txBody>
      </p:sp>
      <p:sp>
        <p:nvSpPr>
          <p:cNvPr id="4" name="Slide Number Placeholder 3">
            <a:extLst>
              <a:ext uri="{FF2B5EF4-FFF2-40B4-BE49-F238E27FC236}">
                <a16:creationId xmlns:a16="http://schemas.microsoft.com/office/drawing/2014/main" id="{2F89E4E6-A4B2-E63A-811D-C0B17F335B86}"/>
              </a:ext>
            </a:extLst>
          </p:cNvPr>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220080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7AB95-52F7-7B5A-9B59-88CBE177F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5533F-1C67-9C58-6984-A26E9F21E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3E182-1C3D-EEFB-30A2-0EEEF6292CCE}"/>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D135F2BE-643B-B753-E5FF-107A430E06C8}"/>
              </a:ext>
            </a:extLst>
          </p:cNvPr>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1037564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11-2-2025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177/1747021824128186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1.jpe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1.jpeg"/><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1.jpe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1.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a:xfrm>
            <a:off x="2894817" y="1484784"/>
            <a:ext cx="6408713" cy="1944216"/>
          </a:xfrm>
        </p:spPr>
        <p:txBody>
          <a:bodyPr/>
          <a:lstStyle/>
          <a:p>
            <a:r>
              <a:rPr lang="en-US" sz="4000" dirty="0"/>
              <a:t>Master Thesis Meeting</a:t>
            </a:r>
            <a:endParaRPr lang="nl-NL" dirty="0"/>
          </a:p>
        </p:txBody>
      </p:sp>
      <p:sp>
        <p:nvSpPr>
          <p:cNvPr id="5" name="Tijdelijke aanduiding voor tekst 4"/>
          <p:cNvSpPr>
            <a:spLocks noGrp="1"/>
          </p:cNvSpPr>
          <p:nvPr>
            <p:ph type="body" sz="quarter" idx="14"/>
          </p:nvPr>
        </p:nvSpPr>
        <p:spPr/>
        <p:txBody>
          <a:bodyPr/>
          <a:lstStyle/>
          <a:p>
            <a:r>
              <a:rPr lang="nl-NL" dirty="0"/>
              <a:t>Yufang Wang / </a:t>
            </a:r>
            <a:r>
              <a:rPr lang="zh-CN" altLang="en-US" dirty="0"/>
              <a:t>王毓芳</a:t>
            </a:r>
            <a:r>
              <a:rPr lang="en-US" altLang="zh-CN" dirty="0"/>
              <a:t> (M.Sc.)</a:t>
            </a:r>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1</a:t>
            </a:fld>
            <a:endParaRPr lang="nl-NL"/>
          </a:p>
        </p:txBody>
      </p:sp>
      <p:sp>
        <p:nvSpPr>
          <p:cNvPr id="3" name="TextBox 2">
            <a:extLst>
              <a:ext uri="{FF2B5EF4-FFF2-40B4-BE49-F238E27FC236}">
                <a16:creationId xmlns:a16="http://schemas.microsoft.com/office/drawing/2014/main" id="{6EA801D8-E54D-FBEB-150A-1F80367A3692}"/>
              </a:ext>
            </a:extLst>
          </p:cNvPr>
          <p:cNvSpPr txBox="1"/>
          <p:nvPr/>
        </p:nvSpPr>
        <p:spPr>
          <a:xfrm>
            <a:off x="8826996" y="4521940"/>
            <a:ext cx="3248843" cy="1951165"/>
          </a:xfrm>
          <a:prstGeom prst="rect">
            <a:avLst/>
          </a:prstGeom>
          <a:noFill/>
        </p:spPr>
        <p:txBody>
          <a:bodyPr wrap="none" lIns="108000" tIns="108000" rIns="108000" bIns="108000" rtlCol="0" anchor="ctr" anchorCtr="0">
            <a:noAutofit/>
          </a:bodyPr>
          <a:lstStyle/>
          <a:p>
            <a:pPr algn="r"/>
            <a:r>
              <a:rPr lang="en-US" sz="2400" noProof="0" dirty="0">
                <a:solidFill>
                  <a:schemeClr val="bg2"/>
                </a:solidFill>
                <a:latin typeface="Aptos Serif" panose="020B0502040204020203" pitchFamily="18" charset="0"/>
                <a:cs typeface="Aptos Serif" panose="020B0502040204020203" pitchFamily="18" charset="0"/>
              </a:rPr>
              <a:t>Wednesday, 12</a:t>
            </a:r>
            <a:r>
              <a:rPr lang="en-US" sz="2400" baseline="30000" noProof="0" dirty="0">
                <a:solidFill>
                  <a:schemeClr val="bg2"/>
                </a:solidFill>
                <a:latin typeface="Aptos Serif" panose="020B0502040204020203" pitchFamily="18" charset="0"/>
                <a:cs typeface="Aptos Serif" panose="020B0502040204020203" pitchFamily="18" charset="0"/>
              </a:rPr>
              <a:t>th</a:t>
            </a:r>
            <a:r>
              <a:rPr lang="en-US" sz="2400" noProof="0" dirty="0">
                <a:solidFill>
                  <a:schemeClr val="bg2"/>
                </a:solidFill>
                <a:latin typeface="Aptos Serif" panose="020B0502040204020203" pitchFamily="18" charset="0"/>
                <a:cs typeface="Aptos Serif" panose="020B0502040204020203" pitchFamily="18" charset="0"/>
              </a:rPr>
              <a:t> Feb</a:t>
            </a:r>
            <a:endParaRPr lang="en-150" sz="2400" noProof="0" dirty="0" err="1">
              <a:solidFill>
                <a:schemeClr val="bg2"/>
              </a:solidFill>
              <a:latin typeface="Aptos Serif" panose="020B0502040204020203" pitchFamily="18" charset="0"/>
              <a:cs typeface="Aptos Serif" panose="020B0502040204020203" pitchFamily="18" charset="0"/>
            </a:endParaRP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0DFFA-2C44-87DA-39F8-F43D1AEC7CE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15A4DEB2-AA59-8A11-CF14-B112FFCE0F81}"/>
              </a:ext>
            </a:extLst>
          </p:cNvPr>
          <p:cNvSpPr>
            <a:spLocks noGrp="1"/>
          </p:cNvSpPr>
          <p:nvPr>
            <p:ph type="sldNum" sz="quarter" idx="4"/>
          </p:nvPr>
        </p:nvSpPr>
        <p:spPr/>
        <p:txBody>
          <a:bodyPr/>
          <a:lstStyle/>
          <a:p>
            <a:fld id="{5EE7099E-8998-4851-915A-4F4831808297}" type="slidenum">
              <a:rPr lang="nl-NL" smtClean="0"/>
              <a:pPr/>
              <a:t>10</a:t>
            </a:fld>
            <a:endParaRPr lang="nl-NL"/>
          </a:p>
        </p:txBody>
      </p:sp>
      <p:sp>
        <p:nvSpPr>
          <p:cNvPr id="34" name="TextBox 33">
            <a:extLst>
              <a:ext uri="{FF2B5EF4-FFF2-40B4-BE49-F238E27FC236}">
                <a16:creationId xmlns:a16="http://schemas.microsoft.com/office/drawing/2014/main" id="{071B6809-BD01-6ABD-AC3A-3DE3CBC7F34C}"/>
              </a:ext>
            </a:extLst>
          </p:cNvPr>
          <p:cNvSpPr txBox="1"/>
          <p:nvPr/>
        </p:nvSpPr>
        <p:spPr>
          <a:xfrm>
            <a:off x="336761" y="249529"/>
            <a:ext cx="1154081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Statistical analysis plan to answer question b) for WP4</a:t>
            </a:r>
          </a:p>
        </p:txBody>
      </p:sp>
      <p:sp>
        <p:nvSpPr>
          <p:cNvPr id="9" name="TextBox 8">
            <a:extLst>
              <a:ext uri="{FF2B5EF4-FFF2-40B4-BE49-F238E27FC236}">
                <a16:creationId xmlns:a16="http://schemas.microsoft.com/office/drawing/2014/main" id="{FBA2E12E-B457-F76C-E2CE-469CF0BAEAAF}"/>
              </a:ext>
            </a:extLst>
          </p:cNvPr>
          <p:cNvSpPr txBox="1"/>
          <p:nvPr/>
        </p:nvSpPr>
        <p:spPr>
          <a:xfrm>
            <a:off x="4395293" y="2991335"/>
            <a:ext cx="2798065" cy="72008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Adjustment set of variables </a:t>
            </a:r>
          </a:p>
          <a:p>
            <a:pPr algn="ctr"/>
            <a:r>
              <a:rPr lang="en-US" dirty="0">
                <a:solidFill>
                  <a:schemeClr val="bg2"/>
                </a:solidFill>
                <a:latin typeface="Arial" panose="020B0604020202020204" pitchFamily="34" charset="0"/>
                <a:cs typeface="Arial" panose="020B0604020202020204" pitchFamily="34" charset="0"/>
              </a:rPr>
              <a:t>in causal inference</a:t>
            </a:r>
          </a:p>
        </p:txBody>
      </p:sp>
      <p:sp>
        <p:nvSpPr>
          <p:cNvPr id="10" name="TextBox 9">
            <a:extLst>
              <a:ext uri="{FF2B5EF4-FFF2-40B4-BE49-F238E27FC236}">
                <a16:creationId xmlns:a16="http://schemas.microsoft.com/office/drawing/2014/main" id="{12CA227A-6BAD-2C96-10B1-5B9E5ABB550B}"/>
              </a:ext>
            </a:extLst>
          </p:cNvPr>
          <p:cNvSpPr txBox="1"/>
          <p:nvPr/>
        </p:nvSpPr>
        <p:spPr>
          <a:xfrm>
            <a:off x="9446513" y="2751879"/>
            <a:ext cx="2664296" cy="1295957"/>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Propensity score method</a:t>
            </a:r>
          </a:p>
          <a:p>
            <a:r>
              <a:rPr lang="en-US" dirty="0">
                <a:solidFill>
                  <a:schemeClr val="bg2"/>
                </a:solidFill>
                <a:latin typeface="Arial" panose="020B0604020202020204" pitchFamily="34" charset="0"/>
                <a:cs typeface="Arial" panose="020B0604020202020204" pitchFamily="34" charset="0"/>
              </a:rPr>
              <a:t>(for binary confound) </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Mixed effect models</a:t>
            </a:r>
          </a:p>
        </p:txBody>
      </p:sp>
      <p:sp>
        <p:nvSpPr>
          <p:cNvPr id="11" name="Freeform: Shape 10">
            <a:extLst>
              <a:ext uri="{FF2B5EF4-FFF2-40B4-BE49-F238E27FC236}">
                <a16:creationId xmlns:a16="http://schemas.microsoft.com/office/drawing/2014/main" id="{DB3596F2-584E-A0C8-97DC-A32D209DC318}"/>
              </a:ext>
            </a:extLst>
          </p:cNvPr>
          <p:cNvSpPr/>
          <p:nvPr/>
        </p:nvSpPr>
        <p:spPr>
          <a:xfrm rot="21559481">
            <a:off x="3173062" y="3122888"/>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2" name="Freeform: Shape 11">
            <a:extLst>
              <a:ext uri="{FF2B5EF4-FFF2-40B4-BE49-F238E27FC236}">
                <a16:creationId xmlns:a16="http://schemas.microsoft.com/office/drawing/2014/main" id="{CCA35DEF-CF82-633A-46BF-88C0EE00969A}"/>
              </a:ext>
            </a:extLst>
          </p:cNvPr>
          <p:cNvSpPr/>
          <p:nvPr/>
        </p:nvSpPr>
        <p:spPr>
          <a:xfrm rot="21559481">
            <a:off x="8318944" y="3200513"/>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3" name="TextBox 12">
            <a:extLst>
              <a:ext uri="{FF2B5EF4-FFF2-40B4-BE49-F238E27FC236}">
                <a16:creationId xmlns:a16="http://schemas.microsoft.com/office/drawing/2014/main" id="{1EBE846A-6ACA-E7BD-E755-9D1882234B93}"/>
              </a:ext>
            </a:extLst>
          </p:cNvPr>
          <p:cNvSpPr txBox="1"/>
          <p:nvPr/>
        </p:nvSpPr>
        <p:spPr>
          <a:xfrm>
            <a:off x="958265" y="5247796"/>
            <a:ext cx="1442186" cy="482908"/>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Variable set</a:t>
            </a:r>
          </a:p>
        </p:txBody>
      </p:sp>
      <p:sp>
        <p:nvSpPr>
          <p:cNvPr id="14" name="TextBox 13">
            <a:extLst>
              <a:ext uri="{FF2B5EF4-FFF2-40B4-BE49-F238E27FC236}">
                <a16:creationId xmlns:a16="http://schemas.microsoft.com/office/drawing/2014/main" id="{714A70E2-CAFE-F81A-3F75-B76F438A059E}"/>
              </a:ext>
            </a:extLst>
          </p:cNvPr>
          <p:cNvSpPr txBox="1"/>
          <p:nvPr/>
        </p:nvSpPr>
        <p:spPr>
          <a:xfrm>
            <a:off x="4413291" y="4184932"/>
            <a:ext cx="3211146" cy="55629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Backdoor/b adjustment criteria</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5E2FD1C-18B7-011F-CD62-B3449E09332A}"/>
              </a:ext>
            </a:extLst>
          </p:cNvPr>
          <p:cNvSpPr txBox="1"/>
          <p:nvPr/>
        </p:nvSpPr>
        <p:spPr>
          <a:xfrm>
            <a:off x="9566176" y="4409934"/>
            <a:ext cx="2246510" cy="76060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Validate the causal</a:t>
            </a:r>
          </a:p>
          <a:p>
            <a:pPr algn="ctr"/>
            <a:r>
              <a:rPr lang="en-US" dirty="0">
                <a:solidFill>
                  <a:schemeClr val="bg2"/>
                </a:solidFill>
                <a:latin typeface="Arial" panose="020B0604020202020204" pitchFamily="34" charset="0"/>
                <a:cs typeface="Arial" panose="020B0604020202020204" pitchFamily="34" charset="0"/>
              </a:rPr>
              <a:t> relationship</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137E2A4-C80B-B1E5-FEE4-108EF5D44BD5}"/>
              </a:ext>
            </a:extLst>
          </p:cNvPr>
          <p:cNvSpPr txBox="1"/>
          <p:nvPr/>
        </p:nvSpPr>
        <p:spPr>
          <a:xfrm>
            <a:off x="5594350" y="5730704"/>
            <a:ext cx="6516459" cy="760607"/>
          </a:xfrm>
          <a:prstGeom prst="rect">
            <a:avLst/>
          </a:prstGeom>
          <a:noFill/>
        </p:spPr>
        <p:txBody>
          <a:bodyPr wrap="none" lIns="108000" tIns="108000" rIns="108000" bIns="108000" rtlCol="0">
            <a:noAutofit/>
          </a:bodyPr>
          <a:lstStyle/>
          <a:p>
            <a:pPr algn="ctr"/>
            <a:r>
              <a:rPr lang="en-US" dirty="0">
                <a:solidFill>
                  <a:srgbClr val="FF0000"/>
                </a:solidFill>
                <a:latin typeface="Arial" panose="020B0604020202020204" pitchFamily="34" charset="0"/>
                <a:cs typeface="Arial" panose="020B0604020202020204" pitchFamily="34" charset="0"/>
              </a:rPr>
              <a:t>Causal structure learning &amp; causal inference on different dataset</a:t>
            </a:r>
          </a:p>
          <a:p>
            <a:pPr algn="ctr"/>
            <a:r>
              <a:rPr lang="en-US" dirty="0">
                <a:solidFill>
                  <a:srgbClr val="FF0000"/>
                </a:solidFill>
                <a:latin typeface="Arial" panose="020B0604020202020204" pitchFamily="34" charset="0"/>
                <a:cs typeface="Arial" panose="020B0604020202020204" pitchFamily="34" charset="0"/>
              </a:rPr>
              <a:t>Cross validation as an alternative  </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A77E5EF-4429-91B7-8429-FBCD884688DB}"/>
              </a:ext>
            </a:extLst>
          </p:cNvPr>
          <p:cNvSpPr txBox="1"/>
          <p:nvPr/>
        </p:nvSpPr>
        <p:spPr>
          <a:xfrm>
            <a:off x="363699" y="872509"/>
            <a:ext cx="8543788" cy="660651"/>
          </a:xfrm>
          <a:prstGeom prst="rect">
            <a:avLst/>
          </a:prstGeom>
          <a:noFill/>
        </p:spPr>
        <p:txBody>
          <a:bodyPr wrap="none" lIns="108000" tIns="108000" rIns="108000" bIns="108000" rtlCol="0">
            <a:noAutofit/>
          </a:bodyPr>
          <a:lstStyle/>
          <a:p>
            <a:pPr>
              <a:lnSpc>
                <a:spcPct val="150000"/>
              </a:lnSpc>
            </a:pPr>
            <a:r>
              <a:rPr lang="en-US" altLang="zh-CN" sz="2000" dirty="0">
                <a:solidFill>
                  <a:schemeClr val="bg2"/>
                </a:solidFill>
                <a:latin typeface="Arial" panose="020B0604020202020204" pitchFamily="34" charset="0"/>
                <a:ea typeface="等线" panose="02010600030101010101" pitchFamily="2" charset="-122"/>
              </a:rPr>
              <a:t>b). </a:t>
            </a:r>
            <a:r>
              <a:rPr lang="en-US" altLang="zh-CN" sz="2000" dirty="0">
                <a:solidFill>
                  <a:schemeClr val="bg2">
                    <a:lumMod val="90000"/>
                    <a:lumOff val="10000"/>
                  </a:schemeClr>
                </a:solidFill>
                <a:latin typeface="Arial" panose="020B0604020202020204" pitchFamily="34" charset="0"/>
                <a:ea typeface="等线" panose="02010600030101010101" pitchFamily="2" charset="-122"/>
              </a:rPr>
              <a:t>Identification of needs and preferences and compensatory behavior.</a:t>
            </a: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a:p>
            <a:pPr>
              <a:lnSpc>
                <a:spcPct val="150000"/>
              </a:lnSpc>
            </a:pP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2" name="TextBox 1">
            <a:extLst>
              <a:ext uri="{FF2B5EF4-FFF2-40B4-BE49-F238E27FC236}">
                <a16:creationId xmlns:a16="http://schemas.microsoft.com/office/drawing/2014/main" id="{77C1451D-61F3-E253-5835-237FA8C859C3}"/>
              </a:ext>
            </a:extLst>
          </p:cNvPr>
          <p:cNvSpPr txBox="1"/>
          <p:nvPr/>
        </p:nvSpPr>
        <p:spPr>
          <a:xfrm>
            <a:off x="1181493" y="2068339"/>
            <a:ext cx="3977791" cy="66065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Time </a:t>
            </a:r>
          </a:p>
        </p:txBody>
      </p:sp>
    </p:spTree>
    <p:extLst>
      <p:ext uri="{BB962C8B-B14F-4D97-AF65-F5344CB8AC3E}">
        <p14:creationId xmlns:p14="http://schemas.microsoft.com/office/powerpoint/2010/main" val="296192767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C2BE8-2A83-F12C-A410-AAA223C37990}"/>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9F889CC0-4E77-350C-7CE0-8336178E2E15}"/>
              </a:ext>
            </a:extLst>
          </p:cNvPr>
          <p:cNvSpPr>
            <a:spLocks noGrp="1"/>
          </p:cNvSpPr>
          <p:nvPr>
            <p:ph type="sldNum" sz="quarter" idx="4"/>
          </p:nvPr>
        </p:nvSpPr>
        <p:spPr/>
        <p:txBody>
          <a:bodyPr/>
          <a:lstStyle/>
          <a:p>
            <a:fld id="{5EE7099E-8998-4851-915A-4F4831808297}" type="slidenum">
              <a:rPr lang="nl-NL" smtClean="0"/>
              <a:pPr/>
              <a:t>11</a:t>
            </a:fld>
            <a:endParaRPr lang="nl-NL"/>
          </a:p>
        </p:txBody>
      </p:sp>
      <p:sp>
        <p:nvSpPr>
          <p:cNvPr id="34" name="TextBox 33">
            <a:extLst>
              <a:ext uri="{FF2B5EF4-FFF2-40B4-BE49-F238E27FC236}">
                <a16:creationId xmlns:a16="http://schemas.microsoft.com/office/drawing/2014/main" id="{5EB0EF6D-0F7D-C43E-5365-26B7E1CCB3F8}"/>
              </a:ext>
            </a:extLst>
          </p:cNvPr>
          <p:cNvSpPr txBox="1"/>
          <p:nvPr/>
        </p:nvSpPr>
        <p:spPr>
          <a:xfrm>
            <a:off x="336761" y="249529"/>
            <a:ext cx="1154081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Statistical analysis plan to answer question c) for WP4</a:t>
            </a:r>
          </a:p>
        </p:txBody>
      </p:sp>
      <p:pic>
        <p:nvPicPr>
          <p:cNvPr id="6" name="Picture 5" descr="A diagram of a number&#10;&#10;Description automatically generated">
            <a:extLst>
              <a:ext uri="{FF2B5EF4-FFF2-40B4-BE49-F238E27FC236}">
                <a16:creationId xmlns:a16="http://schemas.microsoft.com/office/drawing/2014/main" id="{4535C28A-EA3E-F852-9F25-43F6B973B3E5}"/>
              </a:ext>
            </a:extLst>
          </p:cNvPr>
          <p:cNvPicPr>
            <a:picLocks noChangeAspect="1"/>
          </p:cNvPicPr>
          <p:nvPr/>
        </p:nvPicPr>
        <p:blipFill>
          <a:blip r:embed="rId3">
            <a:extLst>
              <a:ext uri="{28A0092B-C50C-407E-A947-70E740481C1C}">
                <a14:useLocalDpi xmlns:a14="http://schemas.microsoft.com/office/drawing/2010/main" val="0"/>
              </a:ext>
            </a:extLst>
          </a:blip>
          <a:srcRect t="7301" r="67000"/>
          <a:stretch/>
        </p:blipFill>
        <p:spPr>
          <a:xfrm>
            <a:off x="1058615" y="1772816"/>
            <a:ext cx="1944216" cy="3312992"/>
          </a:xfrm>
          <a:prstGeom prst="rect">
            <a:avLst/>
          </a:prstGeom>
        </p:spPr>
      </p:pic>
      <p:sp>
        <p:nvSpPr>
          <p:cNvPr id="9" name="TextBox 8">
            <a:extLst>
              <a:ext uri="{FF2B5EF4-FFF2-40B4-BE49-F238E27FC236}">
                <a16:creationId xmlns:a16="http://schemas.microsoft.com/office/drawing/2014/main" id="{AB5D0C0D-3A61-6E81-4627-80A04E300C6F}"/>
              </a:ext>
            </a:extLst>
          </p:cNvPr>
          <p:cNvSpPr txBox="1"/>
          <p:nvPr/>
        </p:nvSpPr>
        <p:spPr>
          <a:xfrm>
            <a:off x="4395293" y="2991335"/>
            <a:ext cx="2798065" cy="72008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Adjustment set of variables </a:t>
            </a:r>
          </a:p>
          <a:p>
            <a:pPr algn="ctr"/>
            <a:r>
              <a:rPr lang="en-US" dirty="0">
                <a:solidFill>
                  <a:schemeClr val="bg2"/>
                </a:solidFill>
                <a:latin typeface="Arial" panose="020B0604020202020204" pitchFamily="34" charset="0"/>
                <a:cs typeface="Arial" panose="020B0604020202020204" pitchFamily="34" charset="0"/>
              </a:rPr>
              <a:t>in causal inference</a:t>
            </a:r>
          </a:p>
        </p:txBody>
      </p:sp>
      <p:sp>
        <p:nvSpPr>
          <p:cNvPr id="10" name="TextBox 9">
            <a:extLst>
              <a:ext uri="{FF2B5EF4-FFF2-40B4-BE49-F238E27FC236}">
                <a16:creationId xmlns:a16="http://schemas.microsoft.com/office/drawing/2014/main" id="{3694A6BF-61E8-FE3E-D276-25055BCDC595}"/>
              </a:ext>
            </a:extLst>
          </p:cNvPr>
          <p:cNvSpPr txBox="1"/>
          <p:nvPr/>
        </p:nvSpPr>
        <p:spPr>
          <a:xfrm>
            <a:off x="9446513" y="2751879"/>
            <a:ext cx="2664296" cy="1295957"/>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Propensity score method</a:t>
            </a:r>
          </a:p>
          <a:p>
            <a:r>
              <a:rPr lang="en-US" dirty="0">
                <a:solidFill>
                  <a:schemeClr val="bg2"/>
                </a:solidFill>
                <a:latin typeface="Arial" panose="020B0604020202020204" pitchFamily="34" charset="0"/>
                <a:cs typeface="Arial" panose="020B0604020202020204" pitchFamily="34" charset="0"/>
              </a:rPr>
              <a:t>(for binary confound) </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Mixed effect models</a:t>
            </a:r>
          </a:p>
        </p:txBody>
      </p:sp>
      <p:sp>
        <p:nvSpPr>
          <p:cNvPr id="11" name="Freeform: Shape 10">
            <a:extLst>
              <a:ext uri="{FF2B5EF4-FFF2-40B4-BE49-F238E27FC236}">
                <a16:creationId xmlns:a16="http://schemas.microsoft.com/office/drawing/2014/main" id="{90D6E1A4-3920-A1D6-1027-10F7CA438A21}"/>
              </a:ext>
            </a:extLst>
          </p:cNvPr>
          <p:cNvSpPr/>
          <p:nvPr/>
        </p:nvSpPr>
        <p:spPr>
          <a:xfrm rot="21559481">
            <a:off x="3173062" y="3122888"/>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2" name="Freeform: Shape 11">
            <a:extLst>
              <a:ext uri="{FF2B5EF4-FFF2-40B4-BE49-F238E27FC236}">
                <a16:creationId xmlns:a16="http://schemas.microsoft.com/office/drawing/2014/main" id="{EA166D87-EEBA-2623-EB7F-2A04D3932DAA}"/>
              </a:ext>
            </a:extLst>
          </p:cNvPr>
          <p:cNvSpPr/>
          <p:nvPr/>
        </p:nvSpPr>
        <p:spPr>
          <a:xfrm rot="21559481">
            <a:off x="8318944" y="3200513"/>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3" name="TextBox 12">
            <a:extLst>
              <a:ext uri="{FF2B5EF4-FFF2-40B4-BE49-F238E27FC236}">
                <a16:creationId xmlns:a16="http://schemas.microsoft.com/office/drawing/2014/main" id="{D4638309-74AB-6EE5-54AB-0638C349E37E}"/>
              </a:ext>
            </a:extLst>
          </p:cNvPr>
          <p:cNvSpPr txBox="1"/>
          <p:nvPr/>
        </p:nvSpPr>
        <p:spPr>
          <a:xfrm>
            <a:off x="336509" y="5247796"/>
            <a:ext cx="3977791" cy="66065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Causal structure learning for potential </a:t>
            </a:r>
          </a:p>
          <a:p>
            <a:pPr algn="ctr"/>
            <a:r>
              <a:rPr lang="en-US" dirty="0">
                <a:solidFill>
                  <a:schemeClr val="bg2"/>
                </a:solidFill>
                <a:latin typeface="Arial" panose="020B0604020202020204" pitchFamily="34" charset="0"/>
                <a:cs typeface="Arial" panose="020B0604020202020204" pitchFamily="34" charset="0"/>
              </a:rPr>
              <a:t>causal relationship </a:t>
            </a:r>
          </a:p>
        </p:txBody>
      </p:sp>
      <p:sp>
        <p:nvSpPr>
          <p:cNvPr id="14" name="TextBox 13">
            <a:extLst>
              <a:ext uri="{FF2B5EF4-FFF2-40B4-BE49-F238E27FC236}">
                <a16:creationId xmlns:a16="http://schemas.microsoft.com/office/drawing/2014/main" id="{D07A8E87-FB84-9AF1-B280-3868EE2B4493}"/>
              </a:ext>
            </a:extLst>
          </p:cNvPr>
          <p:cNvSpPr txBox="1"/>
          <p:nvPr/>
        </p:nvSpPr>
        <p:spPr>
          <a:xfrm>
            <a:off x="4413291" y="4184932"/>
            <a:ext cx="3211146" cy="55629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Backdoor/b adjustment criteria</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6404CCD-F2EC-8C30-2202-2D22A9535928}"/>
              </a:ext>
            </a:extLst>
          </p:cNvPr>
          <p:cNvSpPr txBox="1"/>
          <p:nvPr/>
        </p:nvSpPr>
        <p:spPr>
          <a:xfrm>
            <a:off x="9566176" y="4409934"/>
            <a:ext cx="2246510" cy="76060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Validate the causal</a:t>
            </a:r>
          </a:p>
          <a:p>
            <a:pPr algn="ctr"/>
            <a:r>
              <a:rPr lang="en-US" dirty="0">
                <a:solidFill>
                  <a:schemeClr val="bg2"/>
                </a:solidFill>
                <a:latin typeface="Arial" panose="020B0604020202020204" pitchFamily="34" charset="0"/>
                <a:cs typeface="Arial" panose="020B0604020202020204" pitchFamily="34" charset="0"/>
              </a:rPr>
              <a:t> relationship</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1BE2794-88DA-BB96-A4DA-239D48F2E32F}"/>
              </a:ext>
            </a:extLst>
          </p:cNvPr>
          <p:cNvSpPr txBox="1"/>
          <p:nvPr/>
        </p:nvSpPr>
        <p:spPr>
          <a:xfrm>
            <a:off x="5594350" y="5730704"/>
            <a:ext cx="6516459" cy="760607"/>
          </a:xfrm>
          <a:prstGeom prst="rect">
            <a:avLst/>
          </a:prstGeom>
          <a:noFill/>
        </p:spPr>
        <p:txBody>
          <a:bodyPr wrap="none" lIns="108000" tIns="108000" rIns="108000" bIns="108000" rtlCol="0">
            <a:noAutofit/>
          </a:bodyPr>
          <a:lstStyle/>
          <a:p>
            <a:pPr algn="ctr"/>
            <a:r>
              <a:rPr lang="en-US" dirty="0">
                <a:solidFill>
                  <a:srgbClr val="FF0000"/>
                </a:solidFill>
                <a:latin typeface="Arial" panose="020B0604020202020204" pitchFamily="34" charset="0"/>
                <a:cs typeface="Arial" panose="020B0604020202020204" pitchFamily="34" charset="0"/>
              </a:rPr>
              <a:t>Causal structure learning &amp; causal inference on different dataset</a:t>
            </a:r>
          </a:p>
          <a:p>
            <a:pPr algn="ctr"/>
            <a:r>
              <a:rPr lang="en-US" dirty="0">
                <a:solidFill>
                  <a:srgbClr val="FF0000"/>
                </a:solidFill>
                <a:latin typeface="Arial" panose="020B0604020202020204" pitchFamily="34" charset="0"/>
                <a:cs typeface="Arial" panose="020B0604020202020204" pitchFamily="34" charset="0"/>
              </a:rPr>
              <a:t>Cross validation as an alternative  </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BBB1C85-B73F-2822-BB94-39F9AD2A45AB}"/>
              </a:ext>
            </a:extLst>
          </p:cNvPr>
          <p:cNvSpPr txBox="1"/>
          <p:nvPr/>
        </p:nvSpPr>
        <p:spPr>
          <a:xfrm>
            <a:off x="363699" y="872509"/>
            <a:ext cx="8543788" cy="660651"/>
          </a:xfrm>
          <a:prstGeom prst="rect">
            <a:avLst/>
          </a:prstGeom>
          <a:noFill/>
        </p:spPr>
        <p:txBody>
          <a:bodyPr wrap="none" lIns="108000" tIns="108000" rIns="108000" bIns="108000" rtlCol="0">
            <a:noAutofit/>
          </a:bodyPr>
          <a:lstStyle/>
          <a:p>
            <a:pPr>
              <a:lnSpc>
                <a:spcPct val="150000"/>
              </a:lnSpc>
            </a:pPr>
            <a:r>
              <a:rPr lang="en-US" altLang="zh-CN" sz="2000" dirty="0">
                <a:solidFill>
                  <a:schemeClr val="bg2"/>
                </a:solidFill>
                <a:latin typeface="Arial" panose="020B0604020202020204" pitchFamily="34" charset="0"/>
                <a:ea typeface="等线" panose="02010600030101010101" pitchFamily="2" charset="-122"/>
              </a:rPr>
              <a:t>c). Development of questionnaires to measures person-environment fit.</a:t>
            </a: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a:p>
            <a:pPr>
              <a:lnSpc>
                <a:spcPct val="150000"/>
              </a:lnSpc>
            </a:pP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975199970"/>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05A9-F235-65DE-3B16-79584BC9FD21}"/>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DB2968D6-F628-313E-6B1E-5F23FF34D68E}"/>
              </a:ext>
            </a:extLst>
          </p:cNvPr>
          <p:cNvSpPr>
            <a:spLocks noGrp="1"/>
          </p:cNvSpPr>
          <p:nvPr>
            <p:ph type="sldNum" sz="quarter" idx="4"/>
          </p:nvPr>
        </p:nvSpPr>
        <p:spPr/>
        <p:txBody>
          <a:bodyPr/>
          <a:lstStyle/>
          <a:p>
            <a:fld id="{5EE7099E-8998-4851-915A-4F4831808297}" type="slidenum">
              <a:rPr lang="nl-NL" smtClean="0"/>
              <a:pPr/>
              <a:t>12</a:t>
            </a:fld>
            <a:endParaRPr lang="nl-NL"/>
          </a:p>
        </p:txBody>
      </p:sp>
      <p:sp>
        <p:nvSpPr>
          <p:cNvPr id="34" name="TextBox 33">
            <a:extLst>
              <a:ext uri="{FF2B5EF4-FFF2-40B4-BE49-F238E27FC236}">
                <a16:creationId xmlns:a16="http://schemas.microsoft.com/office/drawing/2014/main" id="{48FBAECC-515C-E994-A428-4850F635E3AF}"/>
              </a:ext>
            </a:extLst>
          </p:cNvPr>
          <p:cNvSpPr txBox="1"/>
          <p:nvPr/>
        </p:nvSpPr>
        <p:spPr>
          <a:xfrm>
            <a:off x="336761" y="249529"/>
            <a:ext cx="972108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Collaboration in WP4</a:t>
            </a:r>
          </a:p>
        </p:txBody>
      </p:sp>
      <p:sp>
        <p:nvSpPr>
          <p:cNvPr id="3" name="TextBox 2">
            <a:extLst>
              <a:ext uri="{FF2B5EF4-FFF2-40B4-BE49-F238E27FC236}">
                <a16:creationId xmlns:a16="http://schemas.microsoft.com/office/drawing/2014/main" id="{37F0ABF2-3053-2F74-91F2-6B64028BB8B2}"/>
              </a:ext>
            </a:extLst>
          </p:cNvPr>
          <p:cNvSpPr txBox="1"/>
          <p:nvPr/>
        </p:nvSpPr>
        <p:spPr>
          <a:xfrm>
            <a:off x="336761" y="772749"/>
            <a:ext cx="10846082" cy="5417488"/>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1. Questionnaire development: </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Classic test theory to promise the agreement of questions</a:t>
            </a:r>
          </a:p>
          <a:p>
            <a:r>
              <a:rPr lang="en-US" dirty="0">
                <a:solidFill>
                  <a:schemeClr val="bg2"/>
                </a:solidFill>
                <a:latin typeface="Arial" panose="020B0604020202020204" pitchFamily="34" charset="0"/>
                <a:cs typeface="Arial" panose="020B0604020202020204" pitchFamily="34" charset="0"/>
              </a:rPr>
              <a:t>Item response theory to promise that people having decreased IC is highly detected. </a:t>
            </a: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2. Experimental design for hypothesis regarding persons with lower IC may have good FA when there </a:t>
            </a:r>
          </a:p>
          <a:p>
            <a:r>
              <a:rPr lang="en-US" dirty="0">
                <a:solidFill>
                  <a:schemeClr val="bg2"/>
                </a:solidFill>
                <a:latin typeface="Arial" panose="020B0604020202020204" pitchFamily="34" charset="0"/>
                <a:cs typeface="Arial" panose="020B0604020202020204" pitchFamily="34" charset="0"/>
              </a:rPr>
              <a:t>is a good person-environmental fit:</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determining the mini adjustment set. .</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3. And others…</a:t>
            </a: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 </a:t>
            </a:r>
            <a:endParaRPr lang="en-150" noProof="0" dirty="0" err="1">
              <a:solidFill>
                <a:schemeClr val="bg2"/>
              </a:solidFill>
              <a:latin typeface="Arial" panose="020B0604020202020204" pitchFamily="34" charset="0"/>
              <a:cs typeface="Arial" panose="020B0604020202020204" pitchFamily="34" charset="0"/>
            </a:endParaRPr>
          </a:p>
        </p:txBody>
      </p:sp>
      <p:pic>
        <p:nvPicPr>
          <p:cNvPr id="1026" name="Picture 2" descr="A scatter plot showing the relationship between the ability of test takers and their corresponding response accuracy in Item Response Theory (IRT)">
            <a:extLst>
              <a:ext uri="{FF2B5EF4-FFF2-40B4-BE49-F238E27FC236}">
                <a16:creationId xmlns:a16="http://schemas.microsoft.com/office/drawing/2014/main" id="{A46AC208-BC39-76EE-A4FD-26D6C354B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673" y="2198172"/>
            <a:ext cx="3371354" cy="222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2682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FAF87-B20F-1640-8F5F-29D9D7636D00}"/>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265FDA5-0F41-8EC1-9E08-A3DCE5189571}"/>
              </a:ext>
            </a:extLst>
          </p:cNvPr>
          <p:cNvSpPr>
            <a:spLocks noGrp="1"/>
          </p:cNvSpPr>
          <p:nvPr>
            <p:ph type="sldNum" sz="quarter" idx="4"/>
          </p:nvPr>
        </p:nvSpPr>
        <p:spPr/>
        <p:txBody>
          <a:bodyPr/>
          <a:lstStyle/>
          <a:p>
            <a:fld id="{5EE7099E-8998-4851-915A-4F4831808297}" type="slidenum">
              <a:rPr lang="nl-NL" smtClean="0"/>
              <a:pPr/>
              <a:t>13</a:t>
            </a:fld>
            <a:endParaRPr lang="nl-NL"/>
          </a:p>
        </p:txBody>
      </p:sp>
      <p:sp>
        <p:nvSpPr>
          <p:cNvPr id="34" name="TextBox 33">
            <a:extLst>
              <a:ext uri="{FF2B5EF4-FFF2-40B4-BE49-F238E27FC236}">
                <a16:creationId xmlns:a16="http://schemas.microsoft.com/office/drawing/2014/main" id="{340EA140-7631-D7AC-E3FA-A9BAD85EC958}"/>
              </a:ext>
            </a:extLst>
          </p:cNvPr>
          <p:cNvSpPr txBox="1"/>
          <p:nvPr/>
        </p:nvSpPr>
        <p:spPr>
          <a:xfrm>
            <a:off x="336761" y="249529"/>
            <a:ext cx="972108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To-be-addressed questions</a:t>
            </a:r>
          </a:p>
        </p:txBody>
      </p:sp>
      <p:sp>
        <p:nvSpPr>
          <p:cNvPr id="3" name="TextBox 2">
            <a:extLst>
              <a:ext uri="{FF2B5EF4-FFF2-40B4-BE49-F238E27FC236}">
                <a16:creationId xmlns:a16="http://schemas.microsoft.com/office/drawing/2014/main" id="{38443FE2-84D6-EA39-C958-08D64F5C2DE0}"/>
              </a:ext>
            </a:extLst>
          </p:cNvPr>
          <p:cNvSpPr txBox="1"/>
          <p:nvPr/>
        </p:nvSpPr>
        <p:spPr>
          <a:xfrm>
            <a:off x="581685" y="891832"/>
            <a:ext cx="11422146" cy="1817087"/>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Time –series data: event-related vs. dynamic vs. stationary</a:t>
            </a: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Number of participants</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Medication use to be considered?</a:t>
            </a: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 </a:t>
            </a:r>
            <a:endParaRPr lang="en-150"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220564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DA45-6A10-A8CC-47D3-D1230992A92D}"/>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89A5C16-09ED-2C89-A039-434722A9C371}"/>
              </a:ext>
            </a:extLst>
          </p:cNvPr>
          <p:cNvSpPr>
            <a:spLocks noGrp="1"/>
          </p:cNvSpPr>
          <p:nvPr>
            <p:ph type="sldNum" sz="quarter" idx="4"/>
          </p:nvPr>
        </p:nvSpPr>
        <p:spPr/>
        <p:txBody>
          <a:bodyPr/>
          <a:lstStyle/>
          <a:p>
            <a:fld id="{5EE7099E-8998-4851-915A-4F4831808297}" type="slidenum">
              <a:rPr lang="nl-NL" smtClean="0"/>
              <a:pPr/>
              <a:t>14</a:t>
            </a:fld>
            <a:endParaRPr lang="nl-NL" dirty="0"/>
          </a:p>
        </p:txBody>
      </p:sp>
      <p:sp>
        <p:nvSpPr>
          <p:cNvPr id="29" name="TextBox 28">
            <a:extLst>
              <a:ext uri="{FF2B5EF4-FFF2-40B4-BE49-F238E27FC236}">
                <a16:creationId xmlns:a16="http://schemas.microsoft.com/office/drawing/2014/main" id="{FEBA96FD-4435-4001-663C-20C2C7DA680E}"/>
              </a:ext>
            </a:extLst>
          </p:cNvPr>
          <p:cNvSpPr txBox="1"/>
          <p:nvPr/>
        </p:nvSpPr>
        <p:spPr>
          <a:xfrm>
            <a:off x="1598675" y="2845194"/>
            <a:ext cx="9001000" cy="786065"/>
          </a:xfrm>
          <a:prstGeom prst="rect">
            <a:avLst/>
          </a:prstGeom>
          <a:noFill/>
        </p:spPr>
        <p:txBody>
          <a:bodyPr wrap="none" lIns="108000" tIns="108000" rIns="108000" bIns="108000" rtlCol="0">
            <a:noAutofit/>
          </a:bodyPr>
          <a:lstStyle/>
          <a:p>
            <a:r>
              <a:rPr lang="en-US" sz="4400" b="1" dirty="0">
                <a:solidFill>
                  <a:schemeClr val="bg2">
                    <a:lumMod val="90000"/>
                    <a:lumOff val="10000"/>
                  </a:schemeClr>
                </a:solidFill>
                <a:latin typeface="Arial" panose="020B0604020202020204" pitchFamily="34" charset="0"/>
                <a:cs typeface="Arial" panose="020B0604020202020204" pitchFamily="34" charset="0"/>
              </a:rPr>
              <a:t>Brief ideas for HealthyW8 project</a:t>
            </a:r>
            <a:endParaRPr lang="en-150" sz="4400" b="1" dirty="0">
              <a:solidFill>
                <a:schemeClr val="bg2">
                  <a:lumMod val="90000"/>
                  <a:lumOff val="10000"/>
                </a:scheme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BCB0B0C-A7A0-E066-5089-CC5CD7ADB5DA}"/>
              </a:ext>
            </a:extLst>
          </p:cNvPr>
          <p:cNvSpPr txBox="1"/>
          <p:nvPr/>
        </p:nvSpPr>
        <p:spPr>
          <a:xfrm>
            <a:off x="901883" y="597717"/>
            <a:ext cx="5369110" cy="614520"/>
          </a:xfrm>
          <a:prstGeom prst="rect">
            <a:avLst/>
          </a:prstGeom>
          <a:noFill/>
        </p:spPr>
        <p:txBody>
          <a:bodyPr wrap="none" lIns="108000" tIns="108000" rIns="108000" bIns="108000" rtlCol="0">
            <a:noAutofit/>
          </a:bodyPr>
          <a:lstStyle/>
          <a:p>
            <a:endParaRPr lang="en-150" noProof="0" dirty="0">
              <a:solidFill>
                <a:srgbClr val="0070C0"/>
              </a:solidFill>
              <a:latin typeface="Arial" panose="020B0604020202020204" pitchFamily="34" charset="0"/>
              <a:cs typeface="Arial" panose="020B0604020202020204" pitchFamily="34" charset="0"/>
            </a:endParaRPr>
          </a:p>
        </p:txBody>
      </p:sp>
      <p:pic>
        <p:nvPicPr>
          <p:cNvPr id="3" name="Graphic 2" descr="Aspiration with solid fill">
            <a:extLst>
              <a:ext uri="{FF2B5EF4-FFF2-40B4-BE49-F238E27FC236}">
                <a16:creationId xmlns:a16="http://schemas.microsoft.com/office/drawing/2014/main" id="{AA92EEF4-837E-89D1-E949-68FBE5D99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636912"/>
            <a:ext cx="1202631" cy="1202631"/>
          </a:xfrm>
          <a:prstGeom prst="rect">
            <a:avLst/>
          </a:prstGeom>
        </p:spPr>
      </p:pic>
    </p:spTree>
    <p:extLst>
      <p:ext uri="{BB962C8B-B14F-4D97-AF65-F5344CB8AC3E}">
        <p14:creationId xmlns:p14="http://schemas.microsoft.com/office/powerpoint/2010/main" val="4152382064"/>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FB9D-4B1F-B831-1A68-5C2C1047F421}"/>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CA5B70C-31EF-0E8A-4B7E-90BD67878B18}"/>
              </a:ext>
            </a:extLst>
          </p:cNvPr>
          <p:cNvSpPr>
            <a:spLocks noGrp="1"/>
          </p:cNvSpPr>
          <p:nvPr>
            <p:ph type="sldNum" sz="quarter" idx="4"/>
          </p:nvPr>
        </p:nvSpPr>
        <p:spPr/>
        <p:txBody>
          <a:bodyPr/>
          <a:lstStyle/>
          <a:p>
            <a:fld id="{5EE7099E-8998-4851-915A-4F4831808297}" type="slidenum">
              <a:rPr lang="nl-NL" smtClean="0"/>
              <a:pPr/>
              <a:t>15</a:t>
            </a:fld>
            <a:endParaRPr lang="nl-NL"/>
          </a:p>
        </p:txBody>
      </p:sp>
      <p:sp>
        <p:nvSpPr>
          <p:cNvPr id="34" name="TextBox 33">
            <a:extLst>
              <a:ext uri="{FF2B5EF4-FFF2-40B4-BE49-F238E27FC236}">
                <a16:creationId xmlns:a16="http://schemas.microsoft.com/office/drawing/2014/main" id="{0F8A3A88-133A-C0F5-41DE-F03D03EA717B}"/>
              </a:ext>
            </a:extLst>
          </p:cNvPr>
          <p:cNvSpPr txBox="1"/>
          <p:nvPr/>
        </p:nvSpPr>
        <p:spPr>
          <a:xfrm>
            <a:off x="336761" y="249529"/>
            <a:ext cx="972108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HealthyW8 project: Statistical analysis plan for WP4</a:t>
            </a:r>
          </a:p>
        </p:txBody>
      </p:sp>
      <p:sp>
        <p:nvSpPr>
          <p:cNvPr id="2" name="TextBox 1">
            <a:extLst>
              <a:ext uri="{FF2B5EF4-FFF2-40B4-BE49-F238E27FC236}">
                <a16:creationId xmlns:a16="http://schemas.microsoft.com/office/drawing/2014/main" id="{8EF781B4-629B-158D-FB58-B602C576779D}"/>
              </a:ext>
            </a:extLst>
          </p:cNvPr>
          <p:cNvSpPr txBox="1"/>
          <p:nvPr/>
        </p:nvSpPr>
        <p:spPr>
          <a:xfrm>
            <a:off x="360524" y="938488"/>
            <a:ext cx="9721079" cy="1082702"/>
          </a:xfrm>
          <a:prstGeom prst="rect">
            <a:avLst/>
          </a:prstGeom>
          <a:noFill/>
        </p:spPr>
        <p:txBody>
          <a:bodyPr wrap="none" lIns="108000" tIns="108000" rIns="108000" bIns="108000" rtlCol="0">
            <a:noAutofit/>
          </a:bodyPr>
          <a:lstStyle/>
          <a:p>
            <a:r>
              <a:rPr lang="en-US" altLang="zh-CN" dirty="0">
                <a:solidFill>
                  <a:schemeClr val="bg2"/>
                </a:solidFill>
                <a:latin typeface="Arial" panose="020B0604020202020204" pitchFamily="34" charset="0"/>
                <a:cs typeface="Arial" panose="020B0604020202020204" pitchFamily="34" charset="0"/>
              </a:rPr>
              <a:t>Qualitative data:  compensatory strategies</a:t>
            </a:r>
          </a:p>
          <a:p>
            <a:r>
              <a:rPr lang="en-US" altLang="zh-CN" dirty="0">
                <a:solidFill>
                  <a:schemeClr val="bg2"/>
                </a:solidFill>
                <a:latin typeface="Arial" panose="020B0604020202020204" pitchFamily="34" charset="0"/>
                <a:cs typeface="Arial" panose="020B0604020202020204" pitchFamily="34" charset="0"/>
              </a:rPr>
              <a:t>Quantitative data:  (1) variables are correlated; (2) more variables than number of participants</a:t>
            </a:r>
          </a:p>
          <a:p>
            <a:r>
              <a:rPr lang="en-US" b="1" dirty="0">
                <a:solidFill>
                  <a:schemeClr val="bg2"/>
                </a:solidFill>
                <a:latin typeface="Arial" panose="020B0604020202020204" pitchFamily="34" charset="0"/>
                <a:cs typeface="Arial" panose="020B0604020202020204" pitchFamily="34" charset="0"/>
              </a:rPr>
              <a:t>Preliminary statistical plan</a:t>
            </a:r>
            <a:r>
              <a:rPr lang="en-US" dirty="0">
                <a:solidFill>
                  <a:schemeClr val="bg2"/>
                </a:solidFill>
                <a:latin typeface="Arial" panose="020B0604020202020204" pitchFamily="34" charset="0"/>
                <a:cs typeface="Arial" panose="020B0604020202020204" pitchFamily="34" charset="0"/>
              </a:rPr>
              <a:t>: Cause structure learning + mixed effect model</a:t>
            </a:r>
          </a:p>
        </p:txBody>
      </p:sp>
      <p:pic>
        <p:nvPicPr>
          <p:cNvPr id="8" name="Picture 2" descr="Causal Inference - ScienceDirect">
            <a:extLst>
              <a:ext uri="{FF2B5EF4-FFF2-40B4-BE49-F238E27FC236}">
                <a16:creationId xmlns:a16="http://schemas.microsoft.com/office/drawing/2014/main" id="{B8340C47-5230-0377-9B2E-E02DC4CA3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15" y="2640874"/>
            <a:ext cx="2678511" cy="306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24854"/>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4"/>
          </p:nvPr>
        </p:nvSpPr>
        <p:spPr/>
        <p:txBody>
          <a:bodyPr/>
          <a:lstStyle/>
          <a:p>
            <a:fld id="{5EE7099E-8998-4851-915A-4F4831808297}" type="slidenum">
              <a:rPr lang="nl-NL" smtClean="0"/>
              <a:pPr/>
              <a:t>16</a:t>
            </a:fld>
            <a:endParaRPr lang="nl-NL"/>
          </a:p>
        </p:txBody>
      </p:sp>
      <p:sp>
        <p:nvSpPr>
          <p:cNvPr id="2" name="Title 1">
            <a:extLst>
              <a:ext uri="{FF2B5EF4-FFF2-40B4-BE49-F238E27FC236}">
                <a16:creationId xmlns:a16="http://schemas.microsoft.com/office/drawing/2014/main" id="{1AA67400-C206-CFA7-AD26-DD1F06C0D551}"/>
              </a:ext>
            </a:extLst>
          </p:cNvPr>
          <p:cNvSpPr>
            <a:spLocks noGrp="1"/>
          </p:cNvSpPr>
          <p:nvPr>
            <p:ph type="title"/>
          </p:nvPr>
        </p:nvSpPr>
        <p:spPr>
          <a:xfrm>
            <a:off x="5307310" y="2924944"/>
            <a:ext cx="1583729" cy="775553"/>
          </a:xfrm>
        </p:spPr>
        <p:txBody>
          <a:bodyPr/>
          <a:lstStyle/>
          <a:p>
            <a:r>
              <a:rPr lang="en-US" sz="4800" dirty="0">
                <a:latin typeface="Arial" panose="020B0604020202020204" pitchFamily="34" charset="0"/>
                <a:ea typeface="等线" panose="02010600030101010101" pitchFamily="2" charset="-122"/>
                <a:cs typeface="Arial" panose="020B0604020202020204" pitchFamily="34" charset="0"/>
              </a:rPr>
              <a:t>Q&amp;A</a:t>
            </a:r>
            <a:endParaRPr lang="en-150" sz="4800" dirty="0">
              <a:latin typeface="Arial" panose="020B0604020202020204" pitchFamily="34" charset="0"/>
              <a:cs typeface="Arial" panose="020B0604020202020204" pitchFamily="34" charset="0"/>
            </a:endParaRPr>
          </a:p>
        </p:txBody>
      </p:sp>
      <p:sp>
        <p:nvSpPr>
          <p:cNvPr id="3" name="Speech Bubble: Oval 2">
            <a:extLst>
              <a:ext uri="{FF2B5EF4-FFF2-40B4-BE49-F238E27FC236}">
                <a16:creationId xmlns:a16="http://schemas.microsoft.com/office/drawing/2014/main" id="{2A261D54-E993-481E-343F-6423F03C248A}"/>
              </a:ext>
            </a:extLst>
          </p:cNvPr>
          <p:cNvSpPr/>
          <p:nvPr/>
        </p:nvSpPr>
        <p:spPr>
          <a:xfrm>
            <a:off x="6747247" y="1196752"/>
            <a:ext cx="2592288" cy="1296144"/>
          </a:xfrm>
          <a:prstGeom prst="wedgeEllipse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19418293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A918-CDA0-075C-3936-2ECC4DFA8882}"/>
            </a:ext>
          </a:extLst>
        </p:cNvPr>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45E9B029-1226-F050-DC00-4E803CA3E1A7}"/>
              </a:ext>
            </a:extLst>
          </p:cNvPr>
          <p:cNvSpPr>
            <a:spLocks noGrp="1"/>
          </p:cNvSpPr>
          <p:nvPr>
            <p:ph type="body" sz="quarter" idx="12"/>
          </p:nvPr>
        </p:nvSpPr>
        <p:spPr/>
        <p:txBody>
          <a:bodyPr/>
          <a:lstStyle/>
          <a:p>
            <a:endParaRPr lang="nl-NL" dirty="0"/>
          </a:p>
        </p:txBody>
      </p:sp>
      <p:sp>
        <p:nvSpPr>
          <p:cNvPr id="4" name="Titel 3">
            <a:extLst>
              <a:ext uri="{FF2B5EF4-FFF2-40B4-BE49-F238E27FC236}">
                <a16:creationId xmlns:a16="http://schemas.microsoft.com/office/drawing/2014/main" id="{B72F5F18-66A5-C4E6-5D08-817E5B1F00C3}"/>
              </a:ext>
            </a:extLst>
          </p:cNvPr>
          <p:cNvSpPr>
            <a:spLocks noGrp="1"/>
          </p:cNvSpPr>
          <p:nvPr>
            <p:ph type="title"/>
          </p:nvPr>
        </p:nvSpPr>
        <p:spPr>
          <a:xfrm>
            <a:off x="842591" y="1052736"/>
            <a:ext cx="10513168" cy="1656184"/>
          </a:xfrm>
        </p:spPr>
        <p:txBody>
          <a:bodyPr/>
          <a:lstStyle/>
          <a:p>
            <a:r>
              <a:rPr lang="nl-NL" dirty="0"/>
              <a:t>Thank you for your attention!</a:t>
            </a:r>
          </a:p>
        </p:txBody>
      </p:sp>
      <p:sp>
        <p:nvSpPr>
          <p:cNvPr id="2" name="Tijdelijke aanduiding voor dianummer 1">
            <a:extLst>
              <a:ext uri="{FF2B5EF4-FFF2-40B4-BE49-F238E27FC236}">
                <a16:creationId xmlns:a16="http://schemas.microsoft.com/office/drawing/2014/main" id="{FE6C66BB-736F-B6B1-382A-1A7C28506991}"/>
              </a:ext>
            </a:extLst>
          </p:cNvPr>
          <p:cNvSpPr>
            <a:spLocks noGrp="1"/>
          </p:cNvSpPr>
          <p:nvPr>
            <p:ph type="sldNum" sz="quarter" idx="4"/>
          </p:nvPr>
        </p:nvSpPr>
        <p:spPr/>
        <p:txBody>
          <a:bodyPr/>
          <a:lstStyle/>
          <a:p>
            <a:fld id="{5EE7099E-8998-4851-915A-4F4831808297}" type="slidenum">
              <a:rPr lang="nl-NL" smtClean="0"/>
              <a:pPr/>
              <a:t>17</a:t>
            </a:fld>
            <a:endParaRPr lang="nl-NL"/>
          </a:p>
        </p:txBody>
      </p:sp>
    </p:spTree>
    <p:extLst>
      <p:ext uri="{BB962C8B-B14F-4D97-AF65-F5344CB8AC3E}">
        <p14:creationId xmlns:p14="http://schemas.microsoft.com/office/powerpoint/2010/main" val="2326497531"/>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4FDBB-EA94-FC07-2282-B6463A787862}"/>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FF5821C-A8D4-8238-D792-F95911C9B284}"/>
              </a:ext>
            </a:extLst>
          </p:cNvPr>
          <p:cNvSpPr>
            <a:spLocks noGrp="1"/>
          </p:cNvSpPr>
          <p:nvPr>
            <p:ph type="sldNum" sz="quarter" idx="4"/>
          </p:nvPr>
        </p:nvSpPr>
        <p:spPr/>
        <p:txBody>
          <a:bodyPr/>
          <a:lstStyle/>
          <a:p>
            <a:fld id="{5EE7099E-8998-4851-915A-4F4831808297}" type="slidenum">
              <a:rPr lang="nl-NL" smtClean="0"/>
              <a:pPr/>
              <a:t>18</a:t>
            </a:fld>
            <a:endParaRPr lang="nl-NL"/>
          </a:p>
        </p:txBody>
      </p:sp>
      <p:sp>
        <p:nvSpPr>
          <p:cNvPr id="34" name="TextBox 33">
            <a:extLst>
              <a:ext uri="{FF2B5EF4-FFF2-40B4-BE49-F238E27FC236}">
                <a16:creationId xmlns:a16="http://schemas.microsoft.com/office/drawing/2014/main" id="{F66DBE68-36BD-4FD5-68F0-B7FBBCEBE32F}"/>
              </a:ext>
            </a:extLst>
          </p:cNvPr>
          <p:cNvSpPr txBox="1"/>
          <p:nvPr/>
        </p:nvSpPr>
        <p:spPr>
          <a:xfrm>
            <a:off x="336761" y="249529"/>
            <a:ext cx="6050446"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IC measurements</a:t>
            </a:r>
          </a:p>
        </p:txBody>
      </p:sp>
      <p:grpSp>
        <p:nvGrpSpPr>
          <p:cNvPr id="98" name="Group 97">
            <a:extLst>
              <a:ext uri="{FF2B5EF4-FFF2-40B4-BE49-F238E27FC236}">
                <a16:creationId xmlns:a16="http://schemas.microsoft.com/office/drawing/2014/main" id="{98BE08F7-CE12-8425-1DE6-9755E78DB091}"/>
              </a:ext>
            </a:extLst>
          </p:cNvPr>
          <p:cNvGrpSpPr/>
          <p:nvPr/>
        </p:nvGrpSpPr>
        <p:grpSpPr>
          <a:xfrm>
            <a:off x="4788924" y="5848378"/>
            <a:ext cx="6278803" cy="479208"/>
            <a:chOff x="458522" y="5848378"/>
            <a:chExt cx="6278803" cy="479208"/>
          </a:xfrm>
        </p:grpSpPr>
        <p:grpSp>
          <p:nvGrpSpPr>
            <p:cNvPr id="24" name="Group 23">
              <a:extLst>
                <a:ext uri="{FF2B5EF4-FFF2-40B4-BE49-F238E27FC236}">
                  <a16:creationId xmlns:a16="http://schemas.microsoft.com/office/drawing/2014/main" id="{FF016C91-DF77-ABFD-E116-2B33334063DC}"/>
                </a:ext>
              </a:extLst>
            </p:cNvPr>
            <p:cNvGrpSpPr/>
            <p:nvPr/>
          </p:nvGrpSpPr>
          <p:grpSpPr>
            <a:xfrm>
              <a:off x="458522" y="5848378"/>
              <a:ext cx="2304256" cy="457564"/>
              <a:chOff x="482551" y="4399672"/>
              <a:chExt cx="2304256" cy="457564"/>
            </a:xfrm>
          </p:grpSpPr>
          <p:sp>
            <p:nvSpPr>
              <p:cNvPr id="16" name="Rectangle: Rounded Corners 15">
                <a:extLst>
                  <a:ext uri="{FF2B5EF4-FFF2-40B4-BE49-F238E27FC236}">
                    <a16:creationId xmlns:a16="http://schemas.microsoft.com/office/drawing/2014/main" id="{5A5A9D7E-1ADF-3683-8E9C-B8771844011F}"/>
                  </a:ext>
                </a:extLst>
              </p:cNvPr>
              <p:cNvSpPr/>
              <p:nvPr/>
            </p:nvSpPr>
            <p:spPr>
              <a:xfrm>
                <a:off x="482551" y="4399672"/>
                <a:ext cx="597979" cy="457564"/>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7" name="TextBox 16">
                <a:extLst>
                  <a:ext uri="{FF2B5EF4-FFF2-40B4-BE49-F238E27FC236}">
                    <a16:creationId xmlns:a16="http://schemas.microsoft.com/office/drawing/2014/main" id="{EDC0BFCE-9E37-26F2-EC6E-FE57B1124CAA}"/>
                  </a:ext>
                </a:extLst>
              </p:cNvPr>
              <p:cNvSpPr txBox="1"/>
              <p:nvPr/>
            </p:nvSpPr>
            <p:spPr>
              <a:xfrm>
                <a:off x="1086929" y="4429354"/>
                <a:ext cx="1699878" cy="398199"/>
              </a:xfrm>
              <a:prstGeom prst="rect">
                <a:avLst/>
              </a:prstGeom>
              <a:noFill/>
            </p:spPr>
            <p:txBody>
              <a:bodyPr wrap="none" lIns="108000" tIns="108000" rIns="108000" bIns="108000" rtlCol="0">
                <a:noAutofit/>
              </a:bodyPr>
              <a:lstStyle/>
              <a:p>
                <a:r>
                  <a:rPr lang="en-US" sz="1600" noProof="0" dirty="0">
                    <a:solidFill>
                      <a:schemeClr val="bg2"/>
                    </a:solidFill>
                    <a:latin typeface="Arial" panose="020B0604020202020204" pitchFamily="34" charset="0"/>
                    <a:cs typeface="Arial" panose="020B0604020202020204" pitchFamily="34" charset="0"/>
                  </a:rPr>
                  <a:t>Latent variable </a:t>
                </a:r>
                <a:endParaRPr lang="en-150" sz="1600" noProof="0" dirty="0" err="1">
                  <a:solidFill>
                    <a:schemeClr val="bg2"/>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4662C72C-B1C3-6CBF-8C3C-C87E21ECD6CB}"/>
                </a:ext>
              </a:extLst>
            </p:cNvPr>
            <p:cNvGrpSpPr/>
            <p:nvPr/>
          </p:nvGrpSpPr>
          <p:grpSpPr>
            <a:xfrm>
              <a:off x="2714799" y="5863280"/>
              <a:ext cx="2297857" cy="457564"/>
              <a:chOff x="3989582" y="4335600"/>
              <a:chExt cx="2297857" cy="457564"/>
            </a:xfrm>
          </p:grpSpPr>
          <p:sp>
            <p:nvSpPr>
              <p:cNvPr id="18" name="Rectangle: Rounded Corners 17">
                <a:extLst>
                  <a:ext uri="{FF2B5EF4-FFF2-40B4-BE49-F238E27FC236}">
                    <a16:creationId xmlns:a16="http://schemas.microsoft.com/office/drawing/2014/main" id="{4C72DAB2-A98B-97CD-F44D-CCFB23E4407F}"/>
                  </a:ext>
                </a:extLst>
              </p:cNvPr>
              <p:cNvSpPr/>
              <p:nvPr/>
            </p:nvSpPr>
            <p:spPr>
              <a:xfrm>
                <a:off x="3989582" y="4335600"/>
                <a:ext cx="597979" cy="45756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9" name="TextBox 18">
                <a:extLst>
                  <a:ext uri="{FF2B5EF4-FFF2-40B4-BE49-F238E27FC236}">
                    <a16:creationId xmlns:a16="http://schemas.microsoft.com/office/drawing/2014/main" id="{A08D0BCC-254A-B7AA-9AA8-25BE44098623}"/>
                  </a:ext>
                </a:extLst>
              </p:cNvPr>
              <p:cNvSpPr txBox="1"/>
              <p:nvPr/>
            </p:nvSpPr>
            <p:spPr>
              <a:xfrm>
                <a:off x="4587561" y="4365282"/>
                <a:ext cx="1699878" cy="398199"/>
              </a:xfrm>
              <a:prstGeom prst="rect">
                <a:avLst/>
              </a:prstGeom>
              <a:noFill/>
            </p:spPr>
            <p:txBody>
              <a:bodyPr wrap="none" lIns="108000" tIns="108000" rIns="108000" bIns="108000" rtlCol="0">
                <a:noAutofit/>
              </a:bodyPr>
              <a:lstStyle/>
              <a:p>
                <a:r>
                  <a:rPr lang="en-US" sz="1600" noProof="0" dirty="0">
                    <a:solidFill>
                      <a:schemeClr val="bg2"/>
                    </a:solidFill>
                    <a:latin typeface="Arial" panose="020B0604020202020204" pitchFamily="34" charset="0"/>
                    <a:cs typeface="Arial" panose="020B0604020202020204" pitchFamily="34" charset="0"/>
                  </a:rPr>
                  <a:t>Observed  variable </a:t>
                </a:r>
                <a:endParaRPr lang="en-150" sz="1600" noProof="0" dirty="0" err="1">
                  <a:solidFill>
                    <a:schemeClr val="bg2"/>
                  </a:solidFill>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A125E28A-E654-5090-D116-9F795C52D599}"/>
                </a:ext>
              </a:extLst>
            </p:cNvPr>
            <p:cNvGrpSpPr/>
            <p:nvPr/>
          </p:nvGrpSpPr>
          <p:grpSpPr>
            <a:xfrm>
              <a:off x="5365774" y="5870022"/>
              <a:ext cx="1371551" cy="457564"/>
              <a:chOff x="4511600" y="5424990"/>
              <a:chExt cx="1371551" cy="457564"/>
            </a:xfrm>
          </p:grpSpPr>
          <p:sp>
            <p:nvSpPr>
              <p:cNvPr id="20" name="Rectangle: Rounded Corners 19">
                <a:extLst>
                  <a:ext uri="{FF2B5EF4-FFF2-40B4-BE49-F238E27FC236}">
                    <a16:creationId xmlns:a16="http://schemas.microsoft.com/office/drawing/2014/main" id="{D23B120C-97A2-E9CF-DDC5-F2733F20B6F6}"/>
                  </a:ext>
                </a:extLst>
              </p:cNvPr>
              <p:cNvSpPr/>
              <p:nvPr/>
            </p:nvSpPr>
            <p:spPr>
              <a:xfrm>
                <a:off x="4511600" y="5424990"/>
                <a:ext cx="597979"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1" name="TextBox 20">
                <a:extLst>
                  <a:ext uri="{FF2B5EF4-FFF2-40B4-BE49-F238E27FC236}">
                    <a16:creationId xmlns:a16="http://schemas.microsoft.com/office/drawing/2014/main" id="{39044E9C-53B1-BCDC-0385-CB7E51E90EF6}"/>
                  </a:ext>
                </a:extLst>
              </p:cNvPr>
              <p:cNvSpPr txBox="1"/>
              <p:nvPr/>
            </p:nvSpPr>
            <p:spPr>
              <a:xfrm>
                <a:off x="5109579" y="5451484"/>
                <a:ext cx="773572" cy="398199"/>
              </a:xfrm>
              <a:prstGeom prst="rect">
                <a:avLst/>
              </a:prstGeom>
              <a:noFill/>
            </p:spPr>
            <p:txBody>
              <a:bodyPr wrap="none" lIns="108000" tIns="108000" rIns="108000" bIns="108000" rtlCol="0">
                <a:noAutofit/>
              </a:bodyPr>
              <a:lstStyle/>
              <a:p>
                <a:r>
                  <a:rPr lang="en-US" sz="1600" noProof="0" dirty="0">
                    <a:solidFill>
                      <a:schemeClr val="bg2"/>
                    </a:solidFill>
                    <a:latin typeface="Arial" panose="020B0604020202020204" pitchFamily="34" charset="0"/>
                    <a:cs typeface="Arial" panose="020B0604020202020204" pitchFamily="34" charset="0"/>
                  </a:rPr>
                  <a:t>Noise </a:t>
                </a:r>
                <a:endParaRPr lang="en-150" sz="1600" noProof="0" dirty="0" err="1">
                  <a:solidFill>
                    <a:schemeClr val="bg2"/>
                  </a:solidFill>
                  <a:latin typeface="Arial" panose="020B0604020202020204" pitchFamily="34" charset="0"/>
                  <a:cs typeface="Arial" panose="020B0604020202020204" pitchFamily="34" charset="0"/>
                </a:endParaRPr>
              </a:p>
            </p:txBody>
          </p:sp>
        </p:grpSp>
      </p:grpSp>
      <p:grpSp>
        <p:nvGrpSpPr>
          <p:cNvPr id="111" name="Group 110">
            <a:extLst>
              <a:ext uri="{FF2B5EF4-FFF2-40B4-BE49-F238E27FC236}">
                <a16:creationId xmlns:a16="http://schemas.microsoft.com/office/drawing/2014/main" id="{8622DA58-0F5F-DB5E-0DD4-4F04013CE723}"/>
              </a:ext>
            </a:extLst>
          </p:cNvPr>
          <p:cNvGrpSpPr/>
          <p:nvPr/>
        </p:nvGrpSpPr>
        <p:grpSpPr>
          <a:xfrm>
            <a:off x="482551" y="1268760"/>
            <a:ext cx="10585176" cy="3744416"/>
            <a:chOff x="986607" y="1268760"/>
            <a:chExt cx="10585176" cy="3744416"/>
          </a:xfrm>
        </p:grpSpPr>
        <p:sp>
          <p:nvSpPr>
            <p:cNvPr id="100" name="Rectangle: Rounded Corners 99">
              <a:extLst>
                <a:ext uri="{FF2B5EF4-FFF2-40B4-BE49-F238E27FC236}">
                  <a16:creationId xmlns:a16="http://schemas.microsoft.com/office/drawing/2014/main" id="{E567FBE3-19CB-B7B4-ED94-8BC67216DEEB}"/>
                </a:ext>
              </a:extLst>
            </p:cNvPr>
            <p:cNvSpPr/>
            <p:nvPr/>
          </p:nvSpPr>
          <p:spPr>
            <a:xfrm>
              <a:off x="3866927" y="1268760"/>
              <a:ext cx="7704856" cy="3744416"/>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nvGrpSpPr>
            <p:cNvPr id="99" name="Group 98">
              <a:extLst>
                <a:ext uri="{FF2B5EF4-FFF2-40B4-BE49-F238E27FC236}">
                  <a16:creationId xmlns:a16="http://schemas.microsoft.com/office/drawing/2014/main" id="{2018C2D6-D947-05AE-AD17-FBBA04853FDE}"/>
                </a:ext>
              </a:extLst>
            </p:cNvPr>
            <p:cNvGrpSpPr/>
            <p:nvPr/>
          </p:nvGrpSpPr>
          <p:grpSpPr>
            <a:xfrm>
              <a:off x="1098558" y="1433752"/>
              <a:ext cx="9969169" cy="3363400"/>
              <a:chOff x="323232" y="1171236"/>
              <a:chExt cx="9969169" cy="3363400"/>
            </a:xfrm>
          </p:grpSpPr>
          <p:sp>
            <p:nvSpPr>
              <p:cNvPr id="75" name="Rectangle: Rounded Corners 74">
                <a:extLst>
                  <a:ext uri="{FF2B5EF4-FFF2-40B4-BE49-F238E27FC236}">
                    <a16:creationId xmlns:a16="http://schemas.microsoft.com/office/drawing/2014/main" id="{203F2ABC-3B5B-B179-82FA-C29EFCB4D475}"/>
                  </a:ext>
                </a:extLst>
              </p:cNvPr>
              <p:cNvSpPr/>
              <p:nvPr/>
            </p:nvSpPr>
            <p:spPr>
              <a:xfrm>
                <a:off x="8081221" y="3398090"/>
                <a:ext cx="764308"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74" name="Rectangle: Rounded Corners 73">
                <a:extLst>
                  <a:ext uri="{FF2B5EF4-FFF2-40B4-BE49-F238E27FC236}">
                    <a16:creationId xmlns:a16="http://schemas.microsoft.com/office/drawing/2014/main" id="{AF6DF957-00F2-06E1-FD72-29733794BF13}"/>
                  </a:ext>
                </a:extLst>
              </p:cNvPr>
              <p:cNvSpPr/>
              <p:nvPr/>
            </p:nvSpPr>
            <p:spPr>
              <a:xfrm>
                <a:off x="7927119" y="2610420"/>
                <a:ext cx="975755"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73" name="Rectangle: Rounded Corners 72">
                <a:extLst>
                  <a:ext uri="{FF2B5EF4-FFF2-40B4-BE49-F238E27FC236}">
                    <a16:creationId xmlns:a16="http://schemas.microsoft.com/office/drawing/2014/main" id="{B3D0E279-F5CA-0709-BDA5-4835FFE2AC9F}"/>
                  </a:ext>
                </a:extLst>
              </p:cNvPr>
              <p:cNvSpPr/>
              <p:nvPr/>
            </p:nvSpPr>
            <p:spPr>
              <a:xfrm>
                <a:off x="7733029" y="1927687"/>
                <a:ext cx="1262127"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6" name="Rectangle: Rounded Corners 25">
                <a:extLst>
                  <a:ext uri="{FF2B5EF4-FFF2-40B4-BE49-F238E27FC236}">
                    <a16:creationId xmlns:a16="http://schemas.microsoft.com/office/drawing/2014/main" id="{E3DCB8D2-0A12-B605-51F0-3F93C7CFD126}"/>
                  </a:ext>
                </a:extLst>
              </p:cNvPr>
              <p:cNvSpPr/>
              <p:nvPr/>
            </p:nvSpPr>
            <p:spPr>
              <a:xfrm>
                <a:off x="7802621" y="1203423"/>
                <a:ext cx="1083133"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9" name="Rectangle: Rounded Corners 38">
                <a:extLst>
                  <a:ext uri="{FF2B5EF4-FFF2-40B4-BE49-F238E27FC236}">
                    <a16:creationId xmlns:a16="http://schemas.microsoft.com/office/drawing/2014/main" id="{2186EF15-FDE3-B433-0B88-911246B2DCF1}"/>
                  </a:ext>
                </a:extLst>
              </p:cNvPr>
              <p:cNvSpPr/>
              <p:nvPr/>
            </p:nvSpPr>
            <p:spPr>
              <a:xfrm>
                <a:off x="7987059" y="4092875"/>
                <a:ext cx="1145726"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nvGrpSpPr>
              <p:cNvPr id="77" name="Group 76">
                <a:extLst>
                  <a:ext uri="{FF2B5EF4-FFF2-40B4-BE49-F238E27FC236}">
                    <a16:creationId xmlns:a16="http://schemas.microsoft.com/office/drawing/2014/main" id="{1446CE69-F12B-CF1E-DCC1-9D233F48CD80}"/>
                  </a:ext>
                </a:extLst>
              </p:cNvPr>
              <p:cNvGrpSpPr/>
              <p:nvPr/>
            </p:nvGrpSpPr>
            <p:grpSpPr>
              <a:xfrm>
                <a:off x="9698666" y="1916832"/>
                <a:ext cx="576973" cy="457564"/>
                <a:chOff x="9715477" y="1992620"/>
                <a:chExt cx="576973" cy="457564"/>
              </a:xfrm>
            </p:grpSpPr>
            <p:sp>
              <p:nvSpPr>
                <p:cNvPr id="28" name="Rectangle: Rounded Corners 27">
                  <a:extLst>
                    <a:ext uri="{FF2B5EF4-FFF2-40B4-BE49-F238E27FC236}">
                      <a16:creationId xmlns:a16="http://schemas.microsoft.com/office/drawing/2014/main" id="{CA88C101-B74D-EB1C-77ED-03DD7FB791D7}"/>
                    </a:ext>
                  </a:extLst>
                </p:cNvPr>
                <p:cNvSpPr/>
                <p:nvPr/>
              </p:nvSpPr>
              <p:spPr>
                <a:xfrm>
                  <a:off x="9744110" y="1992620"/>
                  <a:ext cx="519706"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AE3DCC-523A-FF27-0584-735D66113590}"/>
                        </a:ext>
                      </a:extLst>
                    </p:cNvPr>
                    <p:cNvSpPr txBox="1"/>
                    <p:nvPr/>
                  </p:nvSpPr>
                  <p:spPr>
                    <a:xfrm>
                      <a:off x="9715477" y="2011144"/>
                      <a:ext cx="576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dirty="0" smtClean="0">
                                    <a:solidFill>
                                      <a:schemeClr val="bg2"/>
                                    </a:solidFill>
                                    <a:latin typeface="Cambria Math" panose="02040503050406030204" pitchFamily="18" charset="0"/>
                                    <a:cs typeface="Arial" panose="020B0604020202020204" pitchFamily="34" charset="0"/>
                                  </a:rPr>
                                </m:ctrlPr>
                              </m:sSubPr>
                              <m:e>
                                <m:r>
                                  <a:rPr lang="en-US" i="1" noProof="0" dirty="0" smtClean="0">
                                    <a:solidFill>
                                      <a:schemeClr val="bg2"/>
                                    </a:solidFill>
                                    <a:latin typeface="Cambria Math" panose="02040503050406030204" pitchFamily="18" charset="0"/>
                                    <a:ea typeface="Cambria Math" panose="02040503050406030204" pitchFamily="18" charset="0"/>
                                    <a:cs typeface="Arial" panose="020B0604020202020204" pitchFamily="34" charset="0"/>
                                  </a:rPr>
                                  <m:t>𝜖</m:t>
                                </m:r>
                              </m:e>
                              <m:sub>
                                <m:r>
                                  <a:rPr lang="en-US" b="0" i="1" noProof="0" dirty="0" smtClean="0">
                                    <a:solidFill>
                                      <a:schemeClr val="bg2"/>
                                    </a:solidFill>
                                    <a:latin typeface="Cambria Math" panose="02040503050406030204" pitchFamily="18" charset="0"/>
                                    <a:cs typeface="Arial" panose="020B0604020202020204" pitchFamily="34" charset="0"/>
                                  </a:rPr>
                                  <m:t>2</m:t>
                                </m:r>
                              </m:sub>
                            </m:sSub>
                          </m:oMath>
                        </m:oMathPara>
                      </a14:m>
                      <a:endParaRPr lang="en-150" noProof="0" dirty="0" err="1">
                        <a:solidFill>
                          <a:schemeClr val="bg2"/>
                        </a:solidFill>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CECCF9F3-A363-A714-B6DD-DCBF2B0890A3}"/>
                        </a:ext>
                      </a:extLst>
                    </p:cNvPr>
                    <p:cNvSpPr txBox="1">
                      <a:spLocks noRot="1" noChangeAspect="1" noMove="1" noResize="1" noEditPoints="1" noAdjustHandles="1" noChangeArrowheads="1" noChangeShapeType="1" noTextEdit="1"/>
                    </p:cNvSpPr>
                    <p:nvPr/>
                  </p:nvSpPr>
                  <p:spPr>
                    <a:xfrm>
                      <a:off x="9715477" y="2011144"/>
                      <a:ext cx="576973" cy="369332"/>
                    </a:xfrm>
                    <a:prstGeom prst="rect">
                      <a:avLst/>
                    </a:prstGeom>
                    <a:blipFill>
                      <a:blip r:embed="rId3"/>
                      <a:stretch>
                        <a:fillRect b="-1667"/>
                      </a:stretch>
                    </a:blipFill>
                  </p:spPr>
                  <p:txBody>
                    <a:bodyPr/>
                    <a:lstStyle/>
                    <a:p>
                      <a:r>
                        <a:rPr lang="en-150">
                          <a:noFill/>
                        </a:rPr>
                        <a:t> </a:t>
                      </a:r>
                    </a:p>
                  </p:txBody>
                </p:sp>
              </mc:Fallback>
            </mc:AlternateContent>
          </p:grpSp>
          <p:grpSp>
            <p:nvGrpSpPr>
              <p:cNvPr id="76" name="Group 75">
                <a:extLst>
                  <a:ext uri="{FF2B5EF4-FFF2-40B4-BE49-F238E27FC236}">
                    <a16:creationId xmlns:a16="http://schemas.microsoft.com/office/drawing/2014/main" id="{891C1A7E-993C-D0AC-610E-DC323FAAE9BB}"/>
                  </a:ext>
                </a:extLst>
              </p:cNvPr>
              <p:cNvGrpSpPr/>
              <p:nvPr/>
            </p:nvGrpSpPr>
            <p:grpSpPr>
              <a:xfrm>
                <a:off x="9698666" y="1171236"/>
                <a:ext cx="576973" cy="457564"/>
                <a:chOff x="9538135" y="1166836"/>
                <a:chExt cx="576973" cy="457564"/>
              </a:xfrm>
            </p:grpSpPr>
            <p:sp>
              <p:nvSpPr>
                <p:cNvPr id="27" name="Rectangle: Rounded Corners 26">
                  <a:extLst>
                    <a:ext uri="{FF2B5EF4-FFF2-40B4-BE49-F238E27FC236}">
                      <a16:creationId xmlns:a16="http://schemas.microsoft.com/office/drawing/2014/main" id="{555E5B6D-8515-CDC5-7CBD-93F2CF21B626}"/>
                    </a:ext>
                  </a:extLst>
                </p:cNvPr>
                <p:cNvSpPr/>
                <p:nvPr/>
              </p:nvSpPr>
              <p:spPr>
                <a:xfrm>
                  <a:off x="9538135" y="1166836"/>
                  <a:ext cx="519706"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D593A7-F133-FA42-B76F-73C68C6D9523}"/>
                        </a:ext>
                      </a:extLst>
                    </p:cNvPr>
                    <p:cNvSpPr txBox="1"/>
                    <p:nvPr/>
                  </p:nvSpPr>
                  <p:spPr>
                    <a:xfrm>
                      <a:off x="9538135" y="1207280"/>
                      <a:ext cx="576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dirty="0" smtClean="0">
                                    <a:solidFill>
                                      <a:schemeClr val="bg2"/>
                                    </a:solidFill>
                                    <a:latin typeface="Cambria Math" panose="02040503050406030204" pitchFamily="18" charset="0"/>
                                    <a:cs typeface="Arial" panose="020B0604020202020204" pitchFamily="34" charset="0"/>
                                  </a:rPr>
                                </m:ctrlPr>
                              </m:sSubPr>
                              <m:e>
                                <m:r>
                                  <a:rPr lang="en-US" i="1" noProof="0" dirty="0" smtClean="0">
                                    <a:solidFill>
                                      <a:schemeClr val="bg2"/>
                                    </a:solidFill>
                                    <a:latin typeface="Cambria Math" panose="02040503050406030204" pitchFamily="18" charset="0"/>
                                    <a:ea typeface="Cambria Math" panose="02040503050406030204" pitchFamily="18" charset="0"/>
                                    <a:cs typeface="Arial" panose="020B0604020202020204" pitchFamily="34" charset="0"/>
                                  </a:rPr>
                                  <m:t>𝜖</m:t>
                                </m:r>
                              </m:e>
                              <m:sub>
                                <m:r>
                                  <a:rPr lang="en-US" b="0" i="1" noProof="0" dirty="0" smtClean="0">
                                    <a:solidFill>
                                      <a:schemeClr val="bg2"/>
                                    </a:solidFill>
                                    <a:latin typeface="Cambria Math" panose="02040503050406030204" pitchFamily="18" charset="0"/>
                                    <a:cs typeface="Arial" panose="020B0604020202020204" pitchFamily="34" charset="0"/>
                                  </a:rPr>
                                  <m:t>1</m:t>
                                </m:r>
                              </m:sub>
                            </m:sSub>
                          </m:oMath>
                        </m:oMathPara>
                      </a14:m>
                      <a:endParaRPr lang="en-150" noProof="0" dirty="0" err="1">
                        <a:solidFill>
                          <a:schemeClr val="bg2"/>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456317CF-8983-C6CB-2392-E588253AC0B4}"/>
                        </a:ext>
                      </a:extLst>
                    </p:cNvPr>
                    <p:cNvSpPr txBox="1">
                      <a:spLocks noRot="1" noChangeAspect="1" noMove="1" noResize="1" noEditPoints="1" noAdjustHandles="1" noChangeArrowheads="1" noChangeShapeType="1" noTextEdit="1"/>
                    </p:cNvSpPr>
                    <p:nvPr/>
                  </p:nvSpPr>
                  <p:spPr>
                    <a:xfrm>
                      <a:off x="9538135" y="1207280"/>
                      <a:ext cx="576973" cy="369332"/>
                    </a:xfrm>
                    <a:prstGeom prst="rect">
                      <a:avLst/>
                    </a:prstGeom>
                    <a:blipFill>
                      <a:blip r:embed="rId4"/>
                      <a:stretch>
                        <a:fillRect b="-1667"/>
                      </a:stretch>
                    </a:blipFill>
                  </p:spPr>
                  <p:txBody>
                    <a:bodyPr/>
                    <a:lstStyle/>
                    <a:p>
                      <a:r>
                        <a:rPr lang="en-150">
                          <a:noFill/>
                        </a:rPr>
                        <a:t> </a:t>
                      </a:r>
                    </a:p>
                  </p:txBody>
                </p:sp>
              </mc:Fallback>
            </mc:AlternateContent>
          </p:grpSp>
          <p:grpSp>
            <p:nvGrpSpPr>
              <p:cNvPr id="80" name="Group 79">
                <a:extLst>
                  <a:ext uri="{FF2B5EF4-FFF2-40B4-BE49-F238E27FC236}">
                    <a16:creationId xmlns:a16="http://schemas.microsoft.com/office/drawing/2014/main" id="{6ADCEC05-8FA9-14CE-5400-B39FD7D4F7E4}"/>
                  </a:ext>
                </a:extLst>
              </p:cNvPr>
              <p:cNvGrpSpPr/>
              <p:nvPr/>
            </p:nvGrpSpPr>
            <p:grpSpPr>
              <a:xfrm>
                <a:off x="9698666" y="2611396"/>
                <a:ext cx="576973" cy="457564"/>
                <a:chOff x="9722918" y="2608146"/>
                <a:chExt cx="576973" cy="457564"/>
              </a:xfrm>
            </p:grpSpPr>
            <p:sp>
              <p:nvSpPr>
                <p:cNvPr id="29" name="Rectangle: Rounded Corners 28">
                  <a:extLst>
                    <a:ext uri="{FF2B5EF4-FFF2-40B4-BE49-F238E27FC236}">
                      <a16:creationId xmlns:a16="http://schemas.microsoft.com/office/drawing/2014/main" id="{D03CFD6C-42FD-DBB2-6836-D598680BBBAE}"/>
                    </a:ext>
                  </a:extLst>
                </p:cNvPr>
                <p:cNvSpPr/>
                <p:nvPr/>
              </p:nvSpPr>
              <p:spPr>
                <a:xfrm>
                  <a:off x="9744110" y="2608146"/>
                  <a:ext cx="519706"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E92B9F-4F09-FE39-F3D8-A60A1DC90B62}"/>
                        </a:ext>
                      </a:extLst>
                    </p:cNvPr>
                    <p:cNvSpPr txBox="1"/>
                    <p:nvPr/>
                  </p:nvSpPr>
                  <p:spPr>
                    <a:xfrm>
                      <a:off x="9722918" y="2636961"/>
                      <a:ext cx="576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dirty="0" smtClean="0">
                                    <a:solidFill>
                                      <a:schemeClr val="bg2"/>
                                    </a:solidFill>
                                    <a:latin typeface="Cambria Math" panose="02040503050406030204" pitchFamily="18" charset="0"/>
                                    <a:cs typeface="Arial" panose="020B0604020202020204" pitchFamily="34" charset="0"/>
                                  </a:rPr>
                                </m:ctrlPr>
                              </m:sSubPr>
                              <m:e>
                                <m:r>
                                  <a:rPr lang="en-US" i="1" noProof="0" dirty="0" smtClean="0">
                                    <a:solidFill>
                                      <a:schemeClr val="bg2"/>
                                    </a:solidFill>
                                    <a:latin typeface="Cambria Math" panose="02040503050406030204" pitchFamily="18" charset="0"/>
                                    <a:ea typeface="Cambria Math" panose="02040503050406030204" pitchFamily="18" charset="0"/>
                                    <a:cs typeface="Arial" panose="020B0604020202020204" pitchFamily="34" charset="0"/>
                                  </a:rPr>
                                  <m:t>𝜖</m:t>
                                </m:r>
                              </m:e>
                              <m:sub>
                                <m:r>
                                  <a:rPr lang="en-US" b="0" i="1" noProof="0" dirty="0" smtClean="0">
                                    <a:solidFill>
                                      <a:schemeClr val="bg2"/>
                                    </a:solidFill>
                                    <a:latin typeface="Cambria Math" panose="02040503050406030204" pitchFamily="18" charset="0"/>
                                    <a:cs typeface="Arial" panose="020B0604020202020204" pitchFamily="34" charset="0"/>
                                  </a:rPr>
                                  <m:t>3</m:t>
                                </m:r>
                              </m:sub>
                            </m:sSub>
                          </m:oMath>
                        </m:oMathPara>
                      </a14:m>
                      <a:endParaRPr lang="en-150" noProof="0" dirty="0" err="1">
                        <a:solidFill>
                          <a:schemeClr val="bg2"/>
                        </a:solidFill>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EBB88C7D-DBB1-07B1-ED45-C7401DF6C5CD}"/>
                        </a:ext>
                      </a:extLst>
                    </p:cNvPr>
                    <p:cNvSpPr txBox="1">
                      <a:spLocks noRot="1" noChangeAspect="1" noMove="1" noResize="1" noEditPoints="1" noAdjustHandles="1" noChangeArrowheads="1" noChangeShapeType="1" noTextEdit="1"/>
                    </p:cNvSpPr>
                    <p:nvPr/>
                  </p:nvSpPr>
                  <p:spPr>
                    <a:xfrm>
                      <a:off x="9722918" y="2636961"/>
                      <a:ext cx="576973" cy="369332"/>
                    </a:xfrm>
                    <a:prstGeom prst="rect">
                      <a:avLst/>
                    </a:prstGeom>
                    <a:blipFill>
                      <a:blip r:embed="rId5"/>
                      <a:stretch>
                        <a:fillRect/>
                      </a:stretch>
                    </a:blipFill>
                  </p:spPr>
                  <p:txBody>
                    <a:bodyPr/>
                    <a:lstStyle/>
                    <a:p>
                      <a:r>
                        <a:rPr lang="en-150">
                          <a:noFill/>
                        </a:rPr>
                        <a:t> </a:t>
                      </a:r>
                    </a:p>
                  </p:txBody>
                </p:sp>
              </mc:Fallback>
            </mc:AlternateContent>
          </p:grpSp>
          <p:grpSp>
            <p:nvGrpSpPr>
              <p:cNvPr id="78" name="Group 77">
                <a:extLst>
                  <a:ext uri="{FF2B5EF4-FFF2-40B4-BE49-F238E27FC236}">
                    <a16:creationId xmlns:a16="http://schemas.microsoft.com/office/drawing/2014/main" id="{072163D6-FB5B-956E-991D-7F90962B92A6}"/>
                  </a:ext>
                </a:extLst>
              </p:cNvPr>
              <p:cNvGrpSpPr/>
              <p:nvPr/>
            </p:nvGrpSpPr>
            <p:grpSpPr>
              <a:xfrm>
                <a:off x="9715428" y="4077072"/>
                <a:ext cx="576973" cy="457564"/>
                <a:chOff x="9769354" y="4229908"/>
                <a:chExt cx="576973" cy="457564"/>
              </a:xfrm>
            </p:grpSpPr>
            <p:sp>
              <p:nvSpPr>
                <p:cNvPr id="31" name="Rectangle: Rounded Corners 30">
                  <a:extLst>
                    <a:ext uri="{FF2B5EF4-FFF2-40B4-BE49-F238E27FC236}">
                      <a16:creationId xmlns:a16="http://schemas.microsoft.com/office/drawing/2014/main" id="{2622E574-C191-15E1-EBD8-0BFE118573A1}"/>
                    </a:ext>
                  </a:extLst>
                </p:cNvPr>
                <p:cNvSpPr/>
                <p:nvPr/>
              </p:nvSpPr>
              <p:spPr>
                <a:xfrm>
                  <a:off x="9797987" y="4229908"/>
                  <a:ext cx="519706"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6AEC48-99A5-9A51-ACBE-9F3B27244136}"/>
                        </a:ext>
                      </a:extLst>
                    </p:cNvPr>
                    <p:cNvSpPr txBox="1"/>
                    <p:nvPr/>
                  </p:nvSpPr>
                  <p:spPr>
                    <a:xfrm>
                      <a:off x="9769354" y="4244688"/>
                      <a:ext cx="576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dirty="0" smtClean="0">
                                    <a:solidFill>
                                      <a:schemeClr val="bg2"/>
                                    </a:solidFill>
                                    <a:latin typeface="Cambria Math" panose="02040503050406030204" pitchFamily="18" charset="0"/>
                                    <a:cs typeface="Arial" panose="020B0604020202020204" pitchFamily="34" charset="0"/>
                                  </a:rPr>
                                </m:ctrlPr>
                              </m:sSubPr>
                              <m:e>
                                <m:r>
                                  <a:rPr lang="en-US" i="1" noProof="0" dirty="0" smtClean="0">
                                    <a:solidFill>
                                      <a:schemeClr val="bg2"/>
                                    </a:solidFill>
                                    <a:latin typeface="Cambria Math" panose="02040503050406030204" pitchFamily="18" charset="0"/>
                                    <a:ea typeface="Cambria Math" panose="02040503050406030204" pitchFamily="18" charset="0"/>
                                    <a:cs typeface="Arial" panose="020B0604020202020204" pitchFamily="34" charset="0"/>
                                  </a:rPr>
                                  <m:t>𝜖</m:t>
                                </m:r>
                              </m:e>
                              <m:sub>
                                <m:r>
                                  <a:rPr lang="en-US" b="0" i="1" noProof="0" dirty="0" smtClean="0">
                                    <a:solidFill>
                                      <a:schemeClr val="bg2"/>
                                    </a:solidFill>
                                    <a:latin typeface="Cambria Math" panose="02040503050406030204" pitchFamily="18" charset="0"/>
                                    <a:cs typeface="Arial" panose="020B0604020202020204" pitchFamily="34" charset="0"/>
                                  </a:rPr>
                                  <m:t>5</m:t>
                                </m:r>
                              </m:sub>
                            </m:sSub>
                          </m:oMath>
                        </m:oMathPara>
                      </a14:m>
                      <a:endParaRPr lang="en-150" noProof="0" dirty="0" err="1">
                        <a:solidFill>
                          <a:schemeClr val="bg2"/>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C9AB0454-23ED-B862-3F41-60B8F204FDF7}"/>
                        </a:ext>
                      </a:extLst>
                    </p:cNvPr>
                    <p:cNvSpPr txBox="1">
                      <a:spLocks noRot="1" noChangeAspect="1" noMove="1" noResize="1" noEditPoints="1" noAdjustHandles="1" noChangeArrowheads="1" noChangeShapeType="1" noTextEdit="1"/>
                    </p:cNvSpPr>
                    <p:nvPr/>
                  </p:nvSpPr>
                  <p:spPr>
                    <a:xfrm>
                      <a:off x="9769354" y="4244688"/>
                      <a:ext cx="576973" cy="369332"/>
                    </a:xfrm>
                    <a:prstGeom prst="rect">
                      <a:avLst/>
                    </a:prstGeom>
                    <a:blipFill>
                      <a:blip r:embed="rId6"/>
                      <a:stretch>
                        <a:fillRect b="-1639"/>
                      </a:stretch>
                    </a:blipFill>
                  </p:spPr>
                  <p:txBody>
                    <a:bodyPr/>
                    <a:lstStyle/>
                    <a:p>
                      <a:r>
                        <a:rPr lang="en-150">
                          <a:noFill/>
                        </a:rPr>
                        <a:t> </a:t>
                      </a:r>
                    </a:p>
                  </p:txBody>
                </p:sp>
              </mc:Fallback>
            </mc:AlternateContent>
          </p:grpSp>
          <p:grpSp>
            <p:nvGrpSpPr>
              <p:cNvPr id="79" name="Group 78">
                <a:extLst>
                  <a:ext uri="{FF2B5EF4-FFF2-40B4-BE49-F238E27FC236}">
                    <a16:creationId xmlns:a16="http://schemas.microsoft.com/office/drawing/2014/main" id="{A91EBAB2-6E50-4C59-537A-BFAFA221ED9D}"/>
                  </a:ext>
                </a:extLst>
              </p:cNvPr>
              <p:cNvGrpSpPr/>
              <p:nvPr/>
            </p:nvGrpSpPr>
            <p:grpSpPr>
              <a:xfrm>
                <a:off x="9698666" y="3357806"/>
                <a:ext cx="576973" cy="457564"/>
                <a:chOff x="9722919" y="3357806"/>
                <a:chExt cx="576973" cy="457564"/>
              </a:xfrm>
            </p:grpSpPr>
            <p:sp>
              <p:nvSpPr>
                <p:cNvPr id="30" name="Rectangle: Rounded Corners 29">
                  <a:extLst>
                    <a:ext uri="{FF2B5EF4-FFF2-40B4-BE49-F238E27FC236}">
                      <a16:creationId xmlns:a16="http://schemas.microsoft.com/office/drawing/2014/main" id="{0FBB86CF-7C59-A41D-D063-3B1AF1CE0795}"/>
                    </a:ext>
                  </a:extLst>
                </p:cNvPr>
                <p:cNvSpPr/>
                <p:nvPr/>
              </p:nvSpPr>
              <p:spPr>
                <a:xfrm>
                  <a:off x="9759942" y="3357806"/>
                  <a:ext cx="519706" cy="4575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CB4A73-7636-C4E9-B835-685EA6EA0AA2}"/>
                        </a:ext>
                      </a:extLst>
                    </p:cNvPr>
                    <p:cNvSpPr txBox="1"/>
                    <p:nvPr/>
                  </p:nvSpPr>
                  <p:spPr>
                    <a:xfrm>
                      <a:off x="9722919" y="3383710"/>
                      <a:ext cx="576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dirty="0" smtClean="0">
                                    <a:solidFill>
                                      <a:schemeClr val="bg2"/>
                                    </a:solidFill>
                                    <a:latin typeface="Cambria Math" panose="02040503050406030204" pitchFamily="18" charset="0"/>
                                    <a:cs typeface="Arial" panose="020B0604020202020204" pitchFamily="34" charset="0"/>
                                  </a:rPr>
                                </m:ctrlPr>
                              </m:sSubPr>
                              <m:e>
                                <m:r>
                                  <a:rPr lang="en-US" i="1" noProof="0" dirty="0" smtClean="0">
                                    <a:solidFill>
                                      <a:schemeClr val="bg2"/>
                                    </a:solidFill>
                                    <a:latin typeface="Cambria Math" panose="02040503050406030204" pitchFamily="18" charset="0"/>
                                    <a:ea typeface="Cambria Math" panose="02040503050406030204" pitchFamily="18" charset="0"/>
                                    <a:cs typeface="Arial" panose="020B0604020202020204" pitchFamily="34" charset="0"/>
                                  </a:rPr>
                                  <m:t>𝜖</m:t>
                                </m:r>
                              </m:e>
                              <m:sub>
                                <m:r>
                                  <a:rPr lang="en-US" b="0" i="1" noProof="0" dirty="0" smtClean="0">
                                    <a:solidFill>
                                      <a:schemeClr val="bg2"/>
                                    </a:solidFill>
                                    <a:latin typeface="Cambria Math" panose="02040503050406030204" pitchFamily="18" charset="0"/>
                                    <a:cs typeface="Arial" panose="020B0604020202020204" pitchFamily="34" charset="0"/>
                                  </a:rPr>
                                  <m:t>4</m:t>
                                </m:r>
                              </m:sub>
                            </m:sSub>
                          </m:oMath>
                        </m:oMathPara>
                      </a14:m>
                      <a:endParaRPr lang="en-150" noProof="0" dirty="0" err="1">
                        <a:solidFill>
                          <a:schemeClr val="bg2"/>
                        </a:solidFill>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97A1B7FD-069C-9842-1B29-A4A21BCD662E}"/>
                        </a:ext>
                      </a:extLst>
                    </p:cNvPr>
                    <p:cNvSpPr txBox="1">
                      <a:spLocks noRot="1" noChangeAspect="1" noMove="1" noResize="1" noEditPoints="1" noAdjustHandles="1" noChangeArrowheads="1" noChangeShapeType="1" noTextEdit="1"/>
                    </p:cNvSpPr>
                    <p:nvPr/>
                  </p:nvSpPr>
                  <p:spPr>
                    <a:xfrm>
                      <a:off x="9722919" y="3383710"/>
                      <a:ext cx="576973" cy="369332"/>
                    </a:xfrm>
                    <a:prstGeom prst="rect">
                      <a:avLst/>
                    </a:prstGeom>
                    <a:blipFill>
                      <a:blip r:embed="rId7"/>
                      <a:stretch>
                        <a:fillRect/>
                      </a:stretch>
                    </a:blipFill>
                  </p:spPr>
                  <p:txBody>
                    <a:bodyPr/>
                    <a:lstStyle/>
                    <a:p>
                      <a:r>
                        <a:rPr lang="en-150">
                          <a:noFill/>
                        </a:rPr>
                        <a:t> </a:t>
                      </a:r>
                    </a:p>
                  </p:txBody>
                </p:sp>
              </mc:Fallback>
            </mc:AlternateContent>
          </p:grpSp>
          <p:grpSp>
            <p:nvGrpSpPr>
              <p:cNvPr id="35" name="Group 34">
                <a:extLst>
                  <a:ext uri="{FF2B5EF4-FFF2-40B4-BE49-F238E27FC236}">
                    <a16:creationId xmlns:a16="http://schemas.microsoft.com/office/drawing/2014/main" id="{5D42D0E9-1DFE-A568-F4F1-4C06A7FEC1DD}"/>
                  </a:ext>
                </a:extLst>
              </p:cNvPr>
              <p:cNvGrpSpPr/>
              <p:nvPr/>
            </p:nvGrpSpPr>
            <p:grpSpPr>
              <a:xfrm>
                <a:off x="323232" y="2631822"/>
                <a:ext cx="2463061" cy="523221"/>
                <a:chOff x="321972" y="2621226"/>
                <a:chExt cx="2463061" cy="523221"/>
              </a:xfrm>
            </p:grpSpPr>
            <p:sp>
              <p:nvSpPr>
                <p:cNvPr id="15" name="Rectangle: Rounded Corners 14">
                  <a:extLst>
                    <a:ext uri="{FF2B5EF4-FFF2-40B4-BE49-F238E27FC236}">
                      <a16:creationId xmlns:a16="http://schemas.microsoft.com/office/drawing/2014/main" id="{EA00E66F-8EA5-FC81-328F-51025C3EEEF5}"/>
                    </a:ext>
                  </a:extLst>
                </p:cNvPr>
                <p:cNvSpPr/>
                <p:nvPr/>
              </p:nvSpPr>
              <p:spPr>
                <a:xfrm>
                  <a:off x="321972" y="2673935"/>
                  <a:ext cx="2440806" cy="457564"/>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6" name="TextBox 5">
                  <a:extLst>
                    <a:ext uri="{FF2B5EF4-FFF2-40B4-BE49-F238E27FC236}">
                      <a16:creationId xmlns:a16="http://schemas.microsoft.com/office/drawing/2014/main" id="{97EC894F-F161-27E6-9F21-E4448ACEECD0}"/>
                    </a:ext>
                  </a:extLst>
                </p:cNvPr>
                <p:cNvSpPr txBox="1"/>
                <p:nvPr/>
              </p:nvSpPr>
              <p:spPr>
                <a:xfrm>
                  <a:off x="336761" y="2621226"/>
                  <a:ext cx="2448272" cy="523221"/>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Functional ability (FA)</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FF76B466-76D5-0F3F-6B9F-23A7D35E0547}"/>
                  </a:ext>
                </a:extLst>
              </p:cNvPr>
              <p:cNvGrpSpPr/>
              <p:nvPr/>
            </p:nvGrpSpPr>
            <p:grpSpPr>
              <a:xfrm>
                <a:off x="3603277" y="2642805"/>
                <a:ext cx="2448273" cy="523220"/>
                <a:chOff x="3674665" y="2621227"/>
                <a:chExt cx="2448273" cy="523220"/>
              </a:xfrm>
            </p:grpSpPr>
            <p:sp>
              <p:nvSpPr>
                <p:cNvPr id="25" name="Rectangle: Rounded Corners 24">
                  <a:extLst>
                    <a:ext uri="{FF2B5EF4-FFF2-40B4-BE49-F238E27FC236}">
                      <a16:creationId xmlns:a16="http://schemas.microsoft.com/office/drawing/2014/main" id="{9F0CF39D-00F0-7D72-72CF-5794D38B89AE}"/>
                    </a:ext>
                  </a:extLst>
                </p:cNvPr>
                <p:cNvSpPr/>
                <p:nvPr/>
              </p:nvSpPr>
              <p:spPr>
                <a:xfrm>
                  <a:off x="3674665" y="2643073"/>
                  <a:ext cx="2285133" cy="457564"/>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3" name="TextBox 32">
                  <a:extLst>
                    <a:ext uri="{FF2B5EF4-FFF2-40B4-BE49-F238E27FC236}">
                      <a16:creationId xmlns:a16="http://schemas.microsoft.com/office/drawing/2014/main" id="{A1E2CB62-410F-AF8A-17F0-05D073279BCE}"/>
                    </a:ext>
                  </a:extLst>
                </p:cNvPr>
                <p:cNvSpPr txBox="1"/>
                <p:nvPr/>
              </p:nvSpPr>
              <p:spPr>
                <a:xfrm>
                  <a:off x="3674666" y="2621227"/>
                  <a:ext cx="2448272" cy="523220"/>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Intrinsic capacity (IC)</a:t>
                  </a:r>
                  <a:endParaRPr lang="en-US" altLang="zh-CN" dirty="0">
                    <a:solidFill>
                      <a:schemeClr val="bg2"/>
                    </a:solidFill>
                    <a:latin typeface="Arial" panose="020B0604020202020204" pitchFamily="34" charset="0"/>
                    <a:cs typeface="Arial" panose="020B0604020202020204" pitchFamily="34" charset="0"/>
                  </a:endParaRPr>
                </a:p>
              </p:txBody>
            </p:sp>
          </p:grpSp>
          <p:sp>
            <p:nvSpPr>
              <p:cNvPr id="36" name="TextBox 35">
                <a:extLst>
                  <a:ext uri="{FF2B5EF4-FFF2-40B4-BE49-F238E27FC236}">
                    <a16:creationId xmlns:a16="http://schemas.microsoft.com/office/drawing/2014/main" id="{B7363DD8-7F28-C54F-5017-F5CDA8A29388}"/>
                  </a:ext>
                </a:extLst>
              </p:cNvPr>
              <p:cNvSpPr txBox="1"/>
              <p:nvPr/>
            </p:nvSpPr>
            <p:spPr>
              <a:xfrm>
                <a:off x="8045807" y="3377552"/>
                <a:ext cx="864096"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vitality</a:t>
                </a:r>
                <a:endParaRPr lang="en-150" noProof="0" dirty="0" err="1">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9007E0F-6A8E-A05D-C084-CD68E2578105}"/>
                  </a:ext>
                </a:extLst>
              </p:cNvPr>
              <p:cNvSpPr txBox="1"/>
              <p:nvPr/>
            </p:nvSpPr>
            <p:spPr>
              <a:xfrm>
                <a:off x="7930103" y="2612622"/>
                <a:ext cx="1011810"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sensory</a:t>
                </a:r>
                <a:endParaRPr lang="en-150" noProof="0" dirty="0" err="1">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317A4C-48B4-2AB0-1852-B65F715C1154}"/>
                  </a:ext>
                </a:extLst>
              </p:cNvPr>
              <p:cNvSpPr txBox="1"/>
              <p:nvPr/>
            </p:nvSpPr>
            <p:spPr>
              <a:xfrm>
                <a:off x="7918081" y="4085867"/>
                <a:ext cx="1351384"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locomotion</a:t>
                </a:r>
                <a:endParaRPr lang="en-150" noProof="0" dirty="0" err="1">
                  <a:solidFill>
                    <a:schemeClr val="bg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A2B5DEB-9D83-3D15-3A67-4F46CBF17E28}"/>
                  </a:ext>
                </a:extLst>
              </p:cNvPr>
              <p:cNvSpPr txBox="1"/>
              <p:nvPr/>
            </p:nvSpPr>
            <p:spPr>
              <a:xfrm>
                <a:off x="7700119" y="1926193"/>
                <a:ext cx="1351384"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psycholog</a:t>
                </a:r>
                <a:r>
                  <a:rPr lang="en-US" altLang="zh-CN" noProof="0" dirty="0">
                    <a:solidFill>
                      <a:schemeClr val="bg2"/>
                    </a:solidFill>
                    <a:latin typeface="Arial" panose="020B0604020202020204" pitchFamily="34" charset="0"/>
                    <a:cs typeface="Arial" panose="020B0604020202020204" pitchFamily="34" charset="0"/>
                  </a:rPr>
                  <a:t>y</a:t>
                </a:r>
                <a:endParaRPr lang="en-150" noProof="0" dirty="0" err="1">
                  <a:solidFill>
                    <a:schemeClr val="bg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AF5F127-F69A-3F0F-0657-307EEDCD0758}"/>
                  </a:ext>
                </a:extLst>
              </p:cNvPr>
              <p:cNvSpPr txBox="1"/>
              <p:nvPr/>
            </p:nvSpPr>
            <p:spPr>
              <a:xfrm>
                <a:off x="7776609" y="1189571"/>
                <a:ext cx="1109145"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cognition</a:t>
                </a:r>
                <a:endParaRPr lang="en-150" noProof="0" dirty="0" err="1">
                  <a:solidFill>
                    <a:schemeClr val="bg2"/>
                  </a:solidFill>
                  <a:latin typeface="Arial" panose="020B0604020202020204" pitchFamily="34" charset="0"/>
                  <a:cs typeface="Arial" panose="020B0604020202020204" pitchFamily="34" charset="0"/>
                </a:endParaRPr>
              </a:p>
            </p:txBody>
          </p:sp>
          <p:cxnSp>
            <p:nvCxnSpPr>
              <p:cNvPr id="50" name="Straight Arrow Connector 49">
                <a:extLst>
                  <a:ext uri="{FF2B5EF4-FFF2-40B4-BE49-F238E27FC236}">
                    <a16:creationId xmlns:a16="http://schemas.microsoft.com/office/drawing/2014/main" id="{3C441ACD-62E7-BCD2-06BE-F508B995BDAC}"/>
                  </a:ext>
                </a:extLst>
              </p:cNvPr>
              <p:cNvCxnSpPr>
                <a:cxnSpLocks/>
                <a:stCxn id="33" idx="3"/>
                <a:endCxn id="7" idx="1"/>
              </p:cNvCxnSpPr>
              <p:nvPr/>
            </p:nvCxnSpPr>
            <p:spPr>
              <a:xfrm flipV="1">
                <a:off x="6051550" y="1374237"/>
                <a:ext cx="1725059" cy="153017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26BEA89-ECF8-51BE-CE77-7E002F88BFC1}"/>
                  </a:ext>
                </a:extLst>
              </p:cNvPr>
              <p:cNvCxnSpPr>
                <a:stCxn id="33" idx="3"/>
                <a:endCxn id="5" idx="1"/>
              </p:cNvCxnSpPr>
              <p:nvPr/>
            </p:nvCxnSpPr>
            <p:spPr>
              <a:xfrm flipV="1">
                <a:off x="6051550" y="2110859"/>
                <a:ext cx="1648569" cy="793556"/>
              </a:xfrm>
              <a:prstGeom prst="straightConnector1">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0D0EDC8-A5DF-AC0E-2B03-B8866BA82C0A}"/>
                  </a:ext>
                </a:extLst>
              </p:cNvPr>
              <p:cNvCxnSpPr>
                <a:cxnSpLocks/>
                <a:stCxn id="33" idx="3"/>
                <a:endCxn id="2" idx="1"/>
              </p:cNvCxnSpPr>
              <p:nvPr/>
            </p:nvCxnSpPr>
            <p:spPr>
              <a:xfrm flipV="1">
                <a:off x="6051550" y="2797288"/>
                <a:ext cx="1878553" cy="10712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8876DF6-3746-24FB-10A4-AEB46E1E1118}"/>
                  </a:ext>
                </a:extLst>
              </p:cNvPr>
              <p:cNvCxnSpPr>
                <a:cxnSpLocks/>
                <a:stCxn id="33" idx="3"/>
                <a:endCxn id="3" idx="1"/>
              </p:cNvCxnSpPr>
              <p:nvPr/>
            </p:nvCxnSpPr>
            <p:spPr>
              <a:xfrm>
                <a:off x="6051550" y="2904415"/>
                <a:ext cx="1866531" cy="136611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6252DC8-C5C1-9927-AD5E-6C6234129384}"/>
                  </a:ext>
                </a:extLst>
              </p:cNvPr>
              <p:cNvCxnSpPr>
                <a:stCxn id="33" idx="3"/>
                <a:endCxn id="36" idx="1"/>
              </p:cNvCxnSpPr>
              <p:nvPr/>
            </p:nvCxnSpPr>
            <p:spPr>
              <a:xfrm>
                <a:off x="6051550" y="2904415"/>
                <a:ext cx="1994257" cy="65780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8067FC1-A874-61E0-0C14-0640D2BBCA7B}"/>
                  </a:ext>
                </a:extLst>
              </p:cNvPr>
              <p:cNvCxnSpPr>
                <a:stCxn id="9" idx="1"/>
                <a:endCxn id="7" idx="3"/>
              </p:cNvCxnSpPr>
              <p:nvPr/>
            </p:nvCxnSpPr>
            <p:spPr>
              <a:xfrm flipH="1" flipV="1">
                <a:off x="8885754" y="1374237"/>
                <a:ext cx="812912" cy="2210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1FB6F8A-EED0-E810-1789-0F1B55419D2C}"/>
                  </a:ext>
                </a:extLst>
              </p:cNvPr>
              <p:cNvCxnSpPr>
                <a:stCxn id="8" idx="1"/>
                <a:endCxn id="5" idx="3"/>
              </p:cNvCxnSpPr>
              <p:nvPr/>
            </p:nvCxnSpPr>
            <p:spPr>
              <a:xfrm flipH="1" flipV="1">
                <a:off x="9051503" y="2110859"/>
                <a:ext cx="647163" cy="916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2296F1-4692-D4BB-ADB5-6FAC379A13AC}"/>
                  </a:ext>
                </a:extLst>
              </p:cNvPr>
              <p:cNvCxnSpPr>
                <a:stCxn id="10" idx="1"/>
                <a:endCxn id="2" idx="3"/>
              </p:cNvCxnSpPr>
              <p:nvPr/>
            </p:nvCxnSpPr>
            <p:spPr>
              <a:xfrm flipH="1" flipV="1">
                <a:off x="8941913" y="2797288"/>
                <a:ext cx="756753" cy="2758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B3C1340-AFB7-95F4-69F6-F2FC8B7FED4B}"/>
                  </a:ext>
                </a:extLst>
              </p:cNvPr>
              <p:cNvCxnSpPr>
                <a:stCxn id="12" idx="1"/>
                <a:endCxn id="36" idx="3"/>
              </p:cNvCxnSpPr>
              <p:nvPr/>
            </p:nvCxnSpPr>
            <p:spPr>
              <a:xfrm flipH="1" flipV="1">
                <a:off x="8909903" y="3562218"/>
                <a:ext cx="788763" cy="615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9E5522B-2B69-0F29-A84A-D6CC33E0E879}"/>
                  </a:ext>
                </a:extLst>
              </p:cNvPr>
              <p:cNvCxnSpPr>
                <a:cxnSpLocks/>
                <a:stCxn id="11" idx="1"/>
                <a:endCxn id="3" idx="3"/>
              </p:cNvCxnSpPr>
              <p:nvPr/>
            </p:nvCxnSpPr>
            <p:spPr>
              <a:xfrm flipH="1" flipV="1">
                <a:off x="9269465" y="4270533"/>
                <a:ext cx="445963" cy="598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E383790F-A8A2-402F-27C9-AB54DB033145}"/>
                </a:ext>
              </a:extLst>
            </p:cNvPr>
            <p:cNvSpPr txBox="1"/>
            <p:nvPr/>
          </p:nvSpPr>
          <p:spPr>
            <a:xfrm>
              <a:off x="4039761" y="4437783"/>
              <a:ext cx="1699878" cy="398199"/>
            </a:xfrm>
            <a:prstGeom prst="rect">
              <a:avLst/>
            </a:prstGeom>
            <a:noFill/>
          </p:spPr>
          <p:txBody>
            <a:bodyPr wrap="none" lIns="108000" tIns="108000" rIns="108000" bIns="108000" rtlCol="0">
              <a:noAutofit/>
            </a:bodyPr>
            <a:lstStyle/>
            <a:p>
              <a:r>
                <a:rPr lang="en-US" sz="1600" dirty="0">
                  <a:solidFill>
                    <a:schemeClr val="bg2"/>
                  </a:solidFill>
                  <a:latin typeface="Arial" panose="020B0604020202020204" pitchFamily="34" charset="0"/>
                  <a:cs typeface="Arial" panose="020B0604020202020204" pitchFamily="34" charset="0"/>
                </a:rPr>
                <a:t>Simplified to </a:t>
              </a:r>
              <a:r>
                <a:rPr lang="en-US" sz="1600" noProof="0" dirty="0">
                  <a:solidFill>
                    <a:schemeClr val="bg2"/>
                  </a:solidFill>
                  <a:latin typeface="Arial" panose="020B0604020202020204" pitchFamily="34" charset="0"/>
                  <a:cs typeface="Arial" panose="020B0604020202020204" pitchFamily="34" charset="0"/>
                </a:rPr>
                <a:t>One-factor model</a:t>
              </a:r>
              <a:endParaRPr lang="en-150" sz="1600" noProof="0" dirty="0" err="1">
                <a:solidFill>
                  <a:schemeClr val="bg2"/>
                </a:solidFill>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513EE4F4-2D17-AC99-CB93-E40B86A7954F}"/>
                </a:ext>
              </a:extLst>
            </p:cNvPr>
            <p:cNvGrpSpPr/>
            <p:nvPr/>
          </p:nvGrpSpPr>
          <p:grpSpPr>
            <a:xfrm>
              <a:off x="986607" y="4221088"/>
              <a:ext cx="2796277" cy="523220"/>
              <a:chOff x="1138990" y="4658032"/>
              <a:chExt cx="2796277" cy="523220"/>
            </a:xfrm>
          </p:grpSpPr>
          <p:sp>
            <p:nvSpPr>
              <p:cNvPr id="105" name="Rectangle: Rounded Corners 104">
                <a:extLst>
                  <a:ext uri="{FF2B5EF4-FFF2-40B4-BE49-F238E27FC236}">
                    <a16:creationId xmlns:a16="http://schemas.microsoft.com/office/drawing/2014/main" id="{0257CADC-24D8-DF0A-0620-393ABC5C6E3E}"/>
                  </a:ext>
                </a:extLst>
              </p:cNvPr>
              <p:cNvSpPr/>
              <p:nvPr/>
            </p:nvSpPr>
            <p:spPr>
              <a:xfrm>
                <a:off x="1207330" y="4658300"/>
                <a:ext cx="2727937" cy="45756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6" name="TextBox 105">
                <a:extLst>
                  <a:ext uri="{FF2B5EF4-FFF2-40B4-BE49-F238E27FC236}">
                    <a16:creationId xmlns:a16="http://schemas.microsoft.com/office/drawing/2014/main" id="{88A496B0-67DC-10BF-917C-B82BCFDAC348}"/>
                  </a:ext>
                </a:extLst>
              </p:cNvPr>
              <p:cNvSpPr txBox="1"/>
              <p:nvPr/>
            </p:nvSpPr>
            <p:spPr>
              <a:xfrm>
                <a:off x="1138990" y="4658032"/>
                <a:ext cx="2727937" cy="523220"/>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Compensatory strategies </a:t>
                </a:r>
                <a:endParaRPr lang="en-US" altLang="zh-CN" dirty="0">
                  <a:solidFill>
                    <a:schemeClr val="bg2"/>
                  </a:solidFill>
                  <a:latin typeface="Arial" panose="020B0604020202020204" pitchFamily="34" charset="0"/>
                  <a:cs typeface="Arial" panose="020B0604020202020204" pitchFamily="34" charset="0"/>
                </a:endParaRPr>
              </a:p>
            </p:txBody>
          </p:sp>
        </p:grpSp>
        <p:cxnSp>
          <p:nvCxnSpPr>
            <p:cNvPr id="108" name="Straight Arrow Connector 107">
              <a:extLst>
                <a:ext uri="{FF2B5EF4-FFF2-40B4-BE49-F238E27FC236}">
                  <a16:creationId xmlns:a16="http://schemas.microsoft.com/office/drawing/2014/main" id="{B5EB8232-604F-6AA7-F459-9212C5EF5E75}"/>
                </a:ext>
              </a:extLst>
            </p:cNvPr>
            <p:cNvCxnSpPr>
              <a:stCxn id="6" idx="3"/>
              <a:endCxn id="33" idx="1"/>
            </p:cNvCxnSpPr>
            <p:nvPr/>
          </p:nvCxnSpPr>
          <p:spPr>
            <a:xfrm>
              <a:off x="3561619" y="3155949"/>
              <a:ext cx="816985" cy="10982"/>
            </a:xfrm>
            <a:prstGeom prst="straightConnector1">
              <a:avLst/>
            </a:prstGeom>
            <a:ln w="28575">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DFBCC088-9E2D-7E17-7455-767147EB51B7}"/>
                </a:ext>
              </a:extLst>
            </p:cNvPr>
            <p:cNvCxnSpPr>
              <a:stCxn id="6" idx="2"/>
              <a:endCxn id="106" idx="0"/>
            </p:cNvCxnSpPr>
            <p:nvPr/>
          </p:nvCxnSpPr>
          <p:spPr>
            <a:xfrm>
              <a:off x="2337483" y="3417559"/>
              <a:ext cx="13093" cy="80352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C9EBC585-9CDE-0E8C-FBE2-502D93E15B7D}"/>
              </a:ext>
            </a:extLst>
          </p:cNvPr>
          <p:cNvPicPr>
            <a:picLocks noChangeAspect="1"/>
          </p:cNvPicPr>
          <p:nvPr/>
        </p:nvPicPr>
        <p:blipFill>
          <a:blip r:embed="rId8"/>
          <a:srcRect t="2451"/>
          <a:stretch/>
        </p:blipFill>
        <p:spPr>
          <a:xfrm>
            <a:off x="288925" y="530414"/>
            <a:ext cx="11620500" cy="5946586"/>
          </a:xfrm>
          <a:prstGeom prst="rect">
            <a:avLst/>
          </a:prstGeom>
        </p:spPr>
      </p:pic>
    </p:spTree>
    <p:extLst>
      <p:ext uri="{BB962C8B-B14F-4D97-AF65-F5344CB8AC3E}">
        <p14:creationId xmlns:p14="http://schemas.microsoft.com/office/powerpoint/2010/main" val="174281238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573E-46F1-5EAE-58A7-45D79EE57C5B}"/>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93218B11-8D1F-8BAB-F006-E7F0B3899236}"/>
              </a:ext>
            </a:extLst>
          </p:cNvPr>
          <p:cNvSpPr>
            <a:spLocks noGrp="1"/>
          </p:cNvSpPr>
          <p:nvPr>
            <p:ph type="sldNum" sz="quarter" idx="4"/>
          </p:nvPr>
        </p:nvSpPr>
        <p:spPr/>
        <p:txBody>
          <a:bodyPr/>
          <a:lstStyle/>
          <a:p>
            <a:fld id="{5EE7099E-8998-4851-915A-4F4831808297}" type="slidenum">
              <a:rPr lang="nl-NL" smtClean="0"/>
              <a:pPr/>
              <a:t>19</a:t>
            </a:fld>
            <a:endParaRPr lang="nl-NL"/>
          </a:p>
        </p:txBody>
      </p:sp>
      <p:sp>
        <p:nvSpPr>
          <p:cNvPr id="34" name="TextBox 33">
            <a:extLst>
              <a:ext uri="{FF2B5EF4-FFF2-40B4-BE49-F238E27FC236}">
                <a16:creationId xmlns:a16="http://schemas.microsoft.com/office/drawing/2014/main" id="{B7340414-3B9B-8B00-927A-94E7EBFE5FAF}"/>
              </a:ext>
            </a:extLst>
          </p:cNvPr>
          <p:cNvSpPr txBox="1"/>
          <p:nvPr/>
        </p:nvSpPr>
        <p:spPr>
          <a:xfrm>
            <a:off x="336761" y="249529"/>
            <a:ext cx="972108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Statistical analysis plan for WP4</a:t>
            </a:r>
          </a:p>
        </p:txBody>
      </p:sp>
      <p:sp>
        <p:nvSpPr>
          <p:cNvPr id="2" name="TextBox 1">
            <a:extLst>
              <a:ext uri="{FF2B5EF4-FFF2-40B4-BE49-F238E27FC236}">
                <a16:creationId xmlns:a16="http://schemas.microsoft.com/office/drawing/2014/main" id="{D916AEFF-A87E-EFB4-4FD8-B8262B03A5FB}"/>
              </a:ext>
            </a:extLst>
          </p:cNvPr>
          <p:cNvSpPr txBox="1"/>
          <p:nvPr/>
        </p:nvSpPr>
        <p:spPr>
          <a:xfrm>
            <a:off x="360524" y="938488"/>
            <a:ext cx="9721079" cy="1082702"/>
          </a:xfrm>
          <a:prstGeom prst="rect">
            <a:avLst/>
          </a:prstGeom>
          <a:noFill/>
        </p:spPr>
        <p:txBody>
          <a:bodyPr wrap="none" lIns="108000" tIns="108000" rIns="108000" bIns="108000" rtlCol="0">
            <a:noAutofit/>
          </a:bodyPr>
          <a:lstStyle/>
          <a:p>
            <a:r>
              <a:rPr lang="en-US" altLang="zh-CN" dirty="0">
                <a:solidFill>
                  <a:schemeClr val="bg2"/>
                </a:solidFill>
                <a:latin typeface="Arial" panose="020B0604020202020204" pitchFamily="34" charset="0"/>
                <a:cs typeface="Arial" panose="020B0604020202020204" pitchFamily="34" charset="0"/>
              </a:rPr>
              <a:t>Qualitative data:  compensatory strategies</a:t>
            </a:r>
          </a:p>
          <a:p>
            <a:r>
              <a:rPr lang="en-US" altLang="zh-CN" dirty="0">
                <a:solidFill>
                  <a:schemeClr val="bg2"/>
                </a:solidFill>
                <a:latin typeface="Arial" panose="020B0604020202020204" pitchFamily="34" charset="0"/>
                <a:cs typeface="Arial" panose="020B0604020202020204" pitchFamily="34" charset="0"/>
              </a:rPr>
              <a:t>Quantitative data:  (1) variables are correlated; (2) more variables than number of participants</a:t>
            </a:r>
          </a:p>
          <a:p>
            <a:r>
              <a:rPr lang="en-US" b="1" dirty="0">
                <a:solidFill>
                  <a:schemeClr val="bg2"/>
                </a:solidFill>
                <a:latin typeface="Arial" panose="020B0604020202020204" pitchFamily="34" charset="0"/>
                <a:cs typeface="Arial" panose="020B0604020202020204" pitchFamily="34" charset="0"/>
              </a:rPr>
              <a:t>Preliminary statistical plan</a:t>
            </a:r>
            <a:r>
              <a:rPr lang="en-US" dirty="0">
                <a:solidFill>
                  <a:schemeClr val="bg2"/>
                </a:solidFill>
                <a:latin typeface="Arial" panose="020B0604020202020204" pitchFamily="34" charset="0"/>
                <a:cs typeface="Arial" panose="020B0604020202020204" pitchFamily="34" charset="0"/>
              </a:rPr>
              <a:t>: Cause structure learning + mixed effect model</a:t>
            </a:r>
          </a:p>
        </p:txBody>
      </p:sp>
      <p:pic>
        <p:nvPicPr>
          <p:cNvPr id="8" name="Picture 2" descr="Causal Inference - ScienceDirect">
            <a:extLst>
              <a:ext uri="{FF2B5EF4-FFF2-40B4-BE49-F238E27FC236}">
                <a16:creationId xmlns:a16="http://schemas.microsoft.com/office/drawing/2014/main" id="{0E8446A4-170E-AD3C-570E-038292DA2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15" y="2640874"/>
            <a:ext cx="2678511" cy="3060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A7C11D-A07F-01CD-396B-DF1F14A6E10E}"/>
              </a:ext>
            </a:extLst>
          </p:cNvPr>
          <p:cNvPicPr>
            <a:picLocks noChangeAspect="1"/>
          </p:cNvPicPr>
          <p:nvPr/>
        </p:nvPicPr>
        <p:blipFill>
          <a:blip r:embed="rId4"/>
          <a:srcRect t="2451"/>
          <a:stretch/>
        </p:blipFill>
        <p:spPr>
          <a:xfrm>
            <a:off x="288925" y="530414"/>
            <a:ext cx="11620500" cy="5946586"/>
          </a:xfrm>
          <a:prstGeom prst="rect">
            <a:avLst/>
          </a:prstGeom>
        </p:spPr>
      </p:pic>
      <p:pic>
        <p:nvPicPr>
          <p:cNvPr id="6" name="Picture 5">
            <a:extLst>
              <a:ext uri="{FF2B5EF4-FFF2-40B4-BE49-F238E27FC236}">
                <a16:creationId xmlns:a16="http://schemas.microsoft.com/office/drawing/2014/main" id="{BB525469-9D49-AFCD-6970-779188A9EC1D}"/>
              </a:ext>
            </a:extLst>
          </p:cNvPr>
          <p:cNvPicPr>
            <a:picLocks noChangeAspect="1"/>
          </p:cNvPicPr>
          <p:nvPr/>
        </p:nvPicPr>
        <p:blipFill>
          <a:blip r:embed="rId5"/>
          <a:stretch>
            <a:fillRect/>
          </a:stretch>
        </p:blipFill>
        <p:spPr>
          <a:xfrm>
            <a:off x="772958" y="1086171"/>
            <a:ext cx="9801225" cy="4572000"/>
          </a:xfrm>
          <a:prstGeom prst="rect">
            <a:avLst/>
          </a:prstGeom>
        </p:spPr>
      </p:pic>
    </p:spTree>
    <p:extLst>
      <p:ext uri="{BB962C8B-B14F-4D97-AF65-F5344CB8AC3E}">
        <p14:creationId xmlns:p14="http://schemas.microsoft.com/office/powerpoint/2010/main" val="2471547862"/>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6B1E-F4DD-0CE5-79BF-72EE2A2801C8}"/>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ECBE1F4-4E7B-582F-DA58-D6B773843D84}"/>
              </a:ext>
            </a:extLst>
          </p:cNvPr>
          <p:cNvSpPr>
            <a:spLocks noGrp="1"/>
          </p:cNvSpPr>
          <p:nvPr>
            <p:ph type="sldNum" sz="quarter" idx="4"/>
          </p:nvPr>
        </p:nvSpPr>
        <p:spPr/>
        <p:txBody>
          <a:bodyPr/>
          <a:lstStyle/>
          <a:p>
            <a:fld id="{5EE7099E-8998-4851-915A-4F4831808297}" type="slidenum">
              <a:rPr lang="nl-NL" smtClean="0"/>
              <a:pPr/>
              <a:t>2</a:t>
            </a:fld>
            <a:endParaRPr lang="nl-NL" dirty="0"/>
          </a:p>
        </p:txBody>
      </p:sp>
      <p:pic>
        <p:nvPicPr>
          <p:cNvPr id="3" name="Graphic 2" descr="Aspiration with solid fill">
            <a:extLst>
              <a:ext uri="{FF2B5EF4-FFF2-40B4-BE49-F238E27FC236}">
                <a16:creationId xmlns:a16="http://schemas.microsoft.com/office/drawing/2014/main" id="{F9F5880B-6CB3-7BB3-C71A-8193F43F2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521" y="4207559"/>
            <a:ext cx="2389793" cy="2389793"/>
          </a:xfrm>
          <a:prstGeom prst="rect">
            <a:avLst/>
          </a:prstGeom>
        </p:spPr>
      </p:pic>
      <p:sp>
        <p:nvSpPr>
          <p:cNvPr id="2" name="TextBox 1">
            <a:extLst>
              <a:ext uri="{FF2B5EF4-FFF2-40B4-BE49-F238E27FC236}">
                <a16:creationId xmlns:a16="http://schemas.microsoft.com/office/drawing/2014/main" id="{BB06DB02-2B50-4977-D5FC-55FAC1106997}"/>
              </a:ext>
            </a:extLst>
          </p:cNvPr>
          <p:cNvSpPr txBox="1"/>
          <p:nvPr/>
        </p:nvSpPr>
        <p:spPr>
          <a:xfrm>
            <a:off x="2224272" y="1139866"/>
            <a:ext cx="7187271" cy="3067694"/>
          </a:xfrm>
          <a:prstGeom prst="rect">
            <a:avLst/>
          </a:prstGeom>
          <a:noFill/>
        </p:spPr>
        <p:txBody>
          <a:bodyPr wrap="none" lIns="108000" tIns="108000" rIns="108000" bIns="108000" rtlCol="0">
            <a:noAutofit/>
          </a:bodyPr>
          <a:lstStyle/>
          <a:p>
            <a:pPr marL="342900" indent="-342900">
              <a:lnSpc>
                <a:spcPct val="200000"/>
              </a:lnSpc>
              <a:buFontTx/>
              <a:buAutoNum type="arabicPeriod"/>
            </a:pPr>
            <a:r>
              <a:rPr lang="en-US" sz="3200" dirty="0">
                <a:solidFill>
                  <a:schemeClr val="bg2"/>
                </a:solidFill>
                <a:latin typeface="Arial" panose="020B0604020202020204" pitchFamily="34" charset="0"/>
                <a:cs typeface="Arial" panose="020B0604020202020204" pitchFamily="34" charset="0"/>
              </a:rPr>
              <a:t>Master Thesis proposal writing</a:t>
            </a:r>
            <a:r>
              <a:rPr lang="en-US" sz="2400" dirty="0">
                <a:solidFill>
                  <a:schemeClr val="bg2"/>
                </a:solidFill>
                <a:latin typeface="Arial" panose="020B0604020202020204" pitchFamily="34" charset="0"/>
                <a:cs typeface="Arial" panose="020B0604020202020204" pitchFamily="34" charset="0"/>
              </a:rPr>
              <a:t>;</a:t>
            </a:r>
          </a:p>
          <a:p>
            <a:pPr marL="342900" indent="-342900">
              <a:lnSpc>
                <a:spcPct val="200000"/>
              </a:lnSpc>
              <a:buAutoNum type="arabicPeriod"/>
            </a:pPr>
            <a:r>
              <a:rPr lang="en-US" sz="3200" dirty="0">
                <a:solidFill>
                  <a:schemeClr val="bg2"/>
                </a:solidFill>
                <a:latin typeface="Arial" panose="020B0604020202020204" pitchFamily="34" charset="0"/>
                <a:cs typeface="Arial" panose="020B0604020202020204" pitchFamily="34" charset="0"/>
              </a:rPr>
              <a:t>Data question;</a:t>
            </a:r>
          </a:p>
          <a:p>
            <a:pPr marL="342900" indent="-342900">
              <a:lnSpc>
                <a:spcPct val="200000"/>
              </a:lnSpc>
              <a:buAutoNum type="arabicPeriod"/>
            </a:pPr>
            <a:r>
              <a:rPr lang="en-US" sz="3200" dirty="0">
                <a:solidFill>
                  <a:schemeClr val="bg2"/>
                </a:solidFill>
                <a:latin typeface="Arial" panose="020B0604020202020204" pitchFamily="34" charset="0"/>
                <a:cs typeface="Arial" panose="020B0604020202020204" pitchFamily="34" charset="0"/>
              </a:rPr>
              <a:t>Methodology question;</a:t>
            </a:r>
          </a:p>
          <a:p>
            <a:pPr marL="342900" indent="-342900">
              <a:buAutoNum type="arabicPeriod"/>
            </a:pPr>
            <a:endParaRPr lang="en-150" noProof="0" dirty="0" err="1">
              <a:solidFill>
                <a:schemeClr val="bg2"/>
              </a:solidFill>
            </a:endParaRPr>
          </a:p>
        </p:txBody>
      </p:sp>
      <p:pic>
        <p:nvPicPr>
          <p:cNvPr id="5" name="Graphic 4" descr="Aspiration with solid fill">
            <a:extLst>
              <a:ext uri="{FF2B5EF4-FFF2-40B4-BE49-F238E27FC236}">
                <a16:creationId xmlns:a16="http://schemas.microsoft.com/office/drawing/2014/main" id="{1D261925-4D6B-D6F7-C584-427A11F22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4078" y="4207559"/>
            <a:ext cx="2389793" cy="2389793"/>
          </a:xfrm>
          <a:prstGeom prst="rect">
            <a:avLst/>
          </a:prstGeom>
        </p:spPr>
      </p:pic>
    </p:spTree>
    <p:extLst>
      <p:ext uri="{BB962C8B-B14F-4D97-AF65-F5344CB8AC3E}">
        <p14:creationId xmlns:p14="http://schemas.microsoft.com/office/powerpoint/2010/main" val="229536933"/>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9521B-B3FC-B5E7-84A9-3A64D2D7066F}"/>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F524EA0-415B-45F4-502F-D23C0E016A08}"/>
              </a:ext>
            </a:extLst>
          </p:cNvPr>
          <p:cNvPicPr>
            <a:picLocks noChangeAspect="1"/>
          </p:cNvPicPr>
          <p:nvPr/>
        </p:nvPicPr>
        <p:blipFill>
          <a:blip r:embed="rId3"/>
          <a:stretch>
            <a:fillRect/>
          </a:stretch>
        </p:blipFill>
        <p:spPr>
          <a:xfrm>
            <a:off x="5317232" y="3284984"/>
            <a:ext cx="6867525" cy="3200400"/>
          </a:xfrm>
          <a:prstGeom prst="rect">
            <a:avLst/>
          </a:prstGeom>
        </p:spPr>
      </p:pic>
      <p:sp>
        <p:nvSpPr>
          <p:cNvPr id="4" name="Tijdelijke aanduiding voor dianummer 3">
            <a:extLst>
              <a:ext uri="{FF2B5EF4-FFF2-40B4-BE49-F238E27FC236}">
                <a16:creationId xmlns:a16="http://schemas.microsoft.com/office/drawing/2014/main" id="{8125CDD1-EF59-B2BB-424F-9C7D0028BA17}"/>
              </a:ext>
            </a:extLst>
          </p:cNvPr>
          <p:cNvSpPr>
            <a:spLocks noGrp="1"/>
          </p:cNvSpPr>
          <p:nvPr>
            <p:ph type="sldNum" sz="quarter" idx="4"/>
          </p:nvPr>
        </p:nvSpPr>
        <p:spPr/>
        <p:txBody>
          <a:bodyPr/>
          <a:lstStyle/>
          <a:p>
            <a:fld id="{5EE7099E-8998-4851-915A-4F4831808297}" type="slidenum">
              <a:rPr lang="nl-NL" smtClean="0"/>
              <a:pPr/>
              <a:t>20</a:t>
            </a:fld>
            <a:endParaRPr lang="nl-NL" dirty="0"/>
          </a:p>
        </p:txBody>
      </p:sp>
      <p:sp>
        <p:nvSpPr>
          <p:cNvPr id="29" name="TextBox 28">
            <a:extLst>
              <a:ext uri="{FF2B5EF4-FFF2-40B4-BE49-F238E27FC236}">
                <a16:creationId xmlns:a16="http://schemas.microsoft.com/office/drawing/2014/main" id="{65188AE2-0F72-53E6-5CAB-F280886370B7}"/>
              </a:ext>
            </a:extLst>
          </p:cNvPr>
          <p:cNvSpPr txBox="1"/>
          <p:nvPr/>
        </p:nvSpPr>
        <p:spPr>
          <a:xfrm>
            <a:off x="122511" y="116632"/>
            <a:ext cx="8064896"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Measurements of Inertial measurement unit (IMU)</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3BA8C2E-6524-C21F-6E91-50F3325E73D1}"/>
              </a:ext>
            </a:extLst>
          </p:cNvPr>
          <p:cNvPicPr>
            <a:picLocks noChangeAspect="1"/>
          </p:cNvPicPr>
          <p:nvPr/>
        </p:nvPicPr>
        <p:blipFill>
          <a:blip r:embed="rId4"/>
          <a:stretch>
            <a:fillRect/>
          </a:stretch>
        </p:blipFill>
        <p:spPr>
          <a:xfrm>
            <a:off x="122511" y="764704"/>
            <a:ext cx="6753225" cy="2581275"/>
          </a:xfrm>
          <a:prstGeom prst="rect">
            <a:avLst/>
          </a:prstGeom>
        </p:spPr>
      </p:pic>
      <p:sp>
        <p:nvSpPr>
          <p:cNvPr id="14" name="TextBox 13">
            <a:extLst>
              <a:ext uri="{FF2B5EF4-FFF2-40B4-BE49-F238E27FC236}">
                <a16:creationId xmlns:a16="http://schemas.microsoft.com/office/drawing/2014/main" id="{DC72C473-1F9D-1960-B322-1A886E07C5A4}"/>
              </a:ext>
            </a:extLst>
          </p:cNvPr>
          <p:cNvSpPr txBox="1"/>
          <p:nvPr/>
        </p:nvSpPr>
        <p:spPr>
          <a:xfrm>
            <a:off x="1202631" y="3244334"/>
            <a:ext cx="2520280" cy="369332"/>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Norhafizan</a:t>
            </a:r>
            <a:r>
              <a:rPr lang="en-US" dirty="0">
                <a:latin typeface="Arial" panose="020B0604020202020204" pitchFamily="34" charset="0"/>
                <a:cs typeface="Arial" panose="020B0604020202020204" pitchFamily="34" charset="0"/>
              </a:rPr>
              <a:t> et al., 2013</a:t>
            </a:r>
            <a:endParaRPr lang="en-1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2732132"/>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0B73-236A-ED32-0E4F-3C56C13A8289}"/>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136CE41A-A39A-CDDB-D209-6A9866875F83}"/>
              </a:ext>
            </a:extLst>
          </p:cNvPr>
          <p:cNvSpPr>
            <a:spLocks noGrp="1"/>
          </p:cNvSpPr>
          <p:nvPr>
            <p:ph type="sldNum" sz="quarter" idx="4"/>
          </p:nvPr>
        </p:nvSpPr>
        <p:spPr/>
        <p:txBody>
          <a:bodyPr/>
          <a:lstStyle/>
          <a:p>
            <a:fld id="{5EE7099E-8998-4851-915A-4F4831808297}" type="slidenum">
              <a:rPr lang="nl-NL" smtClean="0"/>
              <a:pPr/>
              <a:t>21</a:t>
            </a:fld>
            <a:endParaRPr lang="nl-NL" dirty="0"/>
          </a:p>
        </p:txBody>
      </p:sp>
      <p:sp>
        <p:nvSpPr>
          <p:cNvPr id="29" name="TextBox 28">
            <a:extLst>
              <a:ext uri="{FF2B5EF4-FFF2-40B4-BE49-F238E27FC236}">
                <a16:creationId xmlns:a16="http://schemas.microsoft.com/office/drawing/2014/main" id="{B80F2D27-19A5-327F-9B82-D9BC01EDE458}"/>
              </a:ext>
            </a:extLst>
          </p:cNvPr>
          <p:cNvSpPr txBox="1"/>
          <p:nvPr/>
        </p:nvSpPr>
        <p:spPr>
          <a:xfrm>
            <a:off x="122511" y="116632"/>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Inertial measurement unit (IMU) for human gait /body movement monitoring</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C1CECB0-6D45-42B0-A6A8-A8BF642B0DA2}"/>
              </a:ext>
            </a:extLst>
          </p:cNvPr>
          <p:cNvSpPr txBox="1"/>
          <p:nvPr/>
        </p:nvSpPr>
        <p:spPr>
          <a:xfrm>
            <a:off x="1202631" y="3244334"/>
            <a:ext cx="2520280" cy="369332"/>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Norhafizan</a:t>
            </a:r>
            <a:r>
              <a:rPr lang="en-US" dirty="0">
                <a:latin typeface="Arial" panose="020B0604020202020204" pitchFamily="34" charset="0"/>
                <a:cs typeface="Arial" panose="020B0604020202020204" pitchFamily="34" charset="0"/>
              </a:rPr>
              <a:t> et al., 2013</a:t>
            </a:r>
            <a:endParaRPr lang="en-15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FE4D3F76-3F55-961B-CC23-1EC45300CE48}"/>
              </a:ext>
            </a:extLst>
          </p:cNvPr>
          <p:cNvPicPr>
            <a:picLocks noChangeAspect="1"/>
          </p:cNvPicPr>
          <p:nvPr/>
        </p:nvPicPr>
        <p:blipFill>
          <a:blip r:embed="rId3"/>
          <a:stretch>
            <a:fillRect/>
          </a:stretch>
        </p:blipFill>
        <p:spPr>
          <a:xfrm>
            <a:off x="410543" y="757572"/>
            <a:ext cx="9372600" cy="4114800"/>
          </a:xfrm>
          <a:prstGeom prst="rect">
            <a:avLst/>
          </a:prstGeom>
        </p:spPr>
      </p:pic>
    </p:spTree>
    <p:extLst>
      <p:ext uri="{BB962C8B-B14F-4D97-AF65-F5344CB8AC3E}">
        <p14:creationId xmlns:p14="http://schemas.microsoft.com/office/powerpoint/2010/main" val="2545137958"/>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7D4E6-F650-5E99-B79F-297C183CBB7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6E79D538-E2C3-7E3F-3932-5A178CE3CD44}"/>
              </a:ext>
            </a:extLst>
          </p:cNvPr>
          <p:cNvSpPr>
            <a:spLocks noGrp="1"/>
          </p:cNvSpPr>
          <p:nvPr>
            <p:ph type="sldNum" sz="quarter" idx="4"/>
          </p:nvPr>
        </p:nvSpPr>
        <p:spPr/>
        <p:txBody>
          <a:bodyPr/>
          <a:lstStyle/>
          <a:p>
            <a:fld id="{5EE7099E-8998-4851-915A-4F4831808297}" type="slidenum">
              <a:rPr lang="nl-NL" smtClean="0"/>
              <a:pPr/>
              <a:t>22</a:t>
            </a:fld>
            <a:endParaRPr lang="nl-NL" dirty="0"/>
          </a:p>
        </p:txBody>
      </p:sp>
      <p:sp>
        <p:nvSpPr>
          <p:cNvPr id="29" name="TextBox 28">
            <a:extLst>
              <a:ext uri="{FF2B5EF4-FFF2-40B4-BE49-F238E27FC236}">
                <a16:creationId xmlns:a16="http://schemas.microsoft.com/office/drawing/2014/main" id="{F1699C33-47E7-9A09-553C-1667C1259BB9}"/>
              </a:ext>
            </a:extLst>
          </p:cNvPr>
          <p:cNvSpPr txBox="1"/>
          <p:nvPr/>
        </p:nvSpPr>
        <p:spPr>
          <a:xfrm>
            <a:off x="122511" y="116632"/>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Electrocardiography (ECG) measurement</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3B35B57-1313-CDF3-68B1-1BB0D3D23D2D}"/>
              </a:ext>
            </a:extLst>
          </p:cNvPr>
          <p:cNvPicPr>
            <a:picLocks noChangeAspect="1"/>
          </p:cNvPicPr>
          <p:nvPr/>
        </p:nvPicPr>
        <p:blipFill>
          <a:blip r:embed="rId3"/>
          <a:stretch>
            <a:fillRect/>
          </a:stretch>
        </p:blipFill>
        <p:spPr>
          <a:xfrm>
            <a:off x="274740" y="1119187"/>
            <a:ext cx="5829300" cy="4619625"/>
          </a:xfrm>
          <a:prstGeom prst="rect">
            <a:avLst/>
          </a:prstGeom>
        </p:spPr>
      </p:pic>
    </p:spTree>
    <p:extLst>
      <p:ext uri="{BB962C8B-B14F-4D97-AF65-F5344CB8AC3E}">
        <p14:creationId xmlns:p14="http://schemas.microsoft.com/office/powerpoint/2010/main" val="1886014207"/>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90721-8DF3-FCCB-B668-43463556FD4F}"/>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464D599-1868-270B-B6B8-2ABDC1FD0247}"/>
              </a:ext>
            </a:extLst>
          </p:cNvPr>
          <p:cNvSpPr>
            <a:spLocks noGrp="1"/>
          </p:cNvSpPr>
          <p:nvPr>
            <p:ph type="sldNum" sz="quarter" idx="4"/>
          </p:nvPr>
        </p:nvSpPr>
        <p:spPr/>
        <p:txBody>
          <a:bodyPr/>
          <a:lstStyle/>
          <a:p>
            <a:fld id="{5EE7099E-8998-4851-915A-4F4831808297}" type="slidenum">
              <a:rPr lang="nl-NL" smtClean="0"/>
              <a:pPr/>
              <a:t>23</a:t>
            </a:fld>
            <a:endParaRPr lang="nl-NL" dirty="0"/>
          </a:p>
        </p:txBody>
      </p:sp>
      <p:sp>
        <p:nvSpPr>
          <p:cNvPr id="29" name="TextBox 28">
            <a:extLst>
              <a:ext uri="{FF2B5EF4-FFF2-40B4-BE49-F238E27FC236}">
                <a16:creationId xmlns:a16="http://schemas.microsoft.com/office/drawing/2014/main" id="{53C18589-F651-F2F4-6F75-F8A49810BAAE}"/>
              </a:ext>
            </a:extLst>
          </p:cNvPr>
          <p:cNvSpPr txBox="1"/>
          <p:nvPr/>
        </p:nvSpPr>
        <p:spPr>
          <a:xfrm>
            <a:off x="201165" y="98982"/>
            <a:ext cx="8897502" cy="614520"/>
          </a:xfrm>
          <a:prstGeom prst="rect">
            <a:avLst/>
          </a:prstGeom>
          <a:noFill/>
        </p:spPr>
        <p:txBody>
          <a:bodyPr wrap="none" lIns="108000" tIns="108000" rIns="108000" bIns="108000" rtlCol="0">
            <a:noAutofit/>
          </a:bodyPr>
          <a:lstStyle/>
          <a:p>
            <a:r>
              <a:rPr lang="en-US" altLang="zh-CN" sz="2800" b="1" dirty="0" err="1">
                <a:solidFill>
                  <a:srgbClr val="002060"/>
                </a:solidFill>
                <a:latin typeface="Times New Roman" panose="02020603050405020304" pitchFamily="18" charset="0"/>
                <a:cs typeface="Times New Roman" panose="02020603050405020304" pitchFamily="18" charset="0"/>
              </a:rPr>
              <a:t>Photoplethysmogram</a:t>
            </a:r>
            <a:r>
              <a:rPr lang="en-US" altLang="zh-CN" sz="2800" b="1" dirty="0">
                <a:solidFill>
                  <a:srgbClr val="002060"/>
                </a:solidFill>
                <a:latin typeface="Times New Roman" panose="02020603050405020304" pitchFamily="18" charset="0"/>
                <a:cs typeface="Times New Roman" panose="02020603050405020304" pitchFamily="18" charset="0"/>
              </a:rPr>
              <a:t> (PPG) for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93673B5E-78FF-498B-1D59-7C39C619E0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3340"/>
            <a:ext cx="1219835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3FCD94-B065-8550-FE40-64AF410D4914}"/>
              </a:ext>
            </a:extLst>
          </p:cNvPr>
          <p:cNvPicPr>
            <a:picLocks noChangeAspect="1"/>
          </p:cNvPicPr>
          <p:nvPr/>
        </p:nvPicPr>
        <p:blipFill>
          <a:blip r:embed="rId4"/>
          <a:stretch>
            <a:fillRect/>
          </a:stretch>
        </p:blipFill>
        <p:spPr>
          <a:xfrm>
            <a:off x="5702124" y="-202333"/>
            <a:ext cx="6199421" cy="6858000"/>
          </a:xfrm>
          <a:prstGeom prst="rect">
            <a:avLst/>
          </a:prstGeom>
        </p:spPr>
      </p:pic>
    </p:spTree>
    <p:extLst>
      <p:ext uri="{BB962C8B-B14F-4D97-AF65-F5344CB8AC3E}">
        <p14:creationId xmlns:p14="http://schemas.microsoft.com/office/powerpoint/2010/main" val="4011094544"/>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B655-CCAF-FEE2-96F6-A4D63099E6D8}"/>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56F4124-64A3-A94C-AFCD-A898831F0831}"/>
              </a:ext>
            </a:extLst>
          </p:cNvPr>
          <p:cNvSpPr>
            <a:spLocks noGrp="1"/>
          </p:cNvSpPr>
          <p:nvPr>
            <p:ph type="sldNum" sz="quarter" idx="4"/>
          </p:nvPr>
        </p:nvSpPr>
        <p:spPr/>
        <p:txBody>
          <a:bodyPr/>
          <a:lstStyle/>
          <a:p>
            <a:fld id="{5EE7099E-8998-4851-915A-4F4831808297}" type="slidenum">
              <a:rPr lang="nl-NL" smtClean="0"/>
              <a:pPr/>
              <a:t>24</a:t>
            </a:fld>
            <a:endParaRPr lang="nl-NL" dirty="0"/>
          </a:p>
        </p:txBody>
      </p:sp>
      <p:sp>
        <p:nvSpPr>
          <p:cNvPr id="29" name="TextBox 28">
            <a:extLst>
              <a:ext uri="{FF2B5EF4-FFF2-40B4-BE49-F238E27FC236}">
                <a16:creationId xmlns:a16="http://schemas.microsoft.com/office/drawing/2014/main" id="{0E0FEC1E-AECD-2FCF-110A-6F554A0A84D5}"/>
              </a:ext>
            </a:extLst>
          </p:cNvPr>
          <p:cNvSpPr txBox="1"/>
          <p:nvPr/>
        </p:nvSpPr>
        <p:spPr>
          <a:xfrm>
            <a:off x="122511" y="116632"/>
            <a:ext cx="8897502" cy="614520"/>
          </a:xfrm>
          <a:prstGeom prst="rect">
            <a:avLst/>
          </a:prstGeom>
          <a:noFill/>
        </p:spPr>
        <p:txBody>
          <a:bodyPr wrap="none" lIns="108000" tIns="108000" rIns="108000" bIns="108000" rtlCol="0">
            <a:noAutofit/>
          </a:bodyPr>
          <a:lstStyle/>
          <a:p>
            <a:r>
              <a:rPr lang="en-US" altLang="zh-CN" sz="2800" b="1" dirty="0" err="1">
                <a:solidFill>
                  <a:srgbClr val="002060"/>
                </a:solidFill>
                <a:latin typeface="Times New Roman" panose="02020603050405020304" pitchFamily="18" charset="0"/>
                <a:cs typeface="Times New Roman" panose="02020603050405020304" pitchFamily="18" charset="0"/>
              </a:rPr>
              <a:t>Photoplethysmogram</a:t>
            </a:r>
            <a:r>
              <a:rPr lang="en-US" altLang="zh-CN" sz="2800" b="1" dirty="0">
                <a:solidFill>
                  <a:srgbClr val="002060"/>
                </a:solidFill>
                <a:latin typeface="Times New Roman" panose="02020603050405020304" pitchFamily="18" charset="0"/>
                <a:cs typeface="Times New Roman" panose="02020603050405020304" pitchFamily="18" charset="0"/>
              </a:rPr>
              <a:t> (PPG) for cardiovascular monitoring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F9A4528-7B05-89B7-E550-F5E55A4F9229}"/>
              </a:ext>
            </a:extLst>
          </p:cNvPr>
          <p:cNvPicPr>
            <a:picLocks noChangeAspect="1"/>
          </p:cNvPicPr>
          <p:nvPr/>
        </p:nvPicPr>
        <p:blipFill>
          <a:blip r:embed="rId3"/>
          <a:srcRect b="23849"/>
          <a:stretch/>
        </p:blipFill>
        <p:spPr>
          <a:xfrm>
            <a:off x="309854" y="731152"/>
            <a:ext cx="11693978" cy="5722184"/>
          </a:xfrm>
          <a:prstGeom prst="rect">
            <a:avLst/>
          </a:prstGeom>
        </p:spPr>
      </p:pic>
    </p:spTree>
    <p:extLst>
      <p:ext uri="{BB962C8B-B14F-4D97-AF65-F5344CB8AC3E}">
        <p14:creationId xmlns:p14="http://schemas.microsoft.com/office/powerpoint/2010/main" val="336479890"/>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C158-957C-7CD3-39ED-6FAF7FC1D92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28D0FCA-D783-48D2-79E8-93E6466C4509}"/>
              </a:ext>
            </a:extLst>
          </p:cNvPr>
          <p:cNvPicPr>
            <a:picLocks noChangeAspect="1"/>
          </p:cNvPicPr>
          <p:nvPr/>
        </p:nvPicPr>
        <p:blipFill>
          <a:blip r:embed="rId3"/>
          <a:stretch>
            <a:fillRect/>
          </a:stretch>
        </p:blipFill>
        <p:spPr>
          <a:xfrm>
            <a:off x="6315199" y="4077072"/>
            <a:ext cx="5772551" cy="2371253"/>
          </a:xfrm>
          <a:prstGeom prst="rect">
            <a:avLst/>
          </a:prstGeom>
        </p:spPr>
      </p:pic>
      <p:pic>
        <p:nvPicPr>
          <p:cNvPr id="10" name="Picture 9">
            <a:extLst>
              <a:ext uri="{FF2B5EF4-FFF2-40B4-BE49-F238E27FC236}">
                <a16:creationId xmlns:a16="http://schemas.microsoft.com/office/drawing/2014/main" id="{67E7E545-FF38-81E8-0289-B02F83F3AAE8}"/>
              </a:ext>
            </a:extLst>
          </p:cNvPr>
          <p:cNvPicPr>
            <a:picLocks noChangeAspect="1"/>
          </p:cNvPicPr>
          <p:nvPr/>
        </p:nvPicPr>
        <p:blipFill>
          <a:blip r:embed="rId4"/>
          <a:srcRect l="2796" t="4183" r="617" b="1637"/>
          <a:stretch/>
        </p:blipFill>
        <p:spPr>
          <a:xfrm>
            <a:off x="223666" y="998533"/>
            <a:ext cx="6827246" cy="3798619"/>
          </a:xfrm>
          <a:prstGeom prst="rect">
            <a:avLst/>
          </a:prstGeom>
        </p:spPr>
      </p:pic>
      <p:sp>
        <p:nvSpPr>
          <p:cNvPr id="4" name="Tijdelijke aanduiding voor dianummer 3">
            <a:extLst>
              <a:ext uri="{FF2B5EF4-FFF2-40B4-BE49-F238E27FC236}">
                <a16:creationId xmlns:a16="http://schemas.microsoft.com/office/drawing/2014/main" id="{E0E08702-D0A4-B24B-8B1A-DB99B815BB64}"/>
              </a:ext>
            </a:extLst>
          </p:cNvPr>
          <p:cNvSpPr>
            <a:spLocks noGrp="1"/>
          </p:cNvSpPr>
          <p:nvPr>
            <p:ph type="sldNum" sz="quarter" idx="4"/>
          </p:nvPr>
        </p:nvSpPr>
        <p:spPr/>
        <p:txBody>
          <a:bodyPr/>
          <a:lstStyle/>
          <a:p>
            <a:fld id="{5EE7099E-8998-4851-915A-4F4831808297}" type="slidenum">
              <a:rPr lang="nl-NL" smtClean="0"/>
              <a:pPr/>
              <a:t>25</a:t>
            </a:fld>
            <a:endParaRPr lang="nl-NL" dirty="0"/>
          </a:p>
        </p:txBody>
      </p:sp>
      <p:sp>
        <p:nvSpPr>
          <p:cNvPr id="29" name="TextBox 28">
            <a:extLst>
              <a:ext uri="{FF2B5EF4-FFF2-40B4-BE49-F238E27FC236}">
                <a16:creationId xmlns:a16="http://schemas.microsoft.com/office/drawing/2014/main" id="{0505B5A8-585E-2553-62D4-EE5A3DF8D9B2}"/>
              </a:ext>
            </a:extLst>
          </p:cNvPr>
          <p:cNvSpPr txBox="1"/>
          <p:nvPr/>
        </p:nvSpPr>
        <p:spPr>
          <a:xfrm>
            <a:off x="122511" y="116632"/>
            <a:ext cx="12457384"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Electrodermal activity (EDA) for monitoring changes in electrical </a:t>
            </a:r>
          </a:p>
          <a:p>
            <a:r>
              <a:rPr lang="en-US" altLang="zh-CN" sz="2800" b="1" dirty="0">
                <a:solidFill>
                  <a:srgbClr val="002060"/>
                </a:solidFill>
                <a:latin typeface="Times New Roman" panose="02020603050405020304" pitchFamily="18" charset="0"/>
                <a:cs typeface="Times New Roman" panose="02020603050405020304" pitchFamily="18" charset="0"/>
              </a:rPr>
              <a:t>conductance of the skin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715B9CC-5DD4-AE89-91CA-554C8C90F01F}"/>
              </a:ext>
            </a:extLst>
          </p:cNvPr>
          <p:cNvSpPr txBox="1"/>
          <p:nvPr/>
        </p:nvSpPr>
        <p:spPr>
          <a:xfrm>
            <a:off x="516175" y="5348237"/>
            <a:ext cx="5544616" cy="914400"/>
          </a:xfrm>
          <a:prstGeom prst="rect">
            <a:avLst/>
          </a:prstGeom>
          <a:noFill/>
        </p:spPr>
        <p:txBody>
          <a:bodyPr wrap="none" lIns="108000" tIns="108000" rIns="108000" bIns="108000" rtlCol="0">
            <a:noAutofit/>
          </a:bodyPr>
          <a:lstStyle/>
          <a:p>
            <a:r>
              <a:rPr lang="en-US" sz="1600" noProof="0" dirty="0">
                <a:solidFill>
                  <a:schemeClr val="bg2"/>
                </a:solidFill>
                <a:latin typeface="Arial" panose="020B0604020202020204" pitchFamily="34" charset="0"/>
                <a:cs typeface="Arial" panose="020B0604020202020204" pitchFamily="34" charset="0"/>
              </a:rPr>
              <a:t>Amplitudes, rise time(i.e., onset-to-peak time),</a:t>
            </a:r>
          </a:p>
          <a:p>
            <a:r>
              <a:rPr lang="en-US" sz="1600" dirty="0">
                <a:solidFill>
                  <a:schemeClr val="bg2"/>
                </a:solidFill>
                <a:latin typeface="Arial" panose="020B0604020202020204" pitchFamily="34" charset="0"/>
                <a:cs typeface="Arial" panose="020B0604020202020204" pitchFamily="34" charset="0"/>
              </a:rPr>
              <a:t>SCL score, Proportion of Maximal Response,</a:t>
            </a:r>
          </a:p>
          <a:p>
            <a:r>
              <a:rPr lang="en-US" sz="1600" dirty="0">
                <a:solidFill>
                  <a:schemeClr val="bg2"/>
                </a:solidFill>
                <a:latin typeface="Arial" panose="020B0604020202020204" pitchFamily="34" charset="0"/>
                <a:cs typeface="Arial" panose="020B0604020202020204" pitchFamily="34" charset="0"/>
              </a:rPr>
              <a:t>Low-frequency power. </a:t>
            </a:r>
            <a:endParaRPr lang="en-150" sz="1600" noProof="0" dirty="0" err="1">
              <a:solidFill>
                <a:schemeClr val="bg2"/>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5819048-E987-90B6-94F3-3A27B9272589}"/>
              </a:ext>
            </a:extLst>
          </p:cNvPr>
          <p:cNvPicPr>
            <a:picLocks noChangeAspect="1"/>
          </p:cNvPicPr>
          <p:nvPr/>
        </p:nvPicPr>
        <p:blipFill>
          <a:blip r:embed="rId5"/>
          <a:stretch>
            <a:fillRect/>
          </a:stretch>
        </p:blipFill>
        <p:spPr>
          <a:xfrm>
            <a:off x="7144796" y="1146275"/>
            <a:ext cx="4829888" cy="2371253"/>
          </a:xfrm>
          <a:prstGeom prst="rect">
            <a:avLst/>
          </a:prstGeom>
        </p:spPr>
      </p:pic>
      <p:pic>
        <p:nvPicPr>
          <p:cNvPr id="19" name="Picture 18">
            <a:extLst>
              <a:ext uri="{FF2B5EF4-FFF2-40B4-BE49-F238E27FC236}">
                <a16:creationId xmlns:a16="http://schemas.microsoft.com/office/drawing/2014/main" id="{8D3AB7FF-84CE-4C74-8DA4-7E2E4556E831}"/>
              </a:ext>
            </a:extLst>
          </p:cNvPr>
          <p:cNvPicPr>
            <a:picLocks noChangeAspect="1"/>
          </p:cNvPicPr>
          <p:nvPr/>
        </p:nvPicPr>
        <p:blipFill>
          <a:blip r:embed="rId6"/>
          <a:srcRect t="18847" r="11804"/>
          <a:stretch/>
        </p:blipFill>
        <p:spPr>
          <a:xfrm>
            <a:off x="223666" y="4694738"/>
            <a:ext cx="4910588" cy="1567899"/>
          </a:xfrm>
          <a:prstGeom prst="rect">
            <a:avLst/>
          </a:prstGeom>
        </p:spPr>
      </p:pic>
    </p:spTree>
    <p:extLst>
      <p:ext uri="{BB962C8B-B14F-4D97-AF65-F5344CB8AC3E}">
        <p14:creationId xmlns:p14="http://schemas.microsoft.com/office/powerpoint/2010/main" val="170761858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B8942-1F2C-3D41-7D71-415EB53B5924}"/>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ABF54EE-D53A-DC13-E606-2750FCE25212}"/>
              </a:ext>
            </a:extLst>
          </p:cNvPr>
          <p:cNvSpPr>
            <a:spLocks noGrp="1"/>
          </p:cNvSpPr>
          <p:nvPr>
            <p:ph type="sldNum" sz="quarter" idx="4"/>
          </p:nvPr>
        </p:nvSpPr>
        <p:spPr/>
        <p:txBody>
          <a:bodyPr/>
          <a:lstStyle/>
          <a:p>
            <a:fld id="{5EE7099E-8998-4851-915A-4F4831808297}" type="slidenum">
              <a:rPr lang="nl-NL" smtClean="0"/>
              <a:pPr/>
              <a:t>26</a:t>
            </a:fld>
            <a:endParaRPr lang="nl-NL" dirty="0"/>
          </a:p>
        </p:txBody>
      </p:sp>
      <p:sp>
        <p:nvSpPr>
          <p:cNvPr id="29" name="TextBox 28">
            <a:extLst>
              <a:ext uri="{FF2B5EF4-FFF2-40B4-BE49-F238E27FC236}">
                <a16:creationId xmlns:a16="http://schemas.microsoft.com/office/drawing/2014/main" id="{1F8DF5A4-D77C-92E2-FF49-1E83FE1BE782}"/>
              </a:ext>
            </a:extLst>
          </p:cNvPr>
          <p:cNvSpPr txBox="1"/>
          <p:nvPr/>
        </p:nvSpPr>
        <p:spPr>
          <a:xfrm>
            <a:off x="122511" y="116632"/>
            <a:ext cx="12457384"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Electrodermal activity (EDA) for monitoring changes in electrical </a:t>
            </a:r>
          </a:p>
          <a:p>
            <a:r>
              <a:rPr lang="en-US" altLang="zh-CN" sz="2800" b="1" dirty="0">
                <a:solidFill>
                  <a:srgbClr val="002060"/>
                </a:solidFill>
                <a:latin typeface="Times New Roman" panose="02020603050405020304" pitchFamily="18" charset="0"/>
                <a:cs typeface="Times New Roman" panose="02020603050405020304" pitchFamily="18" charset="0"/>
              </a:rPr>
              <a:t>conductance of the skin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B2406BC-6031-164F-A300-E60A90CAD246}"/>
              </a:ext>
            </a:extLst>
          </p:cNvPr>
          <p:cNvPicPr>
            <a:picLocks noChangeAspect="1"/>
          </p:cNvPicPr>
          <p:nvPr/>
        </p:nvPicPr>
        <p:blipFill>
          <a:blip r:embed="rId3"/>
          <a:srcRect l="2363" t="12088" b="3428"/>
          <a:stretch/>
        </p:blipFill>
        <p:spPr>
          <a:xfrm>
            <a:off x="1634679" y="1412775"/>
            <a:ext cx="9213876" cy="4608513"/>
          </a:xfrm>
          <a:prstGeom prst="rect">
            <a:avLst/>
          </a:prstGeom>
        </p:spPr>
      </p:pic>
    </p:spTree>
    <p:extLst>
      <p:ext uri="{BB962C8B-B14F-4D97-AF65-F5344CB8AC3E}">
        <p14:creationId xmlns:p14="http://schemas.microsoft.com/office/powerpoint/2010/main" val="1648263480"/>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A3282-999E-211E-5099-19E486E0994A}"/>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E9B6934-98E5-0762-6CDE-E53FD3AD9E65}"/>
              </a:ext>
            </a:extLst>
          </p:cNvPr>
          <p:cNvSpPr>
            <a:spLocks noGrp="1"/>
          </p:cNvSpPr>
          <p:nvPr>
            <p:ph type="sldNum" sz="quarter" idx="4"/>
          </p:nvPr>
        </p:nvSpPr>
        <p:spPr/>
        <p:txBody>
          <a:bodyPr/>
          <a:lstStyle/>
          <a:p>
            <a:fld id="{5EE7099E-8998-4851-915A-4F4831808297}" type="slidenum">
              <a:rPr lang="nl-NL" smtClean="0"/>
              <a:pPr/>
              <a:t>27</a:t>
            </a:fld>
            <a:endParaRPr lang="nl-NL" dirty="0"/>
          </a:p>
        </p:txBody>
      </p:sp>
      <p:sp>
        <p:nvSpPr>
          <p:cNvPr id="29" name="TextBox 28">
            <a:extLst>
              <a:ext uri="{FF2B5EF4-FFF2-40B4-BE49-F238E27FC236}">
                <a16:creationId xmlns:a16="http://schemas.microsoft.com/office/drawing/2014/main" id="{C9F8A4C6-EEBF-D211-A774-763C6DB065F2}"/>
              </a:ext>
            </a:extLst>
          </p:cNvPr>
          <p:cNvSpPr txBox="1"/>
          <p:nvPr/>
        </p:nvSpPr>
        <p:spPr>
          <a:xfrm>
            <a:off x="122511" y="116632"/>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Respiratory Signals for fatigue monitoring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0CB4726-26E8-5749-1FC7-5B1BAC1065AA}"/>
              </a:ext>
            </a:extLst>
          </p:cNvPr>
          <p:cNvSpPr txBox="1"/>
          <p:nvPr/>
        </p:nvSpPr>
        <p:spPr>
          <a:xfrm>
            <a:off x="1418655" y="1628800"/>
            <a:ext cx="8897502" cy="3970318"/>
          </a:xfrm>
          <a:prstGeom prst="rect">
            <a:avLst/>
          </a:prstGeom>
          <a:noFill/>
        </p:spPr>
        <p:txBody>
          <a:bodyPr wrap="square">
            <a:spAutoFit/>
          </a:bodyPr>
          <a:lstStyle/>
          <a:p>
            <a:r>
              <a:rPr lang="en-US" altLang="zh-CN" b="0" dirty="0">
                <a:latin typeface="Arial" panose="020B0604020202020204" pitchFamily="34" charset="0"/>
                <a:cs typeface="Arial" panose="020B0604020202020204" pitchFamily="34" charset="0"/>
              </a:rPr>
              <a:t>Respiratory Rate (RR): The number of breaths taken per minutes. Changes in respiratory rate can indicate levels of physical exertion and fatigue. </a:t>
            </a:r>
          </a:p>
          <a:p>
            <a:endParaRPr lang="en-US" altLang="zh-CN" dirty="0">
              <a:latin typeface="Arial" panose="020B0604020202020204" pitchFamily="34" charset="0"/>
              <a:cs typeface="Arial" panose="020B0604020202020204" pitchFamily="34" charset="0"/>
            </a:endParaRPr>
          </a:p>
          <a:p>
            <a:r>
              <a:rPr lang="en-US" altLang="zh-CN" b="0" dirty="0">
                <a:latin typeface="Arial" panose="020B0604020202020204" pitchFamily="34" charset="0"/>
                <a:cs typeface="Arial" panose="020B0604020202020204" pitchFamily="34" charset="0"/>
              </a:rPr>
              <a:t>Tidal Volume (TV): the amount of air inhaled or exhaled during a normal breath. Variations in tidal volume can reflect changes in respiratory effort and fatigue.</a:t>
            </a:r>
          </a:p>
          <a:p>
            <a:endParaRPr lang="en-US" altLang="zh-CN" dirty="0">
              <a:latin typeface="Arial" panose="020B0604020202020204" pitchFamily="34" charset="0"/>
              <a:cs typeface="Arial" panose="020B0604020202020204" pitchFamily="34" charset="0"/>
            </a:endParaRPr>
          </a:p>
          <a:p>
            <a:r>
              <a:rPr lang="en-US" altLang="zh-CN" b="0" dirty="0">
                <a:latin typeface="Arial" panose="020B0604020202020204" pitchFamily="34" charset="0"/>
                <a:cs typeface="Arial" panose="020B0604020202020204" pitchFamily="34" charset="0"/>
              </a:rPr>
              <a:t>Minute Ventilation (MV): The total volume of air breathed in one minute. It combines respiratory rate and tidal volume, providing a comprehensive measure of respiratory function</a:t>
            </a:r>
          </a:p>
          <a:p>
            <a:endParaRPr lang="en-US" altLang="zh-CN" dirty="0">
              <a:latin typeface="Arial" panose="020B0604020202020204" pitchFamily="34" charset="0"/>
              <a:cs typeface="Arial" panose="020B0604020202020204" pitchFamily="34" charset="0"/>
            </a:endParaRPr>
          </a:p>
          <a:p>
            <a:r>
              <a:rPr lang="en-US" altLang="zh-CN" b="0" dirty="0">
                <a:latin typeface="Arial" panose="020B0604020202020204" pitchFamily="34" charset="0"/>
                <a:cs typeface="Arial" panose="020B0604020202020204" pitchFamily="34" charset="0"/>
              </a:rPr>
              <a:t>Respiratory Muscle Activity: Measured using surface electromyography (</a:t>
            </a:r>
            <a:r>
              <a:rPr lang="en-US" altLang="zh-CN" b="0" dirty="0" err="1">
                <a:latin typeface="Arial" panose="020B0604020202020204" pitchFamily="34" charset="0"/>
                <a:cs typeface="Arial" panose="020B0604020202020204" pitchFamily="34" charset="0"/>
              </a:rPr>
              <a:t>sMEG</a:t>
            </a:r>
            <a:r>
              <a:rPr lang="en-US" altLang="zh-CN" b="0" dirty="0">
                <a:latin typeface="Arial" panose="020B0604020202020204" pitchFamily="34" charset="0"/>
                <a:cs typeface="Arial" panose="020B0604020202020204" pitchFamily="34" charset="0"/>
              </a:rPr>
              <a:t>) to assess the electrical activity of respirator muscles. This can help evaluate muscle fatigue and respiratory effort. </a:t>
            </a:r>
          </a:p>
          <a:p>
            <a:r>
              <a:rPr lang="en-US" altLang="zh-CN" b="0" dirty="0">
                <a:latin typeface="Arial" panose="020B0604020202020204" pitchFamily="34" charset="0"/>
                <a:cs typeface="Arial" panose="020B0604020202020204" pitchFamily="34" charset="0"/>
              </a:rPr>
              <a:t> </a:t>
            </a:r>
            <a:endParaRPr lang="zh-CN" alt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560038"/>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5B143-5A9D-31A2-7444-7AD2C7FF17D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915EF41-459F-1431-F56B-44D12EBCF6AC}"/>
              </a:ext>
            </a:extLst>
          </p:cNvPr>
          <p:cNvSpPr>
            <a:spLocks noGrp="1"/>
          </p:cNvSpPr>
          <p:nvPr>
            <p:ph type="sldNum" sz="quarter" idx="4"/>
          </p:nvPr>
        </p:nvSpPr>
        <p:spPr/>
        <p:txBody>
          <a:bodyPr/>
          <a:lstStyle/>
          <a:p>
            <a:fld id="{5EE7099E-8998-4851-915A-4F4831808297}" type="slidenum">
              <a:rPr lang="nl-NL" smtClean="0"/>
              <a:pPr/>
              <a:t>28</a:t>
            </a:fld>
            <a:endParaRPr lang="nl-NL" dirty="0"/>
          </a:p>
        </p:txBody>
      </p:sp>
      <p:cxnSp>
        <p:nvCxnSpPr>
          <p:cNvPr id="26" name="Straight Arrow Connector 25">
            <a:extLst>
              <a:ext uri="{FF2B5EF4-FFF2-40B4-BE49-F238E27FC236}">
                <a16:creationId xmlns:a16="http://schemas.microsoft.com/office/drawing/2014/main" id="{C3B2861B-3B46-3E31-FB95-A9FD292AA40B}"/>
              </a:ext>
            </a:extLst>
          </p:cNvPr>
          <p:cNvCxnSpPr>
            <a:cxnSpLocks/>
          </p:cNvCxnSpPr>
          <p:nvPr/>
        </p:nvCxnSpPr>
        <p:spPr>
          <a:xfrm>
            <a:off x="1674345" y="2460678"/>
            <a:ext cx="9865096" cy="31811"/>
          </a:xfrm>
          <a:prstGeom prst="straightConnector1">
            <a:avLst/>
          </a:prstGeom>
          <a:ln w="57150">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BB0FD5C-6692-1F5D-8F3B-B1D4582D398C}"/>
              </a:ext>
            </a:extLst>
          </p:cNvPr>
          <p:cNvSpPr txBox="1"/>
          <p:nvPr/>
        </p:nvSpPr>
        <p:spPr>
          <a:xfrm>
            <a:off x="810249" y="1952406"/>
            <a:ext cx="2448272" cy="369332"/>
          </a:xfrm>
          <a:prstGeom prst="rect">
            <a:avLst/>
          </a:prstGeom>
          <a:noFill/>
        </p:spPr>
        <p:txBody>
          <a:bodyPr wrap="square">
            <a:spAutoFit/>
          </a:bodyPr>
          <a:lstStyle/>
          <a:p>
            <a:r>
              <a:rPr lang="en-150" altLang="zh-CN" b="0" dirty="0">
                <a:latin typeface="Arial" panose="020B0604020202020204" pitchFamily="34" charset="0"/>
                <a:cs typeface="Arial" panose="020B0604020202020204" pitchFamily="34" charset="0"/>
              </a:rPr>
              <a:t>Sept 2013 – Jun 2017</a:t>
            </a:r>
            <a:endParaRPr lang="zh-CN" altLang="en-US" b="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C6B39104-B471-D210-ACCC-8A70F3B14B9B}"/>
              </a:ext>
            </a:extLst>
          </p:cNvPr>
          <p:cNvSpPr txBox="1"/>
          <p:nvPr/>
        </p:nvSpPr>
        <p:spPr>
          <a:xfrm>
            <a:off x="3484031" y="1943114"/>
            <a:ext cx="2582802" cy="369332"/>
          </a:xfrm>
          <a:prstGeom prst="rect">
            <a:avLst/>
          </a:prstGeom>
          <a:noFill/>
        </p:spPr>
        <p:txBody>
          <a:bodyPr wrap="square">
            <a:spAutoFit/>
          </a:bodyPr>
          <a:lstStyle/>
          <a:p>
            <a:r>
              <a:rPr lang="en-150" altLang="zh-CN" b="0" dirty="0">
                <a:latin typeface="Arial" panose="020B0604020202020204" pitchFamily="34" charset="0"/>
                <a:cs typeface="Arial" panose="020B0604020202020204" pitchFamily="34" charset="0"/>
              </a:rPr>
              <a:t>Sept 2017 – Aug 2020</a:t>
            </a:r>
            <a:endParaRPr lang="zh-CN" altLang="en-US" b="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2E88A85-ED71-6422-65D7-35E0E5049AAA}"/>
              </a:ext>
            </a:extLst>
          </p:cNvPr>
          <p:cNvSpPr txBox="1"/>
          <p:nvPr/>
        </p:nvSpPr>
        <p:spPr>
          <a:xfrm>
            <a:off x="6282857" y="1943114"/>
            <a:ext cx="2376263" cy="369332"/>
          </a:xfrm>
          <a:prstGeom prst="rect">
            <a:avLst/>
          </a:prstGeom>
          <a:noFill/>
        </p:spPr>
        <p:txBody>
          <a:bodyPr wrap="square">
            <a:spAutoFit/>
          </a:bodyPr>
          <a:lstStyle/>
          <a:p>
            <a:r>
              <a:rPr lang="en-150" altLang="zh-CN" sz="1800" b="0" kern="1200" dirty="0">
                <a:solidFill>
                  <a:schemeClr val="dk1"/>
                </a:solidFill>
                <a:latin typeface="Arial" panose="020B0604020202020204" pitchFamily="34" charset="0"/>
                <a:ea typeface="+mn-ea"/>
                <a:cs typeface="Arial" panose="020B0604020202020204" pitchFamily="34" charset="0"/>
              </a:rPr>
              <a:t>Sept 202</a:t>
            </a:r>
            <a:r>
              <a:rPr lang="en-US" altLang="zh-CN" sz="1800" b="0" kern="1200" dirty="0">
                <a:solidFill>
                  <a:schemeClr val="dk1"/>
                </a:solidFill>
                <a:latin typeface="Arial" panose="020B0604020202020204" pitchFamily="34" charset="0"/>
                <a:ea typeface="+mn-ea"/>
                <a:cs typeface="Arial" panose="020B0604020202020204" pitchFamily="34" charset="0"/>
              </a:rPr>
              <a:t>0</a:t>
            </a:r>
            <a:r>
              <a:rPr lang="en-150" altLang="zh-CN" sz="1800" b="0" kern="1200" dirty="0">
                <a:solidFill>
                  <a:schemeClr val="dk1"/>
                </a:solidFill>
                <a:latin typeface="Arial" panose="020B0604020202020204" pitchFamily="34" charset="0"/>
                <a:ea typeface="+mn-ea"/>
                <a:cs typeface="Arial" panose="020B0604020202020204" pitchFamily="34" charset="0"/>
              </a:rPr>
              <a:t> – Present</a:t>
            </a:r>
            <a:endParaRPr lang="zh-CN" altLang="en-US" sz="1800" b="0" kern="1200" dirty="0">
              <a:solidFill>
                <a:schemeClr val="dk1"/>
              </a:solidFill>
              <a:latin typeface="Arial" panose="020B0604020202020204" pitchFamily="34" charset="0"/>
              <a:ea typeface="+mn-ea"/>
              <a:cs typeface="Arial" panose="020B0604020202020204" pitchFamily="34" charset="0"/>
            </a:endParaRPr>
          </a:p>
        </p:txBody>
      </p:sp>
      <p:sp>
        <p:nvSpPr>
          <p:cNvPr id="37" name="TextBox 36">
            <a:extLst>
              <a:ext uri="{FF2B5EF4-FFF2-40B4-BE49-F238E27FC236}">
                <a16:creationId xmlns:a16="http://schemas.microsoft.com/office/drawing/2014/main" id="{90CD8327-CCF5-023F-401B-FEE3173502A1}"/>
              </a:ext>
            </a:extLst>
          </p:cNvPr>
          <p:cNvSpPr txBox="1"/>
          <p:nvPr/>
        </p:nvSpPr>
        <p:spPr>
          <a:xfrm>
            <a:off x="8928578" y="620688"/>
            <a:ext cx="2382140" cy="369332"/>
          </a:xfrm>
          <a:prstGeom prst="rect">
            <a:avLst/>
          </a:prstGeom>
          <a:noFill/>
        </p:spPr>
        <p:txBody>
          <a:bodyPr wrap="square">
            <a:spAutoFit/>
          </a:bodyPr>
          <a:lstStyle/>
          <a:p>
            <a:r>
              <a:rPr lang="en-US" altLang="zh-CN" sz="1800" b="0" kern="1200" dirty="0">
                <a:solidFill>
                  <a:schemeClr val="dk1"/>
                </a:solidFill>
                <a:latin typeface="Arial" panose="020B0604020202020204" pitchFamily="34" charset="0"/>
                <a:ea typeface="+mn-ea"/>
                <a:cs typeface="Arial" panose="020B0604020202020204" pitchFamily="34" charset="0"/>
              </a:rPr>
              <a:t>Sept</a:t>
            </a:r>
            <a:r>
              <a:rPr lang="en-150" altLang="zh-CN" sz="1800" b="0" kern="1200" dirty="0">
                <a:solidFill>
                  <a:schemeClr val="dk1"/>
                </a:solidFill>
                <a:latin typeface="Arial" panose="020B0604020202020204" pitchFamily="34" charset="0"/>
                <a:ea typeface="+mn-ea"/>
                <a:cs typeface="Arial" panose="020B0604020202020204" pitchFamily="34" charset="0"/>
              </a:rPr>
              <a:t> 202</a:t>
            </a:r>
            <a:r>
              <a:rPr lang="en-US" altLang="zh-CN" sz="1800" b="0" kern="1200" dirty="0">
                <a:solidFill>
                  <a:schemeClr val="dk1"/>
                </a:solidFill>
                <a:latin typeface="Arial" panose="020B0604020202020204" pitchFamily="34" charset="0"/>
                <a:ea typeface="+mn-ea"/>
                <a:cs typeface="Arial" panose="020B0604020202020204" pitchFamily="34" charset="0"/>
              </a:rPr>
              <a:t>3</a:t>
            </a:r>
            <a:r>
              <a:rPr lang="en-150" altLang="zh-CN" sz="1800" b="0" kern="1200" dirty="0">
                <a:solidFill>
                  <a:schemeClr val="dk1"/>
                </a:solidFill>
                <a:latin typeface="Arial" panose="020B0604020202020204" pitchFamily="34" charset="0"/>
                <a:ea typeface="+mn-ea"/>
                <a:cs typeface="Arial" panose="020B0604020202020204" pitchFamily="34" charset="0"/>
              </a:rPr>
              <a:t> – Present</a:t>
            </a:r>
            <a:endParaRPr lang="zh-CN" altLang="en-US" sz="1800" b="0" kern="1200" dirty="0">
              <a:solidFill>
                <a:schemeClr val="dk1"/>
              </a:solidFill>
              <a:latin typeface="Arial" panose="020B0604020202020204" pitchFamily="34" charset="0"/>
              <a:ea typeface="+mn-ea"/>
              <a:cs typeface="Arial" panose="020B0604020202020204" pitchFamily="34" charset="0"/>
            </a:endParaRPr>
          </a:p>
        </p:txBody>
      </p:sp>
      <p:sp>
        <p:nvSpPr>
          <p:cNvPr id="2" name="Oval 1">
            <a:extLst>
              <a:ext uri="{FF2B5EF4-FFF2-40B4-BE49-F238E27FC236}">
                <a16:creationId xmlns:a16="http://schemas.microsoft.com/office/drawing/2014/main" id="{E55C3A25-CAD1-9851-F814-92F8815B5637}"/>
              </a:ext>
            </a:extLst>
          </p:cNvPr>
          <p:cNvSpPr/>
          <p:nvPr/>
        </p:nvSpPr>
        <p:spPr>
          <a:xfrm>
            <a:off x="7434985" y="2388672"/>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5">
            <a:extLst>
              <a:ext uri="{FF2B5EF4-FFF2-40B4-BE49-F238E27FC236}">
                <a16:creationId xmlns:a16="http://schemas.microsoft.com/office/drawing/2014/main" id="{B97F4BAC-326A-34FC-A055-7383B48080B3}"/>
              </a:ext>
            </a:extLst>
          </p:cNvPr>
          <p:cNvSpPr/>
          <p:nvPr/>
        </p:nvSpPr>
        <p:spPr>
          <a:xfrm>
            <a:off x="10179576" y="1052736"/>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a:extLst>
              <a:ext uri="{FF2B5EF4-FFF2-40B4-BE49-F238E27FC236}">
                <a16:creationId xmlns:a16="http://schemas.microsoft.com/office/drawing/2014/main" id="{8DB47535-8B8B-832E-3AD2-2384D610CD5C}"/>
              </a:ext>
            </a:extLst>
          </p:cNvPr>
          <p:cNvSpPr/>
          <p:nvPr/>
        </p:nvSpPr>
        <p:spPr>
          <a:xfrm>
            <a:off x="4603304" y="2388672"/>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BEC04FED-D3DD-B552-8EF1-60E49ED5840F}"/>
              </a:ext>
            </a:extLst>
          </p:cNvPr>
          <p:cNvSpPr/>
          <p:nvPr/>
        </p:nvSpPr>
        <p:spPr>
          <a:xfrm>
            <a:off x="2020722" y="2368500"/>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2B26A2BF-B217-4855-4CE8-ACB898A4F4F8}"/>
              </a:ext>
            </a:extLst>
          </p:cNvPr>
          <p:cNvSpPr txBox="1"/>
          <p:nvPr/>
        </p:nvSpPr>
        <p:spPr>
          <a:xfrm>
            <a:off x="876801" y="2663194"/>
            <a:ext cx="2478993" cy="646331"/>
          </a:xfrm>
          <a:prstGeom prst="rect">
            <a:avLst/>
          </a:prstGeom>
          <a:noFill/>
        </p:spPr>
        <p:txBody>
          <a:bodyPr wrap="square">
            <a:spAutoFit/>
          </a:bodyPr>
          <a:lstStyle/>
          <a:p>
            <a:r>
              <a:rPr lang="en-150" altLang="zh-CN" b="0" dirty="0">
                <a:latin typeface="Arial" panose="020B0604020202020204" pitchFamily="34" charset="0"/>
                <a:cs typeface="Arial" panose="020B0604020202020204" pitchFamily="34" charset="0"/>
              </a:rPr>
              <a:t>B</a:t>
            </a:r>
            <a:r>
              <a:rPr lang="en-US" altLang="zh-CN" b="0" dirty="0">
                <a:latin typeface="Arial" panose="020B0604020202020204" pitchFamily="34" charset="0"/>
                <a:cs typeface="Arial" panose="020B0604020202020204" pitchFamily="34" charset="0"/>
              </a:rPr>
              <a:t>S</a:t>
            </a:r>
            <a:r>
              <a:rPr lang="en-150" altLang="zh-CN" b="0" dirty="0">
                <a:latin typeface="Arial" panose="020B0604020202020204" pitchFamily="34" charset="0"/>
                <a:cs typeface="Arial" panose="020B0604020202020204" pitchFamily="34" charset="0"/>
              </a:rPr>
              <a:t>c in </a:t>
            </a:r>
          </a:p>
          <a:p>
            <a:r>
              <a:rPr lang="en-150" altLang="zh-CN" b="0" dirty="0">
                <a:latin typeface="Arial" panose="020B0604020202020204" pitchFamily="34" charset="0"/>
                <a:cs typeface="Arial" panose="020B0604020202020204" pitchFamily="34" charset="0"/>
              </a:rPr>
              <a:t>Rehabilitation Therapy</a:t>
            </a:r>
            <a:endParaRPr lang="zh-CN" altLang="en-US" b="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AA8A0BE-667A-7533-0AE7-DAABCE008FAB}"/>
              </a:ext>
            </a:extLst>
          </p:cNvPr>
          <p:cNvSpPr txBox="1"/>
          <p:nvPr/>
        </p:nvSpPr>
        <p:spPr>
          <a:xfrm>
            <a:off x="3669479" y="2663194"/>
            <a:ext cx="2299693" cy="646331"/>
          </a:xfrm>
          <a:prstGeom prst="rect">
            <a:avLst/>
          </a:prstGeom>
          <a:noFill/>
        </p:spPr>
        <p:txBody>
          <a:bodyPr wrap="square">
            <a:spAutoFit/>
          </a:bodyPr>
          <a:lstStyle/>
          <a:p>
            <a:r>
              <a:rPr lang="en-150" altLang="zh-CN" b="0" dirty="0">
                <a:latin typeface="Arial" panose="020B0604020202020204" pitchFamily="34" charset="0"/>
                <a:cs typeface="Arial" panose="020B0604020202020204" pitchFamily="34" charset="0"/>
              </a:rPr>
              <a:t>M</a:t>
            </a:r>
            <a:r>
              <a:rPr lang="en-US" altLang="zh-CN" b="0" dirty="0">
                <a:latin typeface="Arial" panose="020B0604020202020204" pitchFamily="34" charset="0"/>
                <a:cs typeface="Arial" panose="020B0604020202020204" pitchFamily="34" charset="0"/>
              </a:rPr>
              <a:t>S</a:t>
            </a:r>
            <a:r>
              <a:rPr lang="en-150" altLang="zh-CN" b="0" dirty="0">
                <a:latin typeface="Arial" panose="020B0604020202020204" pitchFamily="34" charset="0"/>
                <a:cs typeface="Arial" panose="020B0604020202020204" pitchFamily="34" charset="0"/>
              </a:rPr>
              <a:t>c in </a:t>
            </a:r>
          </a:p>
          <a:p>
            <a:r>
              <a:rPr lang="en-150" altLang="zh-CN" b="0" dirty="0">
                <a:latin typeface="Arial" panose="020B0604020202020204" pitchFamily="34" charset="0"/>
                <a:cs typeface="Arial" panose="020B0604020202020204" pitchFamily="34" charset="0"/>
              </a:rPr>
              <a:t>Neurobiology</a:t>
            </a:r>
            <a:endParaRPr lang="zh-CN" altLang="en-US" b="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C60D385-9086-3BA0-FE76-89919DAB84E7}"/>
              </a:ext>
            </a:extLst>
          </p:cNvPr>
          <p:cNvSpPr txBox="1"/>
          <p:nvPr/>
        </p:nvSpPr>
        <p:spPr>
          <a:xfrm>
            <a:off x="8717464" y="1342509"/>
            <a:ext cx="2821977" cy="646331"/>
          </a:xfrm>
          <a:prstGeom prst="rect">
            <a:avLst/>
          </a:prstGeom>
          <a:noFill/>
        </p:spPr>
        <p:txBody>
          <a:bodyPr wrap="square">
            <a:spAutoFit/>
          </a:bodyPr>
          <a:lstStyle/>
          <a:p>
            <a:r>
              <a:rPr lang="en-US" altLang="zh-CN" sz="1800" b="0" kern="1200" dirty="0">
                <a:solidFill>
                  <a:schemeClr val="dk1"/>
                </a:solidFill>
                <a:latin typeface="Arial" panose="020B0604020202020204" pitchFamily="34" charset="0"/>
                <a:ea typeface="+mn-ea"/>
                <a:cs typeface="Arial" panose="020B0604020202020204" pitchFamily="34" charset="0"/>
              </a:rPr>
              <a:t>Second </a:t>
            </a:r>
            <a:r>
              <a:rPr lang="en-150" altLang="zh-CN" sz="1800" b="0" kern="1200" dirty="0">
                <a:solidFill>
                  <a:schemeClr val="dk1"/>
                </a:solidFill>
                <a:latin typeface="Arial" panose="020B0604020202020204" pitchFamily="34" charset="0"/>
                <a:ea typeface="+mn-ea"/>
                <a:cs typeface="Arial" panose="020B0604020202020204" pitchFamily="34" charset="0"/>
              </a:rPr>
              <a:t>M</a:t>
            </a:r>
            <a:r>
              <a:rPr lang="en-US" altLang="zh-CN" sz="1800" b="0" kern="1200" dirty="0">
                <a:solidFill>
                  <a:schemeClr val="dk1"/>
                </a:solidFill>
                <a:latin typeface="Arial" panose="020B0604020202020204" pitchFamily="34" charset="0"/>
                <a:ea typeface="+mn-ea"/>
                <a:cs typeface="Arial" panose="020B0604020202020204" pitchFamily="34" charset="0"/>
              </a:rPr>
              <a:t>S</a:t>
            </a:r>
            <a:r>
              <a:rPr lang="en-150" altLang="zh-CN" sz="1800" b="0" kern="1200" dirty="0">
                <a:solidFill>
                  <a:schemeClr val="dk1"/>
                </a:solidFill>
                <a:latin typeface="Arial" panose="020B0604020202020204" pitchFamily="34" charset="0"/>
                <a:ea typeface="+mn-ea"/>
                <a:cs typeface="Arial" panose="020B0604020202020204" pitchFamily="34" charset="0"/>
              </a:rPr>
              <a:t>c in </a:t>
            </a:r>
          </a:p>
          <a:p>
            <a:r>
              <a:rPr lang="en-150" altLang="zh-CN" sz="1800" b="0" kern="1200" dirty="0">
                <a:solidFill>
                  <a:schemeClr val="dk1"/>
                </a:solidFill>
                <a:latin typeface="Arial" panose="020B0604020202020204" pitchFamily="34" charset="0"/>
                <a:ea typeface="+mn-ea"/>
                <a:cs typeface="Arial" panose="020B0604020202020204" pitchFamily="34" charset="0"/>
              </a:rPr>
              <a:t>Statistics &amp; Data Science</a:t>
            </a:r>
            <a:endParaRPr lang="zh-CN" altLang="en-US" sz="1800" b="0" kern="1200" dirty="0">
              <a:solidFill>
                <a:schemeClr val="dk1"/>
              </a:solidFill>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67AB7F21-9412-F730-7604-30B808D7CA15}"/>
              </a:ext>
            </a:extLst>
          </p:cNvPr>
          <p:cNvSpPr txBox="1"/>
          <p:nvPr/>
        </p:nvSpPr>
        <p:spPr>
          <a:xfrm>
            <a:off x="6315199" y="2663194"/>
            <a:ext cx="2613378" cy="646331"/>
          </a:xfrm>
          <a:prstGeom prst="rect">
            <a:avLst/>
          </a:prstGeom>
          <a:noFill/>
        </p:spPr>
        <p:txBody>
          <a:bodyPr wrap="square">
            <a:spAutoFit/>
          </a:bodyPr>
          <a:lstStyle/>
          <a:p>
            <a:r>
              <a:rPr lang="en-150" altLang="zh-CN" sz="1800" b="0" kern="1200" dirty="0">
                <a:solidFill>
                  <a:schemeClr val="dk1"/>
                </a:solidFill>
                <a:latin typeface="Arial" panose="020B0604020202020204" pitchFamily="34" charset="0"/>
                <a:ea typeface="+mn-ea"/>
                <a:cs typeface="Arial" panose="020B0604020202020204" pitchFamily="34" charset="0"/>
              </a:rPr>
              <a:t>PhD in </a:t>
            </a:r>
          </a:p>
          <a:p>
            <a:r>
              <a:rPr lang="en-150" altLang="zh-CN" dirty="0">
                <a:solidFill>
                  <a:schemeClr val="dk1"/>
                </a:solidFill>
                <a:latin typeface="Arial" panose="020B0604020202020204" pitchFamily="34" charset="0"/>
                <a:cs typeface="Arial" panose="020B0604020202020204" pitchFamily="34" charset="0"/>
              </a:rPr>
              <a:t>C</a:t>
            </a:r>
            <a:r>
              <a:rPr lang="en-150" altLang="zh-CN" sz="1800" b="0" kern="1200" dirty="0">
                <a:solidFill>
                  <a:schemeClr val="dk1"/>
                </a:solidFill>
                <a:latin typeface="Arial" panose="020B0604020202020204" pitchFamily="34" charset="0"/>
                <a:ea typeface="+mn-ea"/>
                <a:cs typeface="Arial" panose="020B0604020202020204" pitchFamily="34" charset="0"/>
              </a:rPr>
              <a:t>ognitive Neuroscience</a:t>
            </a:r>
            <a:endParaRPr lang="zh-CN" altLang="en-US" sz="1800" b="0" kern="1200" dirty="0">
              <a:solidFill>
                <a:schemeClr val="dk1"/>
              </a:solidFill>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C1291FF4-4451-38C1-5899-FA52DB068D90}"/>
              </a:ext>
            </a:extLst>
          </p:cNvPr>
          <p:cNvSpPr txBox="1"/>
          <p:nvPr/>
        </p:nvSpPr>
        <p:spPr>
          <a:xfrm>
            <a:off x="810249" y="3659539"/>
            <a:ext cx="2016224" cy="646331"/>
          </a:xfrm>
          <a:prstGeom prst="rect">
            <a:avLst/>
          </a:prstGeom>
          <a:noFill/>
        </p:spPr>
        <p:txBody>
          <a:bodyPr wrap="square">
            <a:spAutoFit/>
          </a:bodyPr>
          <a:lstStyle/>
          <a:p>
            <a:r>
              <a:rPr lang="en-150" altLang="zh-CN" b="0" i="1" dirty="0">
                <a:latin typeface="Arial" panose="020B0604020202020204" pitchFamily="34" charset="0"/>
                <a:cs typeface="Arial" panose="020B0604020202020204" pitchFamily="34" charset="0"/>
              </a:rPr>
              <a:t>Southern Medical </a:t>
            </a:r>
            <a:r>
              <a:rPr lang="en-150" altLang="zh-CN" b="0" i="1" dirty="0" err="1">
                <a:latin typeface="Arial" panose="020B0604020202020204" pitchFamily="34" charset="0"/>
                <a:cs typeface="Arial" panose="020B0604020202020204" pitchFamily="34" charset="0"/>
              </a:rPr>
              <a:t>Univer</a:t>
            </a:r>
            <a:r>
              <a:rPr lang="en-GB" altLang="zh-CN" b="0" i="1" dirty="0" err="1">
                <a:latin typeface="Arial" panose="020B0604020202020204" pitchFamily="34" charset="0"/>
                <a:cs typeface="Arial" panose="020B0604020202020204" pitchFamily="34" charset="0"/>
              </a:rPr>
              <a:t>si</a:t>
            </a:r>
            <a:r>
              <a:rPr lang="en-150" altLang="zh-CN" b="0" i="1" dirty="0">
                <a:latin typeface="Arial" panose="020B0604020202020204" pitchFamily="34" charset="0"/>
                <a:cs typeface="Arial" panose="020B0604020202020204" pitchFamily="34" charset="0"/>
              </a:rPr>
              <a:t>ty</a:t>
            </a:r>
            <a:endParaRPr lang="zh-CN" altLang="en-US" b="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A5AD1B5-CCA6-7F22-4846-7B2AF2C624E8}"/>
              </a:ext>
            </a:extLst>
          </p:cNvPr>
          <p:cNvSpPr txBox="1"/>
          <p:nvPr/>
        </p:nvSpPr>
        <p:spPr>
          <a:xfrm>
            <a:off x="3590097" y="3513782"/>
            <a:ext cx="2694032" cy="923330"/>
          </a:xfrm>
          <a:prstGeom prst="rect">
            <a:avLst/>
          </a:prstGeom>
          <a:noFill/>
        </p:spPr>
        <p:txBody>
          <a:bodyPr wrap="square">
            <a:spAutoFit/>
          </a:bodyPr>
          <a:lstStyle/>
          <a:p>
            <a:r>
              <a:rPr lang="en-150" altLang="zh-CN" b="0" i="1" dirty="0" err="1">
                <a:latin typeface="Arial" panose="020B0604020202020204" pitchFamily="34" charset="0"/>
                <a:cs typeface="Arial" panose="020B0604020202020204" pitchFamily="34" charset="0"/>
              </a:rPr>
              <a:t>Univer</a:t>
            </a:r>
            <a:r>
              <a:rPr lang="en-GB" altLang="zh-CN" b="0" i="1" dirty="0">
                <a:latin typeface="Arial" panose="020B0604020202020204" pitchFamily="34" charset="0"/>
                <a:cs typeface="Arial" panose="020B0604020202020204" pitchFamily="34" charset="0"/>
              </a:rPr>
              <a:t>s</a:t>
            </a:r>
            <a:r>
              <a:rPr lang="en-150" altLang="zh-CN" b="0" i="1" dirty="0" err="1">
                <a:latin typeface="Arial" panose="020B0604020202020204" pitchFamily="34" charset="0"/>
                <a:cs typeface="Arial" panose="020B0604020202020204" pitchFamily="34" charset="0"/>
              </a:rPr>
              <a:t>ity</a:t>
            </a:r>
            <a:r>
              <a:rPr lang="en-150" altLang="zh-CN" b="0" i="1" dirty="0">
                <a:latin typeface="Arial" panose="020B0604020202020204" pitchFamily="34" charset="0"/>
                <a:cs typeface="Arial" panose="020B0604020202020204" pitchFamily="34" charset="0"/>
              </a:rPr>
              <a:t> of Electronic </a:t>
            </a:r>
          </a:p>
          <a:p>
            <a:r>
              <a:rPr lang="en-150" altLang="zh-CN" b="0" i="1" dirty="0">
                <a:latin typeface="Arial" panose="020B0604020202020204" pitchFamily="34" charset="0"/>
                <a:cs typeface="Arial" panose="020B0604020202020204" pitchFamily="34" charset="0"/>
              </a:rPr>
              <a:t>Science and Technology </a:t>
            </a:r>
          </a:p>
          <a:p>
            <a:r>
              <a:rPr lang="en-150" altLang="zh-CN" b="0" i="1" dirty="0">
                <a:latin typeface="Arial" panose="020B0604020202020204" pitchFamily="34" charset="0"/>
                <a:cs typeface="Arial" panose="020B0604020202020204" pitchFamily="34" charset="0"/>
              </a:rPr>
              <a:t>of China</a:t>
            </a:r>
            <a:endParaRPr lang="zh-CN" altLang="en-US" b="0" i="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25308C6F-7E01-1B05-4E40-A5A64278F6EC}"/>
              </a:ext>
            </a:extLst>
          </p:cNvPr>
          <p:cNvSpPr txBox="1"/>
          <p:nvPr/>
        </p:nvSpPr>
        <p:spPr>
          <a:xfrm>
            <a:off x="9048436" y="3729806"/>
            <a:ext cx="1968909" cy="369332"/>
          </a:xfrm>
          <a:prstGeom prst="rect">
            <a:avLst/>
          </a:prstGeom>
          <a:noFill/>
        </p:spPr>
        <p:txBody>
          <a:bodyPr wrap="square">
            <a:spAutoFit/>
          </a:bodyPr>
          <a:lstStyle/>
          <a:p>
            <a:r>
              <a:rPr lang="en-150" altLang="zh-CN" sz="1800" b="0" i="1" kern="1200" dirty="0">
                <a:solidFill>
                  <a:schemeClr val="dk1"/>
                </a:solidFill>
                <a:latin typeface="Arial" panose="020B0604020202020204" pitchFamily="34" charset="0"/>
                <a:ea typeface="+mn-ea"/>
                <a:cs typeface="Arial" panose="020B0604020202020204" pitchFamily="34" charset="0"/>
              </a:rPr>
              <a:t>Leiden </a:t>
            </a:r>
            <a:r>
              <a:rPr lang="en-150" altLang="zh-CN" sz="1800" b="0" i="1" kern="1200" dirty="0" err="1">
                <a:solidFill>
                  <a:schemeClr val="dk1"/>
                </a:solidFill>
                <a:latin typeface="Arial" panose="020B0604020202020204" pitchFamily="34" charset="0"/>
                <a:ea typeface="+mn-ea"/>
                <a:cs typeface="Arial" panose="020B0604020202020204" pitchFamily="34" charset="0"/>
              </a:rPr>
              <a:t>Univer</a:t>
            </a:r>
            <a:r>
              <a:rPr lang="en-GB" altLang="zh-CN" sz="1800" b="0" i="1" kern="1200" dirty="0" err="1">
                <a:solidFill>
                  <a:schemeClr val="dk1"/>
                </a:solidFill>
                <a:latin typeface="Arial" panose="020B0604020202020204" pitchFamily="34" charset="0"/>
                <a:ea typeface="+mn-ea"/>
                <a:cs typeface="Arial" panose="020B0604020202020204" pitchFamily="34" charset="0"/>
              </a:rPr>
              <a:t>si</a:t>
            </a:r>
            <a:r>
              <a:rPr lang="en-150" altLang="zh-CN" sz="1800" b="0" i="1" kern="1200" dirty="0">
                <a:solidFill>
                  <a:schemeClr val="dk1"/>
                </a:solidFill>
                <a:latin typeface="Arial" panose="020B0604020202020204" pitchFamily="34" charset="0"/>
                <a:ea typeface="+mn-ea"/>
                <a:cs typeface="Arial" panose="020B0604020202020204" pitchFamily="34" charset="0"/>
              </a:rPr>
              <a:t>ty</a:t>
            </a:r>
            <a:endParaRPr lang="zh-CN" altLang="en-US" sz="1800" b="0" i="1" kern="1200" dirty="0">
              <a:solidFill>
                <a:schemeClr val="dk1"/>
              </a:solidFill>
              <a:latin typeface="Arial" panose="020B0604020202020204" pitchFamily="34" charset="0"/>
              <a:ea typeface="+mn-ea"/>
              <a:cs typeface="Arial" panose="020B0604020202020204" pitchFamily="34" charset="0"/>
            </a:endParaRPr>
          </a:p>
        </p:txBody>
      </p:sp>
      <p:sp>
        <p:nvSpPr>
          <p:cNvPr id="28" name="TextBox 27">
            <a:extLst>
              <a:ext uri="{FF2B5EF4-FFF2-40B4-BE49-F238E27FC236}">
                <a16:creationId xmlns:a16="http://schemas.microsoft.com/office/drawing/2014/main" id="{1D7E16B2-B834-B157-9493-01F33D36EFB3}"/>
              </a:ext>
            </a:extLst>
          </p:cNvPr>
          <p:cNvSpPr txBox="1"/>
          <p:nvPr/>
        </p:nvSpPr>
        <p:spPr>
          <a:xfrm>
            <a:off x="6362514" y="3729806"/>
            <a:ext cx="1968909" cy="369332"/>
          </a:xfrm>
          <a:prstGeom prst="rect">
            <a:avLst/>
          </a:prstGeom>
          <a:noFill/>
        </p:spPr>
        <p:txBody>
          <a:bodyPr wrap="square">
            <a:spAutoFit/>
          </a:bodyPr>
          <a:lstStyle/>
          <a:p>
            <a:r>
              <a:rPr lang="en-150" altLang="zh-CN" sz="1800" b="0" i="1" kern="1200" dirty="0">
                <a:solidFill>
                  <a:schemeClr val="dk1"/>
                </a:solidFill>
                <a:latin typeface="Arial" panose="020B0604020202020204" pitchFamily="34" charset="0"/>
                <a:ea typeface="+mn-ea"/>
                <a:cs typeface="Arial" panose="020B0604020202020204" pitchFamily="34" charset="0"/>
              </a:rPr>
              <a:t>Leiden </a:t>
            </a:r>
            <a:r>
              <a:rPr lang="en-150" altLang="zh-CN" sz="1800" b="0" i="1" kern="1200" dirty="0" err="1">
                <a:solidFill>
                  <a:schemeClr val="dk1"/>
                </a:solidFill>
                <a:latin typeface="Arial" panose="020B0604020202020204" pitchFamily="34" charset="0"/>
                <a:ea typeface="+mn-ea"/>
                <a:cs typeface="Arial" panose="020B0604020202020204" pitchFamily="34" charset="0"/>
              </a:rPr>
              <a:t>Univer</a:t>
            </a:r>
            <a:r>
              <a:rPr lang="en-GB" altLang="zh-CN" sz="1800" b="0" i="1" kern="1200" dirty="0" err="1">
                <a:solidFill>
                  <a:schemeClr val="dk1"/>
                </a:solidFill>
                <a:latin typeface="Arial" panose="020B0604020202020204" pitchFamily="34" charset="0"/>
                <a:ea typeface="+mn-ea"/>
                <a:cs typeface="Arial" panose="020B0604020202020204" pitchFamily="34" charset="0"/>
              </a:rPr>
              <a:t>si</a:t>
            </a:r>
            <a:r>
              <a:rPr lang="en-150" altLang="zh-CN" sz="1800" b="0" i="1" kern="1200" dirty="0">
                <a:solidFill>
                  <a:schemeClr val="dk1"/>
                </a:solidFill>
                <a:latin typeface="Arial" panose="020B0604020202020204" pitchFamily="34" charset="0"/>
                <a:ea typeface="+mn-ea"/>
                <a:cs typeface="Arial" panose="020B0604020202020204" pitchFamily="34" charset="0"/>
              </a:rPr>
              <a:t>ty</a:t>
            </a:r>
            <a:endParaRPr lang="zh-CN" altLang="en-US" sz="1800" b="0" i="1" kern="1200" dirty="0">
              <a:solidFill>
                <a:schemeClr val="dk1"/>
              </a:solidFill>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D088B410-935E-4B56-1CA2-4D3EA8CBA639}"/>
              </a:ext>
            </a:extLst>
          </p:cNvPr>
          <p:cNvSpPr txBox="1"/>
          <p:nvPr/>
        </p:nvSpPr>
        <p:spPr>
          <a:xfrm>
            <a:off x="154001" y="116632"/>
            <a:ext cx="5369110" cy="614520"/>
          </a:xfrm>
          <a:prstGeom prst="rect">
            <a:avLst/>
          </a:prstGeom>
          <a:noFill/>
        </p:spPr>
        <p:txBody>
          <a:bodyPr wrap="none" lIns="108000" tIns="108000" rIns="108000" bIns="108000" rtlCol="0">
            <a:noAutofit/>
          </a:bodyPr>
          <a:lstStyle/>
          <a:p>
            <a:r>
              <a:rPr lang="en-US" sz="2800" b="1" noProof="0" dirty="0">
                <a:solidFill>
                  <a:srgbClr val="002060"/>
                </a:solidFill>
                <a:latin typeface="Times New Roman" panose="02020603050405020304" pitchFamily="18" charset="0"/>
                <a:cs typeface="Times New Roman" panose="02020603050405020304" pitchFamily="18" charset="0"/>
              </a:rPr>
              <a:t>A</a:t>
            </a:r>
            <a:r>
              <a:rPr lang="en-150" sz="2800" b="1" dirty="0">
                <a:solidFill>
                  <a:srgbClr val="002060"/>
                </a:solidFill>
                <a:latin typeface="Times New Roman" panose="02020603050405020304" pitchFamily="18" charset="0"/>
                <a:cs typeface="Times New Roman" panose="02020603050405020304" pitchFamily="18" charset="0"/>
              </a:rPr>
              <a:t>BOUT ME</a:t>
            </a:r>
            <a:r>
              <a:rPr lang="en-150" sz="2800" b="1" noProof="0" dirty="0">
                <a:solidFill>
                  <a:srgbClr val="002060"/>
                </a:solidFill>
                <a:latin typeface="Times New Roman" panose="02020603050405020304" pitchFamily="18" charset="0"/>
                <a:cs typeface="Times New Roman" panose="02020603050405020304" pitchFamily="18" charset="0"/>
              </a:rPr>
              <a:t>: </a:t>
            </a:r>
            <a:r>
              <a:rPr lang="en-US" sz="2800" b="1" noProof="0" dirty="0">
                <a:solidFill>
                  <a:srgbClr val="002060"/>
                </a:solidFill>
                <a:latin typeface="Times New Roman" panose="02020603050405020304" pitchFamily="18" charset="0"/>
                <a:cs typeface="Times New Roman" panose="02020603050405020304" pitchFamily="18" charset="0"/>
              </a:rPr>
              <a:t>E</a:t>
            </a:r>
            <a:r>
              <a:rPr lang="en-150" sz="2800" b="1" noProof="0" dirty="0" err="1">
                <a:solidFill>
                  <a:srgbClr val="002060"/>
                </a:solidFill>
                <a:latin typeface="Times New Roman" panose="02020603050405020304" pitchFamily="18" charset="0"/>
                <a:cs typeface="Times New Roman" panose="02020603050405020304" pitchFamily="18" charset="0"/>
              </a:rPr>
              <a:t>ducation</a:t>
            </a:r>
            <a:r>
              <a:rPr lang="en-US" sz="2800" b="1" noProof="0" dirty="0">
                <a:solidFill>
                  <a:srgbClr val="002060"/>
                </a:solidFill>
                <a:latin typeface="Times New Roman" panose="02020603050405020304" pitchFamily="18" charset="0"/>
                <a:cs typeface="Times New Roman" panose="02020603050405020304" pitchFamily="18" charset="0"/>
              </a:rPr>
              <a:t> &amp; career</a:t>
            </a:r>
            <a:r>
              <a:rPr lang="en-150" sz="2800" b="1" noProof="0" dirty="0">
                <a:solidFill>
                  <a:srgbClr val="002060"/>
                </a:solidFill>
                <a:latin typeface="Times New Roman" panose="02020603050405020304" pitchFamily="18" charset="0"/>
                <a:cs typeface="Times New Roman" panose="02020603050405020304" pitchFamily="18" charset="0"/>
              </a:rPr>
              <a:t> background</a:t>
            </a:r>
          </a:p>
        </p:txBody>
      </p:sp>
      <p:sp>
        <p:nvSpPr>
          <p:cNvPr id="32" name="TextBox 31">
            <a:extLst>
              <a:ext uri="{FF2B5EF4-FFF2-40B4-BE49-F238E27FC236}">
                <a16:creationId xmlns:a16="http://schemas.microsoft.com/office/drawing/2014/main" id="{99679949-644E-FAD5-6829-69889F0D87FA}"/>
              </a:ext>
            </a:extLst>
          </p:cNvPr>
          <p:cNvSpPr txBox="1"/>
          <p:nvPr/>
        </p:nvSpPr>
        <p:spPr>
          <a:xfrm>
            <a:off x="901883" y="597717"/>
            <a:ext cx="5369110" cy="614520"/>
          </a:xfrm>
          <a:prstGeom prst="rect">
            <a:avLst/>
          </a:prstGeom>
          <a:noFill/>
        </p:spPr>
        <p:txBody>
          <a:bodyPr wrap="none" lIns="108000" tIns="108000" rIns="108000" bIns="108000" rtlCol="0">
            <a:noAutofit/>
          </a:bodyPr>
          <a:lstStyle/>
          <a:p>
            <a:endParaRPr lang="en-150" noProof="0" dirty="0">
              <a:solidFill>
                <a:srgbClr val="0070C0"/>
              </a:solidFill>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527104BF-54DC-7F8A-6D60-7AE8B617EA63}"/>
              </a:ext>
            </a:extLst>
          </p:cNvPr>
          <p:cNvGrpSpPr/>
          <p:nvPr/>
        </p:nvGrpSpPr>
        <p:grpSpPr>
          <a:xfrm>
            <a:off x="1687869" y="4715852"/>
            <a:ext cx="9865096" cy="1449452"/>
            <a:chOff x="1634679" y="4725144"/>
            <a:chExt cx="9865096" cy="1449452"/>
          </a:xfrm>
        </p:grpSpPr>
        <p:cxnSp>
          <p:nvCxnSpPr>
            <p:cNvPr id="5" name="Straight Arrow Connector 4">
              <a:extLst>
                <a:ext uri="{FF2B5EF4-FFF2-40B4-BE49-F238E27FC236}">
                  <a16:creationId xmlns:a16="http://schemas.microsoft.com/office/drawing/2014/main" id="{1F10C1EE-8BEA-0F88-B2F1-4E9EE3A151DD}"/>
                </a:ext>
              </a:extLst>
            </p:cNvPr>
            <p:cNvCxnSpPr>
              <a:cxnSpLocks/>
            </p:cNvCxnSpPr>
            <p:nvPr/>
          </p:nvCxnSpPr>
          <p:spPr>
            <a:xfrm>
              <a:off x="1634679" y="5590981"/>
              <a:ext cx="9865096" cy="31811"/>
            </a:xfrm>
            <a:prstGeom prst="straightConnector1">
              <a:avLst/>
            </a:prstGeom>
            <a:ln w="57150">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2804A23-2150-3F2F-3A57-F060D0435FE4}"/>
                </a:ext>
              </a:extLst>
            </p:cNvPr>
            <p:cNvSpPr txBox="1"/>
            <p:nvPr/>
          </p:nvSpPr>
          <p:spPr>
            <a:xfrm>
              <a:off x="2210743" y="5805264"/>
              <a:ext cx="244827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Jun</a:t>
              </a:r>
              <a:r>
                <a:rPr lang="en-150" altLang="zh-CN" b="0" dirty="0">
                  <a:latin typeface="Arial" panose="020B0604020202020204" pitchFamily="34" charset="0"/>
                  <a:cs typeface="Arial" panose="020B0604020202020204" pitchFamily="34" charset="0"/>
                </a:rPr>
                <a:t> 201</a:t>
              </a:r>
              <a:r>
                <a:rPr lang="en-US" altLang="zh-CN" b="0" dirty="0">
                  <a:latin typeface="Arial" panose="020B0604020202020204" pitchFamily="34" charset="0"/>
                  <a:cs typeface="Arial" panose="020B0604020202020204" pitchFamily="34" charset="0"/>
                </a:rPr>
                <a:t>6</a:t>
              </a:r>
              <a:r>
                <a:rPr lang="en-150" altLang="zh-CN" b="0" dirty="0">
                  <a:latin typeface="Arial" panose="020B0604020202020204" pitchFamily="34" charset="0"/>
                  <a:cs typeface="Arial" panose="020B0604020202020204" pitchFamily="34" charset="0"/>
                </a:rPr>
                <a:t> – </a:t>
              </a:r>
              <a:r>
                <a:rPr lang="en-US" altLang="zh-CN" b="0" dirty="0">
                  <a:latin typeface="Arial" panose="020B0604020202020204" pitchFamily="34" charset="0"/>
                  <a:cs typeface="Arial" panose="020B0604020202020204" pitchFamily="34" charset="0"/>
                </a:rPr>
                <a:t>May</a:t>
              </a:r>
              <a:r>
                <a:rPr lang="en-150" altLang="zh-CN" b="0" dirty="0">
                  <a:latin typeface="Arial" panose="020B0604020202020204" pitchFamily="34" charset="0"/>
                  <a:cs typeface="Arial" panose="020B0604020202020204" pitchFamily="34" charset="0"/>
                </a:rPr>
                <a:t> 2017</a:t>
              </a:r>
              <a:endParaRPr lang="zh-CN" altLang="en-US" b="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097E72B-15B0-9474-0855-8C8E6E34F0C4}"/>
                </a:ext>
              </a:extLst>
            </p:cNvPr>
            <p:cNvSpPr txBox="1"/>
            <p:nvPr/>
          </p:nvSpPr>
          <p:spPr>
            <a:xfrm>
              <a:off x="5235079" y="5795972"/>
              <a:ext cx="2448272" cy="369332"/>
            </a:xfrm>
            <a:prstGeom prst="rect">
              <a:avLst/>
            </a:prstGeom>
            <a:noFill/>
          </p:spPr>
          <p:txBody>
            <a:bodyPr wrap="square">
              <a:spAutoFit/>
            </a:bodyPr>
            <a:lstStyle/>
            <a:p>
              <a:r>
                <a:rPr lang="en-US" altLang="zh-CN" sz="1800" b="0" kern="1200" dirty="0">
                  <a:solidFill>
                    <a:schemeClr val="dk1"/>
                  </a:solidFill>
                  <a:latin typeface="Arial" panose="020B0604020202020204" pitchFamily="34" charset="0"/>
                  <a:ea typeface="+mn-ea"/>
                  <a:cs typeface="Arial" panose="020B0604020202020204" pitchFamily="34" charset="0"/>
                </a:rPr>
                <a:t>Mar 2020 </a:t>
              </a:r>
              <a:r>
                <a:rPr lang="en-150" altLang="zh-CN" sz="1800" b="0" kern="1200" dirty="0">
                  <a:solidFill>
                    <a:schemeClr val="dk1"/>
                  </a:solidFill>
                  <a:latin typeface="Arial" panose="020B0604020202020204" pitchFamily="34" charset="0"/>
                  <a:ea typeface="+mn-ea"/>
                  <a:cs typeface="Arial" panose="020B0604020202020204" pitchFamily="34" charset="0"/>
                </a:rPr>
                <a:t>– </a:t>
              </a:r>
              <a:r>
                <a:rPr lang="en-US" altLang="zh-CN" sz="1800" b="0" kern="1200" dirty="0">
                  <a:solidFill>
                    <a:schemeClr val="dk1"/>
                  </a:solidFill>
                  <a:latin typeface="Arial" panose="020B0604020202020204" pitchFamily="34" charset="0"/>
                  <a:ea typeface="+mn-ea"/>
                  <a:cs typeface="Arial" panose="020B0604020202020204" pitchFamily="34" charset="0"/>
                </a:rPr>
                <a:t>Sept 2020</a:t>
              </a:r>
              <a:endParaRPr lang="zh-CN" altLang="en-US" sz="1800" b="0" kern="1200" dirty="0">
                <a:solidFill>
                  <a:schemeClr val="dk1"/>
                </a:solidFill>
                <a:latin typeface="Arial" panose="020B0604020202020204" pitchFamily="34" charset="0"/>
                <a:ea typeface="+mn-ea"/>
                <a:cs typeface="Arial" panose="020B0604020202020204" pitchFamily="34" charset="0"/>
              </a:endParaRPr>
            </a:p>
          </p:txBody>
        </p:sp>
        <p:sp>
          <p:nvSpPr>
            <p:cNvPr id="18" name="Oval 17">
              <a:extLst>
                <a:ext uri="{FF2B5EF4-FFF2-40B4-BE49-F238E27FC236}">
                  <a16:creationId xmlns:a16="http://schemas.microsoft.com/office/drawing/2014/main" id="{A566DFF5-8AB3-6580-250C-D334CD3EC64C}"/>
                </a:ext>
              </a:extLst>
            </p:cNvPr>
            <p:cNvSpPr/>
            <p:nvPr/>
          </p:nvSpPr>
          <p:spPr>
            <a:xfrm>
              <a:off x="6315201" y="5518975"/>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a:extLst>
                <a:ext uri="{FF2B5EF4-FFF2-40B4-BE49-F238E27FC236}">
                  <a16:creationId xmlns:a16="http://schemas.microsoft.com/office/drawing/2014/main" id="{B5F3DD0A-CAB5-7094-1E52-A42E7B772F09}"/>
                </a:ext>
              </a:extLst>
            </p:cNvPr>
            <p:cNvSpPr/>
            <p:nvPr/>
          </p:nvSpPr>
          <p:spPr>
            <a:xfrm>
              <a:off x="3290865" y="5498803"/>
              <a:ext cx="216022" cy="2160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a:extLst>
                <a:ext uri="{FF2B5EF4-FFF2-40B4-BE49-F238E27FC236}">
                  <a16:creationId xmlns:a16="http://schemas.microsoft.com/office/drawing/2014/main" id="{EB234FD4-CA9A-ED3F-7A67-C9F411C07094}"/>
                </a:ext>
              </a:extLst>
            </p:cNvPr>
            <p:cNvSpPr txBox="1"/>
            <p:nvPr/>
          </p:nvSpPr>
          <p:spPr>
            <a:xfrm>
              <a:off x="1850703" y="4725144"/>
              <a:ext cx="3144980" cy="646331"/>
            </a:xfrm>
            <a:prstGeom prst="rect">
              <a:avLst/>
            </a:prstGeom>
            <a:noFill/>
          </p:spPr>
          <p:txBody>
            <a:bodyPr wrap="square">
              <a:spAutoFit/>
            </a:bodyPr>
            <a:lstStyle/>
            <a:p>
              <a:r>
                <a:rPr lang="en-US" altLang="zh-CN" b="0" dirty="0">
                  <a:latin typeface="Arial" panose="020B0604020202020204" pitchFamily="34" charset="0"/>
                  <a:cs typeface="Arial" panose="020B0604020202020204" pitchFamily="34" charset="0"/>
                </a:rPr>
                <a:t>Intern</a:t>
              </a:r>
              <a:r>
                <a:rPr lang="en-150" altLang="zh-CN" b="0" dirty="0">
                  <a:latin typeface="Arial" panose="020B0604020202020204" pitchFamily="34" charset="0"/>
                  <a:cs typeface="Arial" panose="020B0604020202020204" pitchFamily="34" charset="0"/>
                </a:rPr>
                <a:t> in </a:t>
              </a:r>
              <a:r>
                <a:rPr lang="en-US" altLang="zh-CN" b="0" dirty="0">
                  <a:latin typeface="Arial" panose="020B0604020202020204" pitchFamily="34" charset="0"/>
                  <a:cs typeface="Arial" panose="020B0604020202020204" pitchFamily="34" charset="0"/>
                </a:rPr>
                <a:t>Guangdong Work Injury Rehabilitation </a:t>
              </a:r>
              <a:r>
                <a:rPr lang="en-US" altLang="zh-CN" dirty="0">
                  <a:latin typeface="Arial" panose="020B0604020202020204" pitchFamily="34" charset="0"/>
                  <a:cs typeface="Arial" panose="020B0604020202020204" pitchFamily="34" charset="0"/>
                </a:rPr>
                <a:t>Hospital</a:t>
              </a:r>
              <a:endParaRPr lang="zh-CN" altLang="en-US" b="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252FB90-0E7C-111A-E276-24DBCFBC02B6}"/>
                </a:ext>
              </a:extLst>
            </p:cNvPr>
            <p:cNvSpPr txBox="1"/>
            <p:nvPr/>
          </p:nvSpPr>
          <p:spPr>
            <a:xfrm>
              <a:off x="5215929" y="5002143"/>
              <a:ext cx="2395412" cy="369332"/>
            </a:xfrm>
            <a:prstGeom prst="rect">
              <a:avLst/>
            </a:prstGeom>
            <a:noFill/>
          </p:spPr>
          <p:txBody>
            <a:bodyPr wrap="square">
              <a:spAutoFit/>
            </a:bodyPr>
            <a:lstStyle/>
            <a:p>
              <a:r>
                <a:rPr lang="en-US" altLang="zh-CN" b="0" dirty="0">
                  <a:latin typeface="Arial" panose="020B0604020202020204" pitchFamily="34" charset="0"/>
                  <a:cs typeface="Arial" panose="020B0604020202020204" pitchFamily="34" charset="0"/>
                </a:rPr>
                <a:t>Research Consultant</a:t>
              </a:r>
              <a:endParaRPr lang="zh-CN" altLang="en-US" b="0" dirty="0">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DB289330-4895-80E7-D5D9-1732D12D2860}"/>
              </a:ext>
            </a:extLst>
          </p:cNvPr>
          <p:cNvSpPr txBox="1"/>
          <p:nvPr/>
        </p:nvSpPr>
        <p:spPr>
          <a:xfrm>
            <a:off x="221250" y="721218"/>
            <a:ext cx="4995778"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Aim to applying digital techniques to healthcare</a:t>
            </a:r>
          </a:p>
        </p:txBody>
      </p:sp>
      <p:pic>
        <p:nvPicPr>
          <p:cNvPr id="46" name="Graphic 45" descr="Office worker female with solid fill">
            <a:extLst>
              <a:ext uri="{FF2B5EF4-FFF2-40B4-BE49-F238E27FC236}">
                <a16:creationId xmlns:a16="http://schemas.microsoft.com/office/drawing/2014/main" id="{E19F4799-DB7E-1CAB-0BF3-E18A58D974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43" y="5097596"/>
            <a:ext cx="914400" cy="914400"/>
          </a:xfrm>
          <a:prstGeom prst="rect">
            <a:avLst/>
          </a:prstGeom>
        </p:spPr>
      </p:pic>
      <p:pic>
        <p:nvPicPr>
          <p:cNvPr id="48" name="Graphic 47" descr="Schoolhouse with solid fill">
            <a:extLst>
              <a:ext uri="{FF2B5EF4-FFF2-40B4-BE49-F238E27FC236}">
                <a16:creationId xmlns:a16="http://schemas.microsoft.com/office/drawing/2014/main" id="{71795AD8-F7CF-4A14-3D1B-3A34CE61B6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64" y="1988840"/>
            <a:ext cx="914400" cy="914400"/>
          </a:xfrm>
          <a:prstGeom prst="rect">
            <a:avLst/>
          </a:prstGeom>
        </p:spPr>
      </p:pic>
      <p:cxnSp>
        <p:nvCxnSpPr>
          <p:cNvPr id="3" name="Straight Arrow Connector 2">
            <a:extLst>
              <a:ext uri="{FF2B5EF4-FFF2-40B4-BE49-F238E27FC236}">
                <a16:creationId xmlns:a16="http://schemas.microsoft.com/office/drawing/2014/main" id="{6A47B805-C802-C999-7354-FF4A16058C9B}"/>
              </a:ext>
            </a:extLst>
          </p:cNvPr>
          <p:cNvCxnSpPr>
            <a:cxnSpLocks/>
          </p:cNvCxnSpPr>
          <p:nvPr/>
        </p:nvCxnSpPr>
        <p:spPr>
          <a:xfrm>
            <a:off x="9066141" y="1164941"/>
            <a:ext cx="2361626" cy="31811"/>
          </a:xfrm>
          <a:prstGeom prst="straightConnector1">
            <a:avLst/>
          </a:prstGeom>
          <a:ln w="57150">
            <a:solidFill>
              <a:srgbClr val="00206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1304591"/>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EBE9-13DC-4C77-518D-EC2477F222BE}"/>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4C000C4E-72BB-327A-25D8-90A1A65C3569}"/>
              </a:ext>
            </a:extLst>
          </p:cNvPr>
          <p:cNvSpPr>
            <a:spLocks noGrp="1"/>
          </p:cNvSpPr>
          <p:nvPr>
            <p:ph type="sldNum" sz="quarter" idx="4"/>
          </p:nvPr>
        </p:nvSpPr>
        <p:spPr/>
        <p:txBody>
          <a:bodyPr/>
          <a:lstStyle/>
          <a:p>
            <a:fld id="{5EE7099E-8998-4851-915A-4F4831808297}" type="slidenum">
              <a:rPr lang="nl-NL" smtClean="0"/>
              <a:pPr/>
              <a:t>29</a:t>
            </a:fld>
            <a:endParaRPr lang="nl-NL" dirty="0"/>
          </a:p>
        </p:txBody>
      </p:sp>
      <p:sp>
        <p:nvSpPr>
          <p:cNvPr id="29" name="TextBox 28">
            <a:extLst>
              <a:ext uri="{FF2B5EF4-FFF2-40B4-BE49-F238E27FC236}">
                <a16:creationId xmlns:a16="http://schemas.microsoft.com/office/drawing/2014/main" id="{48D7E15E-BC18-B039-953B-81E7027DF006}"/>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Traditional experimental approach to study syntactic features: PWI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F5F14FB-9164-4B90-30DB-47FAFDD20E5D}"/>
              </a:ext>
            </a:extLst>
          </p:cNvPr>
          <p:cNvSpPr txBox="1"/>
          <p:nvPr/>
        </p:nvSpPr>
        <p:spPr>
          <a:xfrm>
            <a:off x="39980" y="614520"/>
            <a:ext cx="656325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Picture-word </a:t>
            </a:r>
            <a:r>
              <a:rPr lang="en-US" dirty="0">
                <a:solidFill>
                  <a:schemeClr val="tx2">
                    <a:lumMod val="75000"/>
                  </a:schemeClr>
                </a:solidFill>
                <a:latin typeface="Arial" panose="020B0604020202020204" pitchFamily="34" charset="0"/>
                <a:cs typeface="Arial" panose="020B0604020202020204" pitchFamily="34" charset="0"/>
              </a:rPr>
              <a:t>Interference (PWI)</a:t>
            </a:r>
            <a:endParaRPr lang="en-US" noProof="0" dirty="0">
              <a:solidFill>
                <a:schemeClr val="tx2">
                  <a:lumMod val="75000"/>
                </a:schemeClr>
              </a:solidFill>
              <a:latin typeface="Arial" panose="020B0604020202020204" pitchFamily="34" charset="0"/>
              <a:cs typeface="Arial" panose="020B0604020202020204" pitchFamily="34" charset="0"/>
            </a:endParaRPr>
          </a:p>
        </p:txBody>
      </p:sp>
      <p:grpSp>
        <p:nvGrpSpPr>
          <p:cNvPr id="42" name="Group 41">
            <a:extLst>
              <a:ext uri="{FF2B5EF4-FFF2-40B4-BE49-F238E27FC236}">
                <a16:creationId xmlns:a16="http://schemas.microsoft.com/office/drawing/2014/main" id="{172833CF-D812-3443-53D6-E97D24347370}"/>
              </a:ext>
            </a:extLst>
          </p:cNvPr>
          <p:cNvGrpSpPr/>
          <p:nvPr/>
        </p:nvGrpSpPr>
        <p:grpSpPr>
          <a:xfrm>
            <a:off x="9327472" y="2027255"/>
            <a:ext cx="2604351" cy="2803490"/>
            <a:chOff x="8261186" y="1489607"/>
            <a:chExt cx="2604351" cy="2803490"/>
          </a:xfrm>
        </p:grpSpPr>
        <p:sp>
          <p:nvSpPr>
            <p:cNvPr id="44" name="Rectangle: Rounded Corners 43">
              <a:extLst>
                <a:ext uri="{FF2B5EF4-FFF2-40B4-BE49-F238E27FC236}">
                  <a16:creationId xmlns:a16="http://schemas.microsoft.com/office/drawing/2014/main" id="{23C20318-5339-8D2F-98F4-5D28182B511D}"/>
                </a:ext>
              </a:extLst>
            </p:cNvPr>
            <p:cNvSpPr/>
            <p:nvPr/>
          </p:nvSpPr>
          <p:spPr>
            <a:xfrm>
              <a:off x="8261186" y="1489607"/>
              <a:ext cx="2604351" cy="2803490"/>
            </a:xfrm>
            <a:prstGeom prst="roundRect">
              <a:avLst/>
            </a:prstGeom>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150"/>
            </a:p>
          </p:txBody>
        </p:sp>
        <p:pic>
          <p:nvPicPr>
            <p:cNvPr id="30" name="Picture 2" descr="教你画小狗简笔画">
              <a:extLst>
                <a:ext uri="{FF2B5EF4-FFF2-40B4-BE49-F238E27FC236}">
                  <a16:creationId xmlns:a16="http://schemas.microsoft.com/office/drawing/2014/main" id="{1B3C0CA0-D3C7-DA77-4B06-639B653406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3" b="7134"/>
            <a:stretch/>
          </p:blipFill>
          <p:spPr bwMode="auto">
            <a:xfrm>
              <a:off x="8403431" y="1640979"/>
              <a:ext cx="2344524" cy="171601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1C9E82A-F22B-718B-FE6B-E21BC944AEDE}"/>
                </a:ext>
              </a:extLst>
            </p:cNvPr>
            <p:cNvSpPr txBox="1"/>
            <p:nvPr/>
          </p:nvSpPr>
          <p:spPr>
            <a:xfrm>
              <a:off x="9016851" y="2272084"/>
              <a:ext cx="1192767" cy="573744"/>
            </a:xfrm>
            <a:prstGeom prst="rect">
              <a:avLst/>
            </a:prstGeom>
            <a:noFill/>
          </p:spPr>
          <p:txBody>
            <a:bodyPr wrap="none" lIns="108000" tIns="108000" rIns="108000" bIns="108000" rtlCol="0">
              <a:noAutofit/>
            </a:bodyPr>
            <a:lstStyle/>
            <a:p>
              <a:r>
                <a:rPr lang="en-US" b="1" noProof="0" dirty="0">
                  <a:solidFill>
                    <a:schemeClr val="bg2"/>
                  </a:solidFill>
                  <a:latin typeface="Blackoak Std" panose="04050907060602020202" pitchFamily="82" charset="0"/>
                  <a:cs typeface="Calibri" panose="020F0502020204030204" pitchFamily="34" charset="0"/>
                </a:rPr>
                <a:t>CAT</a:t>
              </a:r>
              <a:endParaRPr lang="en-150" b="1" noProof="0" dirty="0" err="1">
                <a:solidFill>
                  <a:schemeClr val="bg2"/>
                </a:solidFill>
                <a:latin typeface="Blackoak Std" panose="04050907060602020202" pitchFamily="82" charset="0"/>
                <a:cs typeface="Calibri" panose="020F0502020204030204" pitchFamily="34" charset="0"/>
              </a:endParaRPr>
            </a:p>
          </p:txBody>
        </p:sp>
        <p:sp>
          <p:nvSpPr>
            <p:cNvPr id="5" name="TextBox 4">
              <a:extLst>
                <a:ext uri="{FF2B5EF4-FFF2-40B4-BE49-F238E27FC236}">
                  <a16:creationId xmlns:a16="http://schemas.microsoft.com/office/drawing/2014/main" id="{6B294D38-8BD2-E321-605B-9CB657E8378F}"/>
                </a:ext>
              </a:extLst>
            </p:cNvPr>
            <p:cNvSpPr txBox="1"/>
            <p:nvPr/>
          </p:nvSpPr>
          <p:spPr>
            <a:xfrm>
              <a:off x="8331423" y="3509042"/>
              <a:ext cx="2444802" cy="712046"/>
            </a:xfrm>
            <a:prstGeom prst="rect">
              <a:avLst/>
            </a:prstGeom>
            <a:noFill/>
          </p:spPr>
          <p:txBody>
            <a:bodyPr wrap="none" lIns="108000" tIns="108000" rIns="108000" bIns="108000" rtlCol="0">
              <a:noAutofit/>
            </a:bodyPr>
            <a:lstStyle/>
            <a:p>
              <a:pPr algn="ctr"/>
              <a:r>
                <a:rPr lang="en-US" sz="1600" noProof="0" dirty="0">
                  <a:solidFill>
                    <a:schemeClr val="bg2"/>
                  </a:solidFill>
                  <a:latin typeface="Arial" panose="020B0604020202020204" pitchFamily="34" charset="0"/>
                  <a:cs typeface="Arial" panose="020B0604020202020204" pitchFamily="34" charset="0"/>
                </a:rPr>
                <a:t>Syntactic </a:t>
              </a:r>
              <a:r>
                <a:rPr lang="en-US" sz="1600" dirty="0">
                  <a:solidFill>
                    <a:schemeClr val="bg2"/>
                  </a:solidFill>
                  <a:latin typeface="Arial" panose="020B0604020202020204" pitchFamily="34" charset="0"/>
                  <a:cs typeface="Arial" panose="020B0604020202020204" pitchFamily="34" charset="0"/>
                </a:rPr>
                <a:t>feature </a:t>
              </a:r>
            </a:p>
            <a:p>
              <a:pPr algn="ctr"/>
              <a:r>
                <a:rPr lang="en-US" sz="1600" dirty="0">
                  <a:solidFill>
                    <a:schemeClr val="bg2"/>
                  </a:solidFill>
                  <a:latin typeface="Arial" panose="020B0604020202020204" pitchFamily="34" charset="0"/>
                  <a:cs typeface="Arial" panose="020B0604020202020204" pitchFamily="34" charset="0"/>
                </a:rPr>
                <a:t>congruent vs. incongruent</a:t>
              </a:r>
              <a:endParaRPr lang="en-150" sz="1600" noProof="0" dirty="0" err="1">
                <a:solidFill>
                  <a:schemeClr val="bg2"/>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3A3CF2CE-C11E-FAF5-3B53-CFF59AC95E78}"/>
              </a:ext>
            </a:extLst>
          </p:cNvPr>
          <p:cNvGrpSpPr/>
          <p:nvPr/>
        </p:nvGrpSpPr>
        <p:grpSpPr>
          <a:xfrm>
            <a:off x="2786807" y="3140968"/>
            <a:ext cx="1618815" cy="914400"/>
            <a:chOff x="6558883" y="1365788"/>
            <a:chExt cx="1618815" cy="914400"/>
          </a:xfrm>
        </p:grpSpPr>
        <p:sp>
          <p:nvSpPr>
            <p:cNvPr id="7" name="Rectangle: Rounded Corners 6">
              <a:extLst>
                <a:ext uri="{FF2B5EF4-FFF2-40B4-BE49-F238E27FC236}">
                  <a16:creationId xmlns:a16="http://schemas.microsoft.com/office/drawing/2014/main" id="{1EB5B745-7DF7-DDD3-107F-9F39A664BAF4}"/>
                </a:ext>
              </a:extLst>
            </p:cNvPr>
            <p:cNvSpPr/>
            <p:nvPr/>
          </p:nvSpPr>
          <p:spPr>
            <a:xfrm>
              <a:off x="6558883" y="1389492"/>
              <a:ext cx="1618815" cy="725176"/>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9" name="TextBox 8">
              <a:extLst>
                <a:ext uri="{FF2B5EF4-FFF2-40B4-BE49-F238E27FC236}">
                  <a16:creationId xmlns:a16="http://schemas.microsoft.com/office/drawing/2014/main" id="{6DB7A83E-7679-E8C3-0703-E3CB7003C4BE}"/>
                </a:ext>
              </a:extLst>
            </p:cNvPr>
            <p:cNvSpPr txBox="1"/>
            <p:nvPr/>
          </p:nvSpPr>
          <p:spPr>
            <a:xfrm>
              <a:off x="6912967" y="1365788"/>
              <a:ext cx="914400" cy="914400"/>
            </a:xfrm>
            <a:prstGeom prst="rect">
              <a:avLst/>
            </a:prstGeom>
            <a:noFill/>
          </p:spPr>
          <p:txBody>
            <a:bodyPr wrap="none" lIns="108000" tIns="108000" rIns="108000" bIns="108000" rtlCol="0">
              <a:noAutofit/>
            </a:bodyPr>
            <a:lstStyle/>
            <a:p>
              <a:pPr algn="ctr"/>
              <a:r>
                <a:rPr lang="en-US" b="1" noProof="0" dirty="0">
                  <a:solidFill>
                    <a:schemeClr val="bg2"/>
                  </a:solidFill>
                  <a:latin typeface="Arial" panose="020B0604020202020204" pitchFamily="34" charset="0"/>
                  <a:cs typeface="Arial" panose="020B0604020202020204" pitchFamily="34" charset="0"/>
                </a:rPr>
                <a:t>Syntactic</a:t>
              </a:r>
            </a:p>
            <a:p>
              <a:pPr algn="ctr"/>
              <a:r>
                <a:rPr lang="en-US" b="1" dirty="0">
                  <a:solidFill>
                    <a:schemeClr val="bg2"/>
                  </a:solidFill>
                  <a:latin typeface="Arial" panose="020B0604020202020204" pitchFamily="34" charset="0"/>
                  <a:cs typeface="Arial" panose="020B0604020202020204" pitchFamily="34" charset="0"/>
                </a:rPr>
                <a:t>feature</a:t>
              </a:r>
              <a:endParaRPr lang="en-150" b="1" noProof="0" dirty="0" err="1">
                <a:solidFill>
                  <a:schemeClr val="bg2"/>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391A4E8F-A04E-924A-A019-FC77949F35B2}"/>
              </a:ext>
            </a:extLst>
          </p:cNvPr>
          <p:cNvGrpSpPr/>
          <p:nvPr/>
        </p:nvGrpSpPr>
        <p:grpSpPr>
          <a:xfrm>
            <a:off x="338535" y="4708276"/>
            <a:ext cx="1618815" cy="914400"/>
            <a:chOff x="6558883" y="1365788"/>
            <a:chExt cx="1618815" cy="914400"/>
          </a:xfrm>
        </p:grpSpPr>
        <p:sp>
          <p:nvSpPr>
            <p:cNvPr id="12" name="Rectangle: Rounded Corners 11">
              <a:extLst>
                <a:ext uri="{FF2B5EF4-FFF2-40B4-BE49-F238E27FC236}">
                  <a16:creationId xmlns:a16="http://schemas.microsoft.com/office/drawing/2014/main" id="{3C6B83BA-F025-A148-1545-3268930FB282}"/>
                </a:ext>
              </a:extLst>
            </p:cNvPr>
            <p:cNvSpPr/>
            <p:nvPr/>
          </p:nvSpPr>
          <p:spPr>
            <a:xfrm>
              <a:off x="6558883" y="1389492"/>
              <a:ext cx="1618815" cy="725176"/>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 name="TextBox 12">
              <a:extLst>
                <a:ext uri="{FF2B5EF4-FFF2-40B4-BE49-F238E27FC236}">
                  <a16:creationId xmlns:a16="http://schemas.microsoft.com/office/drawing/2014/main" id="{70A99D2B-5FF9-3BDF-0732-2F1554640A82}"/>
                </a:ext>
              </a:extLst>
            </p:cNvPr>
            <p:cNvSpPr txBox="1"/>
            <p:nvPr/>
          </p:nvSpPr>
          <p:spPr>
            <a:xfrm>
              <a:off x="6912967" y="1365788"/>
              <a:ext cx="914400" cy="914400"/>
            </a:xfrm>
            <a:prstGeom prst="rect">
              <a:avLst/>
            </a:prstGeom>
            <a:noFill/>
          </p:spPr>
          <p:txBody>
            <a:bodyPr wrap="none" lIns="108000" tIns="108000" rIns="108000" bIns="108000" rtlCol="0">
              <a:noAutofit/>
            </a:bodyPr>
            <a:lstStyle/>
            <a:p>
              <a:pPr algn="ctr"/>
              <a:r>
                <a:rPr lang="en-US" b="1" noProof="0" dirty="0">
                  <a:solidFill>
                    <a:schemeClr val="bg2"/>
                  </a:solidFill>
                  <a:latin typeface="Arial" panose="020B0604020202020204" pitchFamily="34" charset="0"/>
                  <a:cs typeface="Arial" panose="020B0604020202020204" pitchFamily="34" charset="0"/>
                </a:rPr>
                <a:t>Phonological</a:t>
              </a:r>
            </a:p>
            <a:p>
              <a:pPr algn="ctr"/>
              <a:r>
                <a:rPr lang="en-US" b="1" dirty="0">
                  <a:solidFill>
                    <a:schemeClr val="bg2"/>
                  </a:solidFill>
                  <a:latin typeface="Arial" panose="020B0604020202020204" pitchFamily="34" charset="0"/>
                  <a:cs typeface="Arial" panose="020B0604020202020204" pitchFamily="34" charset="0"/>
                </a:rPr>
                <a:t>word-form</a:t>
              </a:r>
              <a:endParaRPr lang="en-150" b="1" noProof="0" dirty="0" err="1">
                <a:solidFill>
                  <a:schemeClr val="bg2"/>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2831265-91E3-A7F6-E57E-48E320DCA0E3}"/>
              </a:ext>
            </a:extLst>
          </p:cNvPr>
          <p:cNvGrpSpPr/>
          <p:nvPr/>
        </p:nvGrpSpPr>
        <p:grpSpPr>
          <a:xfrm>
            <a:off x="335633" y="3137168"/>
            <a:ext cx="1618815" cy="914400"/>
            <a:chOff x="6558883" y="1365788"/>
            <a:chExt cx="1618815" cy="914400"/>
          </a:xfrm>
        </p:grpSpPr>
        <p:sp>
          <p:nvSpPr>
            <p:cNvPr id="15" name="Rectangle: Rounded Corners 14">
              <a:extLst>
                <a:ext uri="{FF2B5EF4-FFF2-40B4-BE49-F238E27FC236}">
                  <a16:creationId xmlns:a16="http://schemas.microsoft.com/office/drawing/2014/main" id="{DB9B9FD7-DEEC-FBAF-6806-1FD29DFEF69F}"/>
                </a:ext>
              </a:extLst>
            </p:cNvPr>
            <p:cNvSpPr/>
            <p:nvPr/>
          </p:nvSpPr>
          <p:spPr>
            <a:xfrm>
              <a:off x="6558883" y="1389492"/>
              <a:ext cx="1618815" cy="725176"/>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6" name="TextBox 15">
              <a:extLst>
                <a:ext uri="{FF2B5EF4-FFF2-40B4-BE49-F238E27FC236}">
                  <a16:creationId xmlns:a16="http://schemas.microsoft.com/office/drawing/2014/main" id="{1DC60546-2191-A0DE-D200-16BC5BB51CAA}"/>
                </a:ext>
              </a:extLst>
            </p:cNvPr>
            <p:cNvSpPr txBox="1"/>
            <p:nvPr/>
          </p:nvSpPr>
          <p:spPr>
            <a:xfrm>
              <a:off x="6912967" y="1365788"/>
              <a:ext cx="914400" cy="914400"/>
            </a:xfrm>
            <a:prstGeom prst="rect">
              <a:avLst/>
            </a:prstGeom>
            <a:noFill/>
          </p:spPr>
          <p:txBody>
            <a:bodyPr wrap="none" lIns="108000" tIns="108000" rIns="108000" bIns="108000" rtlCol="0">
              <a:noAutofit/>
            </a:bodyPr>
            <a:lstStyle/>
            <a:p>
              <a:pPr algn="ctr"/>
              <a:r>
                <a:rPr lang="en-US" b="1" noProof="0" dirty="0">
                  <a:solidFill>
                    <a:schemeClr val="bg2"/>
                  </a:solidFill>
                  <a:latin typeface="Arial" panose="020B0604020202020204" pitchFamily="34" charset="0"/>
                  <a:cs typeface="Arial" panose="020B0604020202020204" pitchFamily="34" charset="0"/>
                </a:rPr>
                <a:t>Lemma</a:t>
              </a:r>
            </a:p>
            <a:p>
              <a:pPr algn="ctr"/>
              <a:r>
                <a:rPr lang="en-US" b="1" dirty="0">
                  <a:solidFill>
                    <a:schemeClr val="bg2"/>
                  </a:solidFill>
                  <a:latin typeface="Arial" panose="020B0604020202020204" pitchFamily="34" charset="0"/>
                  <a:cs typeface="Arial" panose="020B0604020202020204" pitchFamily="34" charset="0"/>
                </a:rPr>
                <a:t>level</a:t>
              </a:r>
              <a:endParaRPr lang="en-150" b="1" noProof="0" dirty="0" err="1">
                <a:solidFill>
                  <a:schemeClr val="bg2"/>
                </a:solidFill>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3612EE19-D8E9-72BF-A1C0-84C64FF415FE}"/>
              </a:ext>
            </a:extLst>
          </p:cNvPr>
          <p:cNvGrpSpPr/>
          <p:nvPr/>
        </p:nvGrpSpPr>
        <p:grpSpPr>
          <a:xfrm>
            <a:off x="335634" y="1668820"/>
            <a:ext cx="1618815" cy="914400"/>
            <a:chOff x="6558883" y="1365788"/>
            <a:chExt cx="1618815" cy="914400"/>
          </a:xfrm>
        </p:grpSpPr>
        <p:sp>
          <p:nvSpPr>
            <p:cNvPr id="18" name="Rectangle: Rounded Corners 17">
              <a:extLst>
                <a:ext uri="{FF2B5EF4-FFF2-40B4-BE49-F238E27FC236}">
                  <a16:creationId xmlns:a16="http://schemas.microsoft.com/office/drawing/2014/main" id="{E730CB82-9A85-7562-439C-E1C557E5848E}"/>
                </a:ext>
              </a:extLst>
            </p:cNvPr>
            <p:cNvSpPr/>
            <p:nvPr/>
          </p:nvSpPr>
          <p:spPr>
            <a:xfrm>
              <a:off x="6558883" y="1389492"/>
              <a:ext cx="1618815" cy="725176"/>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9" name="TextBox 18">
              <a:extLst>
                <a:ext uri="{FF2B5EF4-FFF2-40B4-BE49-F238E27FC236}">
                  <a16:creationId xmlns:a16="http://schemas.microsoft.com/office/drawing/2014/main" id="{A8B4CE46-AE81-03EB-9BBE-EA24C299DD40}"/>
                </a:ext>
              </a:extLst>
            </p:cNvPr>
            <p:cNvSpPr txBox="1"/>
            <p:nvPr/>
          </p:nvSpPr>
          <p:spPr>
            <a:xfrm>
              <a:off x="6912967" y="1365788"/>
              <a:ext cx="914400" cy="914400"/>
            </a:xfrm>
            <a:prstGeom prst="rect">
              <a:avLst/>
            </a:prstGeom>
            <a:noFill/>
          </p:spPr>
          <p:txBody>
            <a:bodyPr wrap="none" lIns="108000" tIns="108000" rIns="108000" bIns="108000" rtlCol="0">
              <a:noAutofit/>
            </a:bodyPr>
            <a:lstStyle/>
            <a:p>
              <a:pPr algn="ctr"/>
              <a:r>
                <a:rPr lang="en-US" b="1" noProof="0" dirty="0">
                  <a:solidFill>
                    <a:schemeClr val="bg2"/>
                  </a:solidFill>
                  <a:latin typeface="Arial" panose="020B0604020202020204" pitchFamily="34" charset="0"/>
                  <a:cs typeface="Arial" panose="020B0604020202020204" pitchFamily="34" charset="0"/>
                </a:rPr>
                <a:t>Conceptual </a:t>
              </a:r>
            </a:p>
            <a:p>
              <a:pPr algn="ctr"/>
              <a:r>
                <a:rPr lang="en-US" b="1" noProof="0" dirty="0">
                  <a:solidFill>
                    <a:schemeClr val="bg2"/>
                  </a:solidFill>
                  <a:latin typeface="Arial" panose="020B0604020202020204" pitchFamily="34" charset="0"/>
                  <a:cs typeface="Arial" panose="020B0604020202020204" pitchFamily="34" charset="0"/>
                </a:rPr>
                <a:t>level</a:t>
              </a:r>
              <a:endParaRPr lang="en-150" b="1" noProof="0" dirty="0" err="1">
                <a:solidFill>
                  <a:schemeClr val="bg2"/>
                </a:solidFill>
                <a:latin typeface="Arial" panose="020B0604020202020204" pitchFamily="34" charset="0"/>
                <a:cs typeface="Arial" panose="020B0604020202020204" pitchFamily="34" charset="0"/>
              </a:endParaRPr>
            </a:p>
          </p:txBody>
        </p:sp>
      </p:grpSp>
      <p:cxnSp>
        <p:nvCxnSpPr>
          <p:cNvPr id="21" name="Straight Arrow Connector 20">
            <a:extLst>
              <a:ext uri="{FF2B5EF4-FFF2-40B4-BE49-F238E27FC236}">
                <a16:creationId xmlns:a16="http://schemas.microsoft.com/office/drawing/2014/main" id="{CADB6922-982F-AE2C-FAB9-650D34C8BBB3}"/>
              </a:ext>
            </a:extLst>
          </p:cNvPr>
          <p:cNvCxnSpPr>
            <a:stCxn id="19" idx="2"/>
            <a:endCxn id="16" idx="0"/>
          </p:cNvCxnSpPr>
          <p:nvPr/>
        </p:nvCxnSpPr>
        <p:spPr>
          <a:xfrm flipH="1">
            <a:off x="1146917" y="2583220"/>
            <a:ext cx="1" cy="553948"/>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6B7E39-C768-9C45-FFF7-048BB96061D9}"/>
              </a:ext>
            </a:extLst>
          </p:cNvPr>
          <p:cNvCxnSpPr>
            <a:stCxn id="16" idx="2"/>
            <a:endCxn id="13" idx="0"/>
          </p:cNvCxnSpPr>
          <p:nvPr/>
        </p:nvCxnSpPr>
        <p:spPr>
          <a:xfrm>
            <a:off x="1146917" y="4051568"/>
            <a:ext cx="2902" cy="656708"/>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A19211-BF35-0DE2-88C4-1F70F691F09E}"/>
              </a:ext>
            </a:extLst>
          </p:cNvPr>
          <p:cNvCxnSpPr>
            <a:stCxn id="15" idx="3"/>
            <a:endCxn id="7" idx="1"/>
          </p:cNvCxnSpPr>
          <p:nvPr/>
        </p:nvCxnSpPr>
        <p:spPr>
          <a:xfrm>
            <a:off x="1954448" y="3523460"/>
            <a:ext cx="832359" cy="380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1B39BDD-D0C0-B449-903E-D323B0FAD46B}"/>
              </a:ext>
            </a:extLst>
          </p:cNvPr>
          <p:cNvSpPr txBox="1"/>
          <p:nvPr/>
        </p:nvSpPr>
        <p:spPr>
          <a:xfrm>
            <a:off x="4537535" y="2473789"/>
            <a:ext cx="4081920" cy="2284947"/>
          </a:xfrm>
          <a:prstGeom prst="rect">
            <a:avLst/>
          </a:prstGeom>
          <a:noFill/>
        </p:spPr>
        <p:txBody>
          <a:bodyPr wrap="none" lIns="108000" tIns="108000" rIns="108000" bIns="108000" rtlCol="0">
            <a:noAutofit/>
          </a:bodyPr>
          <a:lstStyle/>
          <a:p>
            <a:pPr algn="ctr"/>
            <a:r>
              <a:rPr lang="en-US" sz="1600" b="1" dirty="0">
                <a:solidFill>
                  <a:schemeClr val="bg2"/>
                </a:solidFill>
                <a:latin typeface="Arial" panose="020B0604020202020204" pitchFamily="34" charset="0"/>
                <a:cs typeface="Arial" panose="020B0604020202020204" pitchFamily="34" charset="0"/>
              </a:rPr>
              <a:t>Activation of syntactic feature</a:t>
            </a:r>
          </a:p>
          <a:p>
            <a:pPr algn="ctr"/>
            <a:r>
              <a:rPr lang="en-US" sz="1600" b="1" dirty="0">
                <a:solidFill>
                  <a:schemeClr val="bg2"/>
                </a:solidFill>
                <a:latin typeface="Arial" panose="020B0604020202020204" pitchFamily="34" charset="0"/>
                <a:cs typeface="Arial" panose="020B0604020202020204" pitchFamily="34" charset="0"/>
              </a:rPr>
              <a:t>is signatured by </a:t>
            </a:r>
          </a:p>
          <a:p>
            <a:pPr algn="ctr"/>
            <a:endParaRPr lang="en-US" sz="1600" b="1" dirty="0">
              <a:solidFill>
                <a:schemeClr val="bg2"/>
              </a:solidFill>
              <a:latin typeface="Arial" panose="020B0604020202020204" pitchFamily="34" charset="0"/>
              <a:cs typeface="Arial" panose="020B0604020202020204" pitchFamily="34" charset="0"/>
            </a:endParaRPr>
          </a:p>
          <a:p>
            <a:pPr algn="ctr"/>
            <a:endParaRPr lang="en-US" sz="1600" b="1" noProof="0" dirty="0">
              <a:solidFill>
                <a:schemeClr val="bg2"/>
              </a:solidFill>
              <a:latin typeface="Arial" panose="020B0604020202020204" pitchFamily="34" charset="0"/>
              <a:cs typeface="Arial" panose="020B0604020202020204" pitchFamily="34" charset="0"/>
            </a:endParaRPr>
          </a:p>
          <a:p>
            <a:pPr algn="ctr"/>
            <a:endParaRPr lang="en-US" sz="1600" b="1" noProof="0" dirty="0">
              <a:solidFill>
                <a:schemeClr val="bg2"/>
              </a:solidFill>
              <a:latin typeface="Arial" panose="020B0604020202020204" pitchFamily="34" charset="0"/>
              <a:cs typeface="Arial" panose="020B0604020202020204" pitchFamily="34" charset="0"/>
            </a:endParaRPr>
          </a:p>
          <a:p>
            <a:pPr marL="400050" indent="-400050">
              <a:buFont typeface="+mj-lt"/>
              <a:buAutoNum type="romanUcPeriod"/>
            </a:pPr>
            <a:endParaRPr lang="en-US" sz="1600" dirty="0">
              <a:solidFill>
                <a:schemeClr val="bg2"/>
              </a:solidFill>
              <a:latin typeface="Arial" panose="020B0604020202020204" pitchFamily="34" charset="0"/>
              <a:cs typeface="Arial" panose="020B0604020202020204" pitchFamily="34" charset="0"/>
            </a:endParaRPr>
          </a:p>
          <a:p>
            <a:pPr marL="400050" indent="-400050">
              <a:buFont typeface="+mj-lt"/>
              <a:buAutoNum type="romanUcPeriod"/>
            </a:pPr>
            <a:r>
              <a:rPr lang="en-US" sz="1600" dirty="0">
                <a:solidFill>
                  <a:schemeClr val="bg2"/>
                </a:solidFill>
                <a:latin typeface="Arial" panose="020B0604020202020204" pitchFamily="34" charset="0"/>
                <a:cs typeface="Arial" panose="020B0604020202020204" pitchFamily="34" charset="0"/>
              </a:rPr>
              <a:t>Less negative N400/more positive P600 </a:t>
            </a:r>
          </a:p>
          <a:p>
            <a:pPr marL="400050" indent="-400050">
              <a:buFont typeface="+mj-lt"/>
              <a:buAutoNum type="romanUcPeriod"/>
            </a:pPr>
            <a:r>
              <a:rPr lang="en-US" sz="1600" noProof="0" dirty="0">
                <a:solidFill>
                  <a:schemeClr val="bg2"/>
                </a:solidFill>
                <a:latin typeface="Arial" panose="020B0604020202020204" pitchFamily="34" charset="0"/>
                <a:cs typeface="Arial" panose="020B0604020202020204" pitchFamily="34" charset="0"/>
              </a:rPr>
              <a:t>A</a:t>
            </a:r>
            <a:r>
              <a:rPr lang="en-US" sz="1600" dirty="0" err="1">
                <a:solidFill>
                  <a:schemeClr val="bg2"/>
                </a:solidFill>
                <a:latin typeface="Arial" panose="020B0604020202020204" pitchFamily="34" charset="0"/>
                <a:cs typeface="Arial" panose="020B0604020202020204" pitchFamily="34" charset="0"/>
              </a:rPr>
              <a:t>bsence</a:t>
            </a:r>
            <a:r>
              <a:rPr lang="en-US" sz="1600" dirty="0">
                <a:solidFill>
                  <a:schemeClr val="bg2"/>
                </a:solidFill>
                <a:latin typeface="Arial" panose="020B0604020202020204" pitchFamily="34" charset="0"/>
                <a:cs typeface="Arial" panose="020B0604020202020204" pitchFamily="34" charset="0"/>
              </a:rPr>
              <a:t> of behavioral effect</a:t>
            </a:r>
            <a:endParaRPr lang="en-150" sz="1600" noProof="0" dirty="0">
              <a:solidFill>
                <a:schemeClr val="bg2"/>
              </a:solidFill>
              <a:latin typeface="Arial" panose="020B0604020202020204" pitchFamily="34" charset="0"/>
              <a:cs typeface="Arial" panose="020B0604020202020204" pitchFamily="34" charset="0"/>
            </a:endParaRPr>
          </a:p>
          <a:p>
            <a:pPr algn="ctr"/>
            <a:endParaRPr lang="en-150" sz="1600" b="1" noProof="0" dirty="0" err="1">
              <a:solidFill>
                <a:schemeClr val="bg2"/>
              </a:solidFill>
              <a:latin typeface="Arial" panose="020B0604020202020204" pitchFamily="34" charset="0"/>
              <a:cs typeface="Arial" panose="020B0604020202020204" pitchFamily="34" charset="0"/>
            </a:endParaRPr>
          </a:p>
        </p:txBody>
      </p:sp>
      <p:sp>
        <p:nvSpPr>
          <p:cNvPr id="52" name="Arrow: Right 51">
            <a:extLst>
              <a:ext uri="{FF2B5EF4-FFF2-40B4-BE49-F238E27FC236}">
                <a16:creationId xmlns:a16="http://schemas.microsoft.com/office/drawing/2014/main" id="{8C2EBAA3-D02D-0E12-27AC-4349A566A6A7}"/>
              </a:ext>
            </a:extLst>
          </p:cNvPr>
          <p:cNvSpPr/>
          <p:nvPr/>
        </p:nvSpPr>
        <p:spPr>
          <a:xfrm>
            <a:off x="4755277" y="3087246"/>
            <a:ext cx="4152210" cy="87242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 name="TextBox 1">
            <a:extLst>
              <a:ext uri="{FF2B5EF4-FFF2-40B4-BE49-F238E27FC236}">
                <a16:creationId xmlns:a16="http://schemas.microsoft.com/office/drawing/2014/main" id="{BDE578D8-73F8-7325-C702-F725BF1D2071}"/>
              </a:ext>
            </a:extLst>
          </p:cNvPr>
          <p:cNvSpPr txBox="1"/>
          <p:nvPr/>
        </p:nvSpPr>
        <p:spPr>
          <a:xfrm>
            <a:off x="9540295" y="5275390"/>
            <a:ext cx="1929763" cy="523220"/>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Wang et al., (2019); Wang et al., (2024); .</a:t>
            </a:r>
            <a:endParaRPr lang="en-150" sz="1400" dirty="0"/>
          </a:p>
        </p:txBody>
      </p:sp>
    </p:spTree>
    <p:extLst>
      <p:ext uri="{BB962C8B-B14F-4D97-AF65-F5344CB8AC3E}">
        <p14:creationId xmlns:p14="http://schemas.microsoft.com/office/powerpoint/2010/main" val="68017817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F65D-9223-3261-98C9-458BBC3570BD}"/>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F17014F-426A-3FC4-89C7-EA4404FD297E}"/>
              </a:ext>
            </a:extLst>
          </p:cNvPr>
          <p:cNvSpPr>
            <a:spLocks noGrp="1"/>
          </p:cNvSpPr>
          <p:nvPr>
            <p:ph type="sldNum" sz="quarter" idx="4"/>
          </p:nvPr>
        </p:nvSpPr>
        <p:spPr/>
        <p:txBody>
          <a:bodyPr/>
          <a:lstStyle/>
          <a:p>
            <a:fld id="{5EE7099E-8998-4851-915A-4F4831808297}" type="slidenum">
              <a:rPr lang="nl-NL" smtClean="0"/>
              <a:pPr/>
              <a:t>3</a:t>
            </a:fld>
            <a:endParaRPr lang="nl-NL"/>
          </a:p>
        </p:txBody>
      </p:sp>
      <p:sp>
        <p:nvSpPr>
          <p:cNvPr id="6" name="TextBox 5">
            <a:extLst>
              <a:ext uri="{FF2B5EF4-FFF2-40B4-BE49-F238E27FC236}">
                <a16:creationId xmlns:a16="http://schemas.microsoft.com/office/drawing/2014/main" id="{33A35C82-5B56-1AFE-C0C9-50E02C8BA5E9}"/>
              </a:ext>
            </a:extLst>
          </p:cNvPr>
          <p:cNvSpPr txBox="1"/>
          <p:nvPr/>
        </p:nvSpPr>
        <p:spPr>
          <a:xfrm>
            <a:off x="482551" y="1768376"/>
            <a:ext cx="8430109" cy="2069994"/>
          </a:xfrm>
          <a:prstGeom prst="rect">
            <a:avLst/>
          </a:prstGeom>
          <a:noFill/>
        </p:spPr>
        <p:txBody>
          <a:bodyPr wrap="none" lIns="108000" tIns="108000" rIns="108000" bIns="108000" rtlCol="0">
            <a:noAutofit/>
          </a:bodyPr>
          <a:lstStyle/>
          <a:p>
            <a:pPr marL="457200" indent="-457200">
              <a:lnSpc>
                <a:spcPct val="150000"/>
              </a:lnSpc>
              <a:buFont typeface="+mj-lt"/>
              <a:buAutoNum type="alphaLcParenR"/>
            </a:pPr>
            <a:r>
              <a:rPr lang="en-US" altLang="zh-CN" sz="2000" dirty="0">
                <a:solidFill>
                  <a:srgbClr val="FF0000"/>
                </a:solidFill>
                <a:latin typeface="Arial" panose="020B0604020202020204" pitchFamily="34" charset="0"/>
                <a:ea typeface="等线" panose="02010600030101010101" pitchFamily="2" charset="-122"/>
                <a:cs typeface="Arial" panose="020B0604020202020204" pitchFamily="34" charset="0"/>
              </a:rPr>
              <a:t>Red</a:t>
            </a: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 part is what I have filled (need to be verified);</a:t>
            </a:r>
          </a:p>
          <a:p>
            <a:pPr marL="457200" indent="-457200">
              <a:lnSpc>
                <a:spcPct val="150000"/>
              </a:lnSpc>
              <a:buFont typeface="+mj-lt"/>
              <a:buAutoNum type="alphaLcParenR"/>
            </a:pP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a:p>
            <a:pPr marL="457200" indent="-457200">
              <a:lnSpc>
                <a:spcPct val="150000"/>
              </a:lnSpc>
              <a:buFont typeface="+mj-lt"/>
              <a:buAutoNum type="alphaLcParenR"/>
            </a:pPr>
            <a:r>
              <a:rPr lang="en-US" altLang="zh-CN" sz="2000" dirty="0">
                <a:solidFill>
                  <a:srgbClr val="00B050"/>
                </a:solidFill>
                <a:latin typeface="Arial" panose="020B0604020202020204" pitchFamily="34" charset="0"/>
                <a:ea typeface="等线" panose="02010600030101010101" pitchFamily="2" charset="-122"/>
                <a:cs typeface="Arial" panose="020B0604020202020204" pitchFamily="34" charset="0"/>
              </a:rPr>
              <a:t>Green</a:t>
            </a: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 part  needs to be filled by you.</a:t>
            </a:r>
          </a:p>
          <a:p>
            <a:endParaRPr lang="en-US" altLang="zh-CN" sz="4400" noProof="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272DB31-8FBF-E588-EFF9-431B8C3A69B4}"/>
              </a:ext>
            </a:extLst>
          </p:cNvPr>
          <p:cNvSpPr txBox="1"/>
          <p:nvPr/>
        </p:nvSpPr>
        <p:spPr>
          <a:xfrm>
            <a:off x="336761" y="249529"/>
            <a:ext cx="9721080" cy="954107"/>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Master Thesis proposal writing;</a:t>
            </a:r>
          </a:p>
          <a:p>
            <a:endParaRPr lang="en-US" altLang="zh-C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8965392"/>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F4845-CEC4-A86D-FC20-09DAD4C7880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6D1595B1-574E-48BD-F6D3-B07C6C148E90}"/>
              </a:ext>
            </a:extLst>
          </p:cNvPr>
          <p:cNvSpPr>
            <a:spLocks noGrp="1"/>
          </p:cNvSpPr>
          <p:nvPr>
            <p:ph type="sldNum" sz="quarter" idx="4"/>
          </p:nvPr>
        </p:nvSpPr>
        <p:spPr/>
        <p:txBody>
          <a:bodyPr/>
          <a:lstStyle/>
          <a:p>
            <a:fld id="{5EE7099E-8998-4851-915A-4F4831808297}" type="slidenum">
              <a:rPr lang="nl-NL" smtClean="0"/>
              <a:pPr/>
              <a:t>30</a:t>
            </a:fld>
            <a:endParaRPr lang="nl-NL" dirty="0"/>
          </a:p>
        </p:txBody>
      </p:sp>
      <p:sp>
        <p:nvSpPr>
          <p:cNvPr id="29" name="TextBox 28">
            <a:extLst>
              <a:ext uri="{FF2B5EF4-FFF2-40B4-BE49-F238E27FC236}">
                <a16:creationId xmlns:a16="http://schemas.microsoft.com/office/drawing/2014/main" id="{7B8A5186-75F7-05C3-211A-02BE11242476}"/>
              </a:ext>
            </a:extLst>
          </p:cNvPr>
          <p:cNvSpPr txBox="1"/>
          <p:nvPr/>
        </p:nvSpPr>
        <p:spPr>
          <a:xfrm>
            <a:off x="235282" y="116632"/>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Experimental framework not aligned with Mandarin Chinese classifier</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0F4890-0235-8650-628C-0F9DDE6E9184}"/>
              </a:ext>
            </a:extLst>
          </p:cNvPr>
          <p:cNvSpPr txBox="1"/>
          <p:nvPr/>
        </p:nvSpPr>
        <p:spPr>
          <a:xfrm>
            <a:off x="462305" y="2281380"/>
            <a:ext cx="5636870" cy="2308324"/>
          </a:xfrm>
          <a:prstGeom prst="rect">
            <a:avLst/>
          </a:prstGeom>
          <a:noFill/>
        </p:spPr>
        <p:txBody>
          <a:bodyPr wrap="square">
            <a:spAutoFit/>
          </a:bodyPr>
          <a:lstStyle/>
          <a:p>
            <a:r>
              <a:rPr lang="en-US" altLang="zh-CN" dirty="0">
                <a:solidFill>
                  <a:schemeClr val="bg2"/>
                </a:solidFill>
                <a:latin typeface="Arial" panose="020B0604020202020204" pitchFamily="34" charset="0"/>
                <a:cs typeface="Arial" panose="020B0604020202020204" pitchFamily="34" charset="0"/>
              </a:rPr>
              <a:t>A noun has multiple correct options of Mandarin Chinese classifiers.</a:t>
            </a:r>
          </a:p>
          <a:p>
            <a:endParaRPr lang="en-US" altLang="zh-CN" dirty="0">
              <a:solidFill>
                <a:schemeClr val="bg2"/>
              </a:solidFill>
              <a:latin typeface="Arial" panose="020B0604020202020204" pitchFamily="34" charset="0"/>
              <a:cs typeface="Arial" panose="020B0604020202020204" pitchFamily="34" charset="0"/>
            </a:endParaRPr>
          </a:p>
          <a:p>
            <a:r>
              <a:rPr lang="en-US" altLang="zh-CN" dirty="0">
                <a:solidFill>
                  <a:schemeClr val="bg2"/>
                </a:solidFill>
                <a:latin typeface="Arial" panose="020B0604020202020204" pitchFamily="34" charset="0"/>
                <a:cs typeface="Arial" panose="020B0604020202020204" pitchFamily="34" charset="0"/>
              </a:rPr>
              <a:t>All classifiers for a noun can be represented as a probability distribution.</a:t>
            </a:r>
          </a:p>
          <a:p>
            <a:endParaRPr lang="en-US" altLang="zh-CN" dirty="0">
              <a:solidFill>
                <a:schemeClr val="bg2"/>
              </a:solidFill>
              <a:latin typeface="Arial" panose="020B0604020202020204" pitchFamily="34" charset="0"/>
              <a:cs typeface="Arial" panose="020B0604020202020204" pitchFamily="34" charset="0"/>
            </a:endParaRPr>
          </a:p>
          <a:p>
            <a:r>
              <a:rPr lang="en-US" altLang="zh-CN" dirty="0">
                <a:solidFill>
                  <a:schemeClr val="bg2"/>
                </a:solidFill>
                <a:latin typeface="Arial" panose="020B0604020202020204" pitchFamily="34" charset="0"/>
                <a:cs typeface="Arial" panose="020B0604020202020204" pitchFamily="34" charset="0"/>
              </a:rPr>
              <a:t>The probability distribution can be obtained via text mining</a:t>
            </a:r>
          </a:p>
        </p:txBody>
      </p:sp>
      <p:pic>
        <p:nvPicPr>
          <p:cNvPr id="5" name="Picture 4">
            <a:extLst>
              <a:ext uri="{FF2B5EF4-FFF2-40B4-BE49-F238E27FC236}">
                <a16:creationId xmlns:a16="http://schemas.microsoft.com/office/drawing/2014/main" id="{D3C08497-FE48-4A9F-1A2B-C1FF1DFD1AF9}"/>
              </a:ext>
            </a:extLst>
          </p:cNvPr>
          <p:cNvPicPr>
            <a:picLocks noChangeAspect="1"/>
          </p:cNvPicPr>
          <p:nvPr/>
        </p:nvPicPr>
        <p:blipFill>
          <a:blip r:embed="rId3"/>
          <a:srcRect b="50067"/>
          <a:stretch/>
        </p:blipFill>
        <p:spPr>
          <a:xfrm>
            <a:off x="6171183" y="1496532"/>
            <a:ext cx="5938877" cy="3372628"/>
          </a:xfrm>
          <a:prstGeom prst="rect">
            <a:avLst/>
          </a:prstGeom>
        </p:spPr>
      </p:pic>
    </p:spTree>
    <p:extLst>
      <p:ext uri="{BB962C8B-B14F-4D97-AF65-F5344CB8AC3E}">
        <p14:creationId xmlns:p14="http://schemas.microsoft.com/office/powerpoint/2010/main" val="2394187493"/>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8F1F5-B132-62B9-74CC-997F3C0861FB}"/>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494AB7D6-4263-8AD9-E273-C23FC85A4395}"/>
              </a:ext>
            </a:extLst>
          </p:cNvPr>
          <p:cNvSpPr>
            <a:spLocks noGrp="1"/>
          </p:cNvSpPr>
          <p:nvPr>
            <p:ph type="sldNum" sz="quarter" idx="4"/>
          </p:nvPr>
        </p:nvSpPr>
        <p:spPr/>
        <p:txBody>
          <a:bodyPr/>
          <a:lstStyle/>
          <a:p>
            <a:fld id="{5EE7099E-8998-4851-915A-4F4831808297}" type="slidenum">
              <a:rPr lang="nl-NL" smtClean="0"/>
              <a:pPr/>
              <a:t>31</a:t>
            </a:fld>
            <a:endParaRPr lang="nl-NL" dirty="0"/>
          </a:p>
        </p:txBody>
      </p:sp>
      <p:sp>
        <p:nvSpPr>
          <p:cNvPr id="29" name="TextBox 28">
            <a:extLst>
              <a:ext uri="{FF2B5EF4-FFF2-40B4-BE49-F238E27FC236}">
                <a16:creationId xmlns:a16="http://schemas.microsoft.com/office/drawing/2014/main" id="{005D2EC8-67F4-30FF-BCDA-47398EE723A7}"/>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Replace congruency manipulation with JSD</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ACAAC3E-0083-7B67-2520-F58616CB195D}"/>
              </a:ext>
            </a:extLst>
          </p:cNvPr>
          <p:cNvSpPr txBox="1"/>
          <p:nvPr/>
        </p:nvSpPr>
        <p:spPr>
          <a:xfrm>
            <a:off x="39980" y="614520"/>
            <a:ext cx="656325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EXPERIMENTAL PARADIGM: Picture-word </a:t>
            </a:r>
            <a:r>
              <a:rPr lang="en-US" dirty="0">
                <a:solidFill>
                  <a:schemeClr val="tx2">
                    <a:lumMod val="75000"/>
                  </a:schemeClr>
                </a:solidFill>
                <a:latin typeface="Arial" panose="020B0604020202020204" pitchFamily="34" charset="0"/>
                <a:cs typeface="Arial" panose="020B0604020202020204" pitchFamily="34" charset="0"/>
              </a:rPr>
              <a:t>Interference (PWI, updated version)</a:t>
            </a:r>
            <a:endParaRPr lang="en-US" noProof="0" dirty="0">
              <a:solidFill>
                <a:schemeClr val="tx2">
                  <a:lumMod val="7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7111912-EB87-093F-03F7-7446DA29D5C2}"/>
              </a:ext>
            </a:extLst>
          </p:cNvPr>
          <p:cNvSpPr txBox="1"/>
          <p:nvPr/>
        </p:nvSpPr>
        <p:spPr>
          <a:xfrm>
            <a:off x="3775991" y="1340768"/>
            <a:ext cx="6931696" cy="573745"/>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Syntactic feature congruent </a:t>
            </a:r>
            <a:r>
              <a:rPr lang="en-US" dirty="0">
                <a:solidFill>
                  <a:srgbClr val="FF0000"/>
                </a:solidFill>
                <a:latin typeface="Arial" panose="020B0604020202020204" pitchFamily="34" charset="0"/>
                <a:cs typeface="Arial" panose="020B0604020202020204" pitchFamily="34" charset="0"/>
              </a:rPr>
              <a:t>–</a:t>
            </a:r>
            <a:r>
              <a:rPr lang="en-US" dirty="0">
                <a:solidFill>
                  <a:schemeClr val="bg2"/>
                </a:solidFill>
                <a:latin typeface="Arial" panose="020B0604020202020204" pitchFamily="34" charset="0"/>
                <a:cs typeface="Arial" panose="020B0604020202020204" pitchFamily="34" charset="0"/>
              </a:rPr>
              <a:t> </a:t>
            </a:r>
            <a:r>
              <a:rPr lang="en-US" altLang="zh-CN" dirty="0">
                <a:solidFill>
                  <a:schemeClr val="bg2"/>
                </a:solidFill>
                <a:latin typeface="Arial" panose="020B0604020202020204" pitchFamily="34" charset="0"/>
                <a:cs typeface="Arial" panose="020B0604020202020204" pitchFamily="34" charset="0"/>
              </a:rPr>
              <a:t>Syntactic feature </a:t>
            </a:r>
            <a:r>
              <a:rPr lang="en-US" dirty="0">
                <a:solidFill>
                  <a:schemeClr val="bg2"/>
                </a:solidFill>
                <a:latin typeface="Arial" panose="020B0604020202020204" pitchFamily="34" charset="0"/>
                <a:cs typeface="Arial" panose="020B0604020202020204" pitchFamily="34" charset="0"/>
              </a:rPr>
              <a:t>incongruent</a:t>
            </a:r>
            <a:endParaRPr lang="en-150" noProof="0" dirty="0" err="1">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8BA1FFD-DE55-3F9F-D412-91E7C86AE208}"/>
              </a:ext>
            </a:extLst>
          </p:cNvPr>
          <p:cNvSpPr txBox="1"/>
          <p:nvPr/>
        </p:nvSpPr>
        <p:spPr>
          <a:xfrm>
            <a:off x="3775991" y="2671982"/>
            <a:ext cx="5131121" cy="573745"/>
          </a:xfrm>
          <a:prstGeom prst="rect">
            <a:avLst/>
          </a:prstGeom>
          <a:noFill/>
        </p:spPr>
        <p:txBody>
          <a:bodyPr wrap="none" lIns="108000" tIns="108000" rIns="108000" bIns="108000" rtlCol="0">
            <a:noAutofit/>
          </a:bodyPr>
          <a:lstStyle/>
          <a:p>
            <a:r>
              <a:rPr lang="en-US" b="1" noProof="0" dirty="0">
                <a:solidFill>
                  <a:schemeClr val="bg2"/>
                </a:solidFill>
                <a:latin typeface="Arial" panose="020B0604020202020204" pitchFamily="34" charset="0"/>
                <a:cs typeface="Arial" panose="020B0604020202020204" pitchFamily="34" charset="0"/>
              </a:rPr>
              <a:t>Classifier prob</a:t>
            </a:r>
            <a:r>
              <a:rPr lang="en-US" b="1" dirty="0">
                <a:solidFill>
                  <a:schemeClr val="bg2"/>
                </a:solidFill>
                <a:latin typeface="Arial" panose="020B0604020202020204" pitchFamily="34" charset="0"/>
                <a:cs typeface="Arial" panose="020B0604020202020204" pitchFamily="34" charset="0"/>
              </a:rPr>
              <a:t>ability distribution similar (D+)</a:t>
            </a:r>
            <a:r>
              <a:rPr lang="en-US" b="1" dirty="0">
                <a:solidFill>
                  <a:srgbClr val="FF0000"/>
                </a:solidFill>
                <a:latin typeface="Arial" panose="020B0604020202020204" pitchFamily="34" charset="0"/>
                <a:cs typeface="Arial" panose="020B0604020202020204" pitchFamily="34" charset="0"/>
              </a:rPr>
              <a:t> – </a:t>
            </a:r>
          </a:p>
          <a:p>
            <a:r>
              <a:rPr lang="en-US" altLang="zh-CN" b="1" noProof="0" dirty="0">
                <a:solidFill>
                  <a:schemeClr val="bg2"/>
                </a:solidFill>
                <a:latin typeface="Arial" panose="020B0604020202020204" pitchFamily="34" charset="0"/>
                <a:cs typeface="Arial" panose="020B0604020202020204" pitchFamily="34" charset="0"/>
              </a:rPr>
              <a:t>Classifier prob</a:t>
            </a:r>
            <a:r>
              <a:rPr lang="en-US" altLang="zh-CN" b="1" dirty="0">
                <a:solidFill>
                  <a:schemeClr val="bg2"/>
                </a:solidFill>
                <a:latin typeface="Arial" panose="020B0604020202020204" pitchFamily="34" charset="0"/>
                <a:cs typeface="Arial" panose="020B0604020202020204" pitchFamily="34" charset="0"/>
              </a:rPr>
              <a:t>ability distribution dissimilar (D-)</a:t>
            </a:r>
          </a:p>
          <a:p>
            <a:endParaRPr lang="en-US" altLang="zh-CN" b="1" dirty="0">
              <a:solidFill>
                <a:schemeClr val="bg2"/>
              </a:solidFill>
              <a:latin typeface="Arial" panose="020B0604020202020204" pitchFamily="34" charset="0"/>
              <a:cs typeface="Arial" panose="020B0604020202020204" pitchFamily="34" charset="0"/>
            </a:endParaRPr>
          </a:p>
          <a:p>
            <a:endParaRPr lang="en-US" altLang="zh-CN" b="1" dirty="0">
              <a:solidFill>
                <a:schemeClr val="bg2"/>
              </a:solidFill>
              <a:latin typeface="Arial" panose="020B0604020202020204" pitchFamily="34" charset="0"/>
              <a:cs typeface="Arial" panose="020B0604020202020204" pitchFamily="34" charset="0"/>
            </a:endParaRPr>
          </a:p>
          <a:p>
            <a:r>
              <a:rPr lang="en-US" altLang="zh-CN" b="1" dirty="0">
                <a:solidFill>
                  <a:schemeClr val="bg2"/>
                </a:solidFill>
                <a:latin typeface="Arial" panose="020B0604020202020204" pitchFamily="34" charset="0"/>
                <a:cs typeface="Arial" panose="020B0604020202020204" pitchFamily="34" charset="0"/>
              </a:rPr>
              <a:t>Similar/dissimilar is measured by the JSD value:</a:t>
            </a:r>
          </a:p>
          <a:p>
            <a:r>
              <a:rPr lang="en-US" altLang="zh-CN" b="1" dirty="0">
                <a:solidFill>
                  <a:schemeClr val="bg2"/>
                </a:solidFill>
                <a:latin typeface="Arial" panose="020B0604020202020204" pitchFamily="34" charset="0"/>
                <a:cs typeface="Arial" panose="020B0604020202020204" pitchFamily="34" charset="0"/>
              </a:rPr>
              <a:t> </a:t>
            </a:r>
            <a:r>
              <a:rPr lang="en-US" b="1" dirty="0">
                <a:solidFill>
                  <a:schemeClr val="bg2"/>
                </a:solidFill>
                <a:latin typeface="Arial" panose="020B0604020202020204" pitchFamily="34" charset="0"/>
                <a:cs typeface="Arial" panose="020B0604020202020204" pitchFamily="34" charset="0"/>
              </a:rPr>
              <a:t>  </a:t>
            </a:r>
            <a:endParaRPr lang="en-150" b="1" noProof="0" dirty="0" err="1">
              <a:solidFill>
                <a:schemeClr val="bg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55F23B7-1C5B-8818-894B-7DC34661E6DD}"/>
              </a:ext>
            </a:extLst>
          </p:cNvPr>
          <p:cNvPicPr>
            <a:picLocks noChangeAspect="1"/>
          </p:cNvPicPr>
          <p:nvPr/>
        </p:nvPicPr>
        <p:blipFill>
          <a:blip r:embed="rId3"/>
          <a:stretch>
            <a:fillRect/>
          </a:stretch>
        </p:blipFill>
        <p:spPr>
          <a:xfrm>
            <a:off x="3849687" y="4377932"/>
            <a:ext cx="6858000" cy="1409700"/>
          </a:xfrm>
          <a:prstGeom prst="rect">
            <a:avLst/>
          </a:prstGeom>
        </p:spPr>
      </p:pic>
      <p:sp>
        <p:nvSpPr>
          <p:cNvPr id="6" name="Arrow: Down 5">
            <a:extLst>
              <a:ext uri="{FF2B5EF4-FFF2-40B4-BE49-F238E27FC236}">
                <a16:creationId xmlns:a16="http://schemas.microsoft.com/office/drawing/2014/main" id="{E41CF8BC-328B-57D7-4E12-34CF71CAA188}"/>
              </a:ext>
            </a:extLst>
          </p:cNvPr>
          <p:cNvSpPr/>
          <p:nvPr/>
        </p:nvSpPr>
        <p:spPr>
          <a:xfrm>
            <a:off x="6136567" y="1843560"/>
            <a:ext cx="648072" cy="78049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020208CE-A9FB-EEA0-B514-CA231FCE6350}"/>
              </a:ext>
            </a:extLst>
          </p:cNvPr>
          <p:cNvSpPr txBox="1"/>
          <p:nvPr/>
        </p:nvSpPr>
        <p:spPr>
          <a:xfrm>
            <a:off x="6595342" y="1882429"/>
            <a:ext cx="914400" cy="492826"/>
          </a:xfrm>
          <a:prstGeom prst="rect">
            <a:avLst/>
          </a:prstGeom>
          <a:noFill/>
        </p:spPr>
        <p:txBody>
          <a:bodyPr wrap="none" lIns="108000" tIns="108000" rIns="108000" bIns="108000" rtlCol="0">
            <a:noAutofit/>
          </a:bodyPr>
          <a:lstStyle/>
          <a:p>
            <a:r>
              <a:rPr lang="en-US" altLang="zh-CN" dirty="0">
                <a:solidFill>
                  <a:schemeClr val="accent2">
                    <a:lumMod val="75000"/>
                  </a:schemeClr>
                </a:solidFill>
                <a:latin typeface="Arial" panose="020B0604020202020204" pitchFamily="34" charset="0"/>
                <a:cs typeface="Arial" panose="020B0604020202020204" pitchFamily="34" charset="0"/>
              </a:rPr>
              <a:t>update</a:t>
            </a:r>
            <a:endParaRPr lang="zh-CN" altLang="en-US" dirty="0" err="1">
              <a:solidFill>
                <a:schemeClr val="accent2">
                  <a:lumMod val="75000"/>
                </a:schemeClr>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5089230-5C9B-0802-2949-D2E7246FB459}"/>
              </a:ext>
            </a:extLst>
          </p:cNvPr>
          <p:cNvGrpSpPr/>
          <p:nvPr/>
        </p:nvGrpSpPr>
        <p:grpSpPr>
          <a:xfrm>
            <a:off x="364553" y="2027255"/>
            <a:ext cx="2604351" cy="2803490"/>
            <a:chOff x="8261186" y="1489607"/>
            <a:chExt cx="2604351" cy="2803490"/>
          </a:xfrm>
        </p:grpSpPr>
        <p:sp>
          <p:nvSpPr>
            <p:cNvPr id="9" name="Rectangle: Rounded Corners 8">
              <a:extLst>
                <a:ext uri="{FF2B5EF4-FFF2-40B4-BE49-F238E27FC236}">
                  <a16:creationId xmlns:a16="http://schemas.microsoft.com/office/drawing/2014/main" id="{9834017F-5CA4-05AA-91B5-66BA999FE6DF}"/>
                </a:ext>
              </a:extLst>
            </p:cNvPr>
            <p:cNvSpPr/>
            <p:nvPr/>
          </p:nvSpPr>
          <p:spPr>
            <a:xfrm>
              <a:off x="8261186" y="1489607"/>
              <a:ext cx="2604351" cy="2803490"/>
            </a:xfrm>
            <a:prstGeom prst="roundRect">
              <a:avLst/>
            </a:prstGeom>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150"/>
            </a:p>
          </p:txBody>
        </p:sp>
        <p:pic>
          <p:nvPicPr>
            <p:cNvPr id="10" name="Picture 2" descr="教你画小狗简笔画">
              <a:extLst>
                <a:ext uri="{FF2B5EF4-FFF2-40B4-BE49-F238E27FC236}">
                  <a16:creationId xmlns:a16="http://schemas.microsoft.com/office/drawing/2014/main" id="{AA4152F0-F427-C4E5-9260-DEE3433A8D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63" b="7134"/>
            <a:stretch/>
          </p:blipFill>
          <p:spPr bwMode="auto">
            <a:xfrm>
              <a:off x="8403431" y="1640979"/>
              <a:ext cx="2344524" cy="17160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AD3A2B-5900-33C5-6E98-5A33C7C0046E}"/>
                </a:ext>
              </a:extLst>
            </p:cNvPr>
            <p:cNvSpPr txBox="1"/>
            <p:nvPr/>
          </p:nvSpPr>
          <p:spPr>
            <a:xfrm>
              <a:off x="9016851" y="2272084"/>
              <a:ext cx="1192767" cy="573744"/>
            </a:xfrm>
            <a:prstGeom prst="rect">
              <a:avLst/>
            </a:prstGeom>
            <a:noFill/>
          </p:spPr>
          <p:txBody>
            <a:bodyPr wrap="none" lIns="108000" tIns="108000" rIns="108000" bIns="108000" rtlCol="0">
              <a:noAutofit/>
            </a:bodyPr>
            <a:lstStyle/>
            <a:p>
              <a:r>
                <a:rPr lang="en-US" b="1" noProof="0" dirty="0">
                  <a:solidFill>
                    <a:schemeClr val="bg2"/>
                  </a:solidFill>
                  <a:latin typeface="Blackoak Std" panose="04050907060602020202" pitchFamily="82" charset="0"/>
                  <a:cs typeface="Calibri" panose="020F0502020204030204" pitchFamily="34" charset="0"/>
                </a:rPr>
                <a:t>CAT</a:t>
              </a:r>
              <a:endParaRPr lang="en-150" b="1" noProof="0" dirty="0" err="1">
                <a:solidFill>
                  <a:schemeClr val="bg2"/>
                </a:solidFill>
                <a:latin typeface="Blackoak Std" panose="04050907060602020202" pitchFamily="82" charset="0"/>
                <a:cs typeface="Calibri" panose="020F0502020204030204" pitchFamily="34" charset="0"/>
              </a:endParaRPr>
            </a:p>
          </p:txBody>
        </p:sp>
        <p:sp>
          <p:nvSpPr>
            <p:cNvPr id="12" name="TextBox 11">
              <a:extLst>
                <a:ext uri="{FF2B5EF4-FFF2-40B4-BE49-F238E27FC236}">
                  <a16:creationId xmlns:a16="http://schemas.microsoft.com/office/drawing/2014/main" id="{1A99FFF6-5592-DFC5-C44D-0EC37090B862}"/>
                </a:ext>
              </a:extLst>
            </p:cNvPr>
            <p:cNvSpPr txBox="1"/>
            <p:nvPr/>
          </p:nvSpPr>
          <p:spPr>
            <a:xfrm>
              <a:off x="8331423" y="3509042"/>
              <a:ext cx="2444802" cy="712046"/>
            </a:xfrm>
            <a:prstGeom prst="rect">
              <a:avLst/>
            </a:prstGeom>
            <a:noFill/>
          </p:spPr>
          <p:txBody>
            <a:bodyPr wrap="none" lIns="108000" tIns="108000" rIns="108000" bIns="108000" rtlCol="0">
              <a:noAutofit/>
            </a:bodyPr>
            <a:lstStyle/>
            <a:p>
              <a:pPr algn="ctr"/>
              <a:r>
                <a:rPr lang="en-US" sz="1600" noProof="0" dirty="0">
                  <a:solidFill>
                    <a:schemeClr val="bg2"/>
                  </a:solidFill>
                  <a:latin typeface="Arial" panose="020B0604020202020204" pitchFamily="34" charset="0"/>
                  <a:cs typeface="Arial" panose="020B0604020202020204" pitchFamily="34" charset="0"/>
                </a:rPr>
                <a:t>Syntactic </a:t>
              </a:r>
              <a:r>
                <a:rPr lang="en-US" sz="1600" dirty="0">
                  <a:solidFill>
                    <a:schemeClr val="bg2"/>
                  </a:solidFill>
                  <a:latin typeface="Arial" panose="020B0604020202020204" pitchFamily="34" charset="0"/>
                  <a:cs typeface="Arial" panose="020B0604020202020204" pitchFamily="34" charset="0"/>
                </a:rPr>
                <a:t>feature </a:t>
              </a:r>
            </a:p>
            <a:p>
              <a:pPr algn="ctr"/>
              <a:r>
                <a:rPr lang="en-US" sz="1600" dirty="0">
                  <a:solidFill>
                    <a:schemeClr val="bg2"/>
                  </a:solidFill>
                  <a:latin typeface="Arial" panose="020B0604020202020204" pitchFamily="34" charset="0"/>
                  <a:cs typeface="Arial" panose="020B0604020202020204" pitchFamily="34" charset="0"/>
                </a:rPr>
                <a:t>congruent vs. incongruent</a:t>
              </a:r>
              <a:endParaRPr lang="en-150" sz="1600" noProof="0" dirty="0" err="1">
                <a:solidFill>
                  <a:schemeClr val="bg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39795527"/>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168E-8953-A731-A1F9-C8781E36D71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EBEA6B0-31A5-13E4-923A-571875D1895F}"/>
              </a:ext>
            </a:extLst>
          </p:cNvPr>
          <p:cNvSpPr>
            <a:spLocks noGrp="1"/>
          </p:cNvSpPr>
          <p:nvPr>
            <p:ph type="sldNum" sz="quarter" idx="4"/>
          </p:nvPr>
        </p:nvSpPr>
        <p:spPr/>
        <p:txBody>
          <a:bodyPr/>
          <a:lstStyle/>
          <a:p>
            <a:fld id="{5EE7099E-8998-4851-915A-4F4831808297}" type="slidenum">
              <a:rPr lang="nl-NL" smtClean="0"/>
              <a:pPr/>
              <a:t>32</a:t>
            </a:fld>
            <a:endParaRPr lang="nl-NL" dirty="0"/>
          </a:p>
        </p:txBody>
      </p:sp>
      <p:sp>
        <p:nvSpPr>
          <p:cNvPr id="29" name="TextBox 28">
            <a:extLst>
              <a:ext uri="{FF2B5EF4-FFF2-40B4-BE49-F238E27FC236}">
                <a16:creationId xmlns:a16="http://schemas.microsoft.com/office/drawing/2014/main" id="{5ABAF2BB-2E3B-77F5-61AE-EEBE39AF0C51}"/>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Determine the sample size based on stimulated power analysis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4FCBA8-0B79-2D6D-FAE1-74AA008B9D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957" r="5208" b="3125"/>
          <a:stretch/>
        </p:blipFill>
        <p:spPr bwMode="auto">
          <a:xfrm>
            <a:off x="7707569" y="1980749"/>
            <a:ext cx="3505945" cy="3066739"/>
          </a:xfrm>
          <a:prstGeom prst="rect">
            <a:avLst/>
          </a:prstGeom>
          <a:noFill/>
          <a:ln>
            <a:noFill/>
          </a:ln>
          <a:extLst>
            <a:ext uri="{53640926-AAD7-44D8-BBD7-CCE9431645EC}">
              <a14:shadowObscured xmlns:a14="http://schemas.microsoft.com/office/drawing/2010/main"/>
            </a:ext>
          </a:extLst>
        </p:spPr>
      </p:pic>
      <p:graphicFrame>
        <p:nvGraphicFramePr>
          <p:cNvPr id="8" name="Table 7">
            <a:extLst>
              <a:ext uri="{FF2B5EF4-FFF2-40B4-BE49-F238E27FC236}">
                <a16:creationId xmlns:a16="http://schemas.microsoft.com/office/drawing/2014/main" id="{CDAA47E2-4B31-4D93-61D0-7E99306B0B8A}"/>
              </a:ext>
            </a:extLst>
          </p:cNvPr>
          <p:cNvGraphicFramePr>
            <a:graphicFrameLocks noGrp="1"/>
          </p:cNvGraphicFramePr>
          <p:nvPr>
            <p:extLst>
              <p:ext uri="{D42A27DB-BD31-4B8C-83A1-F6EECF244321}">
                <p14:modId xmlns:p14="http://schemas.microsoft.com/office/powerpoint/2010/main" val="1006617246"/>
              </p:ext>
            </p:extLst>
          </p:nvPr>
        </p:nvGraphicFramePr>
        <p:xfrm>
          <a:off x="242584" y="4636399"/>
          <a:ext cx="4333875" cy="1524000"/>
        </p:xfrm>
        <a:graphic>
          <a:graphicData uri="http://schemas.openxmlformats.org/drawingml/2006/table">
            <a:tbl>
              <a:tblPr firstRow="1" bandRow="1">
                <a:tableStyleId>{5C22544A-7EE6-4342-B048-85BDC9FD1C3A}</a:tableStyleId>
              </a:tblPr>
              <a:tblGrid>
                <a:gridCol w="976074">
                  <a:extLst>
                    <a:ext uri="{9D8B030D-6E8A-4147-A177-3AD203B41FA5}">
                      <a16:colId xmlns:a16="http://schemas.microsoft.com/office/drawing/2014/main" val="1195584169"/>
                    </a:ext>
                  </a:extLst>
                </a:gridCol>
                <a:gridCol w="936104">
                  <a:extLst>
                    <a:ext uri="{9D8B030D-6E8A-4147-A177-3AD203B41FA5}">
                      <a16:colId xmlns:a16="http://schemas.microsoft.com/office/drawing/2014/main" val="1089392553"/>
                    </a:ext>
                  </a:extLst>
                </a:gridCol>
                <a:gridCol w="1008112">
                  <a:extLst>
                    <a:ext uri="{9D8B030D-6E8A-4147-A177-3AD203B41FA5}">
                      <a16:colId xmlns:a16="http://schemas.microsoft.com/office/drawing/2014/main" val="1325471145"/>
                    </a:ext>
                  </a:extLst>
                </a:gridCol>
                <a:gridCol w="360040">
                  <a:extLst>
                    <a:ext uri="{9D8B030D-6E8A-4147-A177-3AD203B41FA5}">
                      <a16:colId xmlns:a16="http://schemas.microsoft.com/office/drawing/2014/main" val="1451029701"/>
                    </a:ext>
                  </a:extLst>
                </a:gridCol>
                <a:gridCol w="1053545">
                  <a:extLst>
                    <a:ext uri="{9D8B030D-6E8A-4147-A177-3AD203B41FA5}">
                      <a16:colId xmlns:a16="http://schemas.microsoft.com/office/drawing/2014/main" val="2817694456"/>
                    </a:ext>
                  </a:extLst>
                </a:gridCol>
              </a:tblGrid>
              <a:tr h="288912">
                <a:tc>
                  <a:txBody>
                    <a:bodyPr/>
                    <a:lstStyle/>
                    <a:p>
                      <a:endParaRPr lang="zh-CN" altLang="en-US" sz="1400" dirty="0">
                        <a:solidFill>
                          <a:sysClr val="windowText" lastClr="0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ysClr val="windowText" lastClr="000000"/>
                          </a:solidFill>
                          <a:latin typeface="Arial" panose="020B0604020202020204" pitchFamily="34" charset="0"/>
                          <a:cs typeface="Arial" panose="020B0604020202020204" pitchFamily="34" charset="0"/>
                        </a:rPr>
                        <a:t>Picture 1</a:t>
                      </a:r>
                      <a:endParaRPr lang="zh-CN" altLang="en-US" sz="1400" dirty="0">
                        <a:solidFill>
                          <a:sysClr val="windowText" lastClr="0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ysClr val="windowText" lastClr="000000"/>
                          </a:solidFill>
                          <a:latin typeface="Arial" panose="020B0604020202020204" pitchFamily="34" charset="0"/>
                          <a:cs typeface="Arial" panose="020B0604020202020204" pitchFamily="34" charset="0"/>
                        </a:rPr>
                        <a:t>Picture 2</a:t>
                      </a:r>
                      <a:endParaRPr lang="zh-CN" altLang="en-US" sz="1400" dirty="0">
                        <a:solidFill>
                          <a:sysClr val="windowText" lastClr="0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ysClr val="windowText" lastClr="000000"/>
                          </a:solidFill>
                          <a:latin typeface="Arial" panose="020B0604020202020204" pitchFamily="34" charset="0"/>
                          <a:cs typeface="Arial" panose="020B0604020202020204" pitchFamily="34" charset="0"/>
                        </a:rPr>
                        <a:t>…</a:t>
                      </a:r>
                      <a:endParaRPr lang="zh-CN" altLang="en-US" sz="1400" dirty="0">
                        <a:solidFill>
                          <a:sysClr val="windowText" lastClr="0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ysClr val="windowText" lastClr="000000"/>
                          </a:solidFill>
                          <a:latin typeface="Arial" panose="020B0604020202020204" pitchFamily="34" charset="0"/>
                          <a:cs typeface="Arial" panose="020B0604020202020204" pitchFamily="34" charset="0"/>
                        </a:rPr>
                        <a:t>Picture M</a:t>
                      </a:r>
                      <a:endParaRPr lang="zh-CN" altLang="en-US" sz="1400" dirty="0">
                        <a:solidFill>
                          <a:sysClr val="windowText" lastClr="0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3666695"/>
                  </a:ext>
                </a:extLst>
              </a:tr>
              <a:tr h="288912">
                <a:tc>
                  <a:txBody>
                    <a:bodyPr/>
                    <a:lstStyle/>
                    <a:p>
                      <a:r>
                        <a:rPr lang="en-US" altLang="zh-CN" sz="1400" dirty="0">
                          <a:latin typeface="Arial" panose="020B0604020202020204" pitchFamily="34" charset="0"/>
                          <a:cs typeface="Arial" panose="020B0604020202020204" pitchFamily="34" charset="0"/>
                        </a:rPr>
                        <a:t>Subject 1</a:t>
                      </a:r>
                      <a:endParaRPr lang="zh-CN" altLang="en-US"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92347735"/>
                  </a:ext>
                </a:extLst>
              </a:tr>
              <a:tr h="288912">
                <a:tc>
                  <a:txBody>
                    <a:bodyPr/>
                    <a:lstStyle/>
                    <a:p>
                      <a:r>
                        <a:rPr lang="en-US" altLang="zh-CN" sz="1400" dirty="0">
                          <a:latin typeface="Arial" panose="020B0604020202020204" pitchFamily="34" charset="0"/>
                          <a:cs typeface="Arial" panose="020B0604020202020204" pitchFamily="34" charset="0"/>
                        </a:rPr>
                        <a:t>Subject 2</a:t>
                      </a:r>
                      <a:endParaRPr lang="zh-CN" altLang="en-US" sz="1400" dirty="0">
                        <a:latin typeface="Arial" panose="020B0604020202020204" pitchFamily="34" charset="0"/>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95384839"/>
                  </a:ext>
                </a:extLst>
              </a:tr>
              <a:tr h="288912">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213381802"/>
                  </a:ext>
                </a:extLst>
              </a:tr>
              <a:tr h="288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Subject n</a:t>
                      </a:r>
                      <a:endParaRPr lang="zh-CN" alt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D+, D-</a:t>
                      </a:r>
                      <a:endParaRPr lang="zh-CN" altLang="en-US" sz="14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502913"/>
                  </a:ext>
                </a:extLst>
              </a:tr>
            </a:tbl>
          </a:graphicData>
        </a:graphic>
      </p:graphicFrame>
      <p:sp>
        <p:nvSpPr>
          <p:cNvPr id="9" name="TextBox 8">
            <a:extLst>
              <a:ext uri="{FF2B5EF4-FFF2-40B4-BE49-F238E27FC236}">
                <a16:creationId xmlns:a16="http://schemas.microsoft.com/office/drawing/2014/main" id="{286E210E-DC1E-89F6-CA7A-26DB3D9B582F}"/>
              </a:ext>
            </a:extLst>
          </p:cNvPr>
          <p:cNvSpPr txBox="1"/>
          <p:nvPr/>
        </p:nvSpPr>
        <p:spPr>
          <a:xfrm>
            <a:off x="266527" y="4221088"/>
            <a:ext cx="4414312" cy="473350"/>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Fully-crossed experimental unit structure </a:t>
            </a:r>
          </a:p>
          <a:p>
            <a:r>
              <a:rPr lang="en-US" noProof="0" dirty="0">
                <a:solidFill>
                  <a:schemeClr val="bg2"/>
                </a:solidFill>
                <a:latin typeface="Arial" panose="020B0604020202020204" pitchFamily="34" charset="0"/>
                <a:cs typeface="Arial" panose="020B0604020202020204" pitchFamily="34" charset="0"/>
              </a:rPr>
              <a:t>  </a:t>
            </a:r>
            <a:endParaRPr lang="en-150" noProof="0" dirty="0" err="1">
              <a:solidFill>
                <a:schemeClr val="bg2"/>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EF1238AF-AD04-B12C-FAFC-70DCA1CA9239}"/>
              </a:ext>
            </a:extLst>
          </p:cNvPr>
          <p:cNvGrpSpPr/>
          <p:nvPr/>
        </p:nvGrpSpPr>
        <p:grpSpPr>
          <a:xfrm>
            <a:off x="842591" y="1169840"/>
            <a:ext cx="2604351" cy="2821481"/>
            <a:chOff x="8261186" y="1489607"/>
            <a:chExt cx="2604351" cy="2821481"/>
          </a:xfrm>
        </p:grpSpPr>
        <p:sp>
          <p:nvSpPr>
            <p:cNvPr id="21" name="Rectangle: Rounded Corners 20">
              <a:extLst>
                <a:ext uri="{FF2B5EF4-FFF2-40B4-BE49-F238E27FC236}">
                  <a16:creationId xmlns:a16="http://schemas.microsoft.com/office/drawing/2014/main" id="{2C9F6D8C-09D8-804E-C462-45F2E3224CEA}"/>
                </a:ext>
              </a:extLst>
            </p:cNvPr>
            <p:cNvSpPr/>
            <p:nvPr/>
          </p:nvSpPr>
          <p:spPr>
            <a:xfrm>
              <a:off x="8261186" y="1489607"/>
              <a:ext cx="2604351" cy="2803490"/>
            </a:xfrm>
            <a:prstGeom prst="roundRect">
              <a:avLst/>
            </a:prstGeom>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150"/>
            </a:p>
          </p:txBody>
        </p:sp>
        <p:pic>
          <p:nvPicPr>
            <p:cNvPr id="22" name="Picture 2" descr="教你画小狗简笔画">
              <a:extLst>
                <a:ext uri="{FF2B5EF4-FFF2-40B4-BE49-F238E27FC236}">
                  <a16:creationId xmlns:a16="http://schemas.microsoft.com/office/drawing/2014/main" id="{E40031AC-345C-A2C9-BF25-3A2631A47B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63" b="7134"/>
            <a:stretch/>
          </p:blipFill>
          <p:spPr bwMode="auto">
            <a:xfrm>
              <a:off x="8403431" y="1640979"/>
              <a:ext cx="2344524" cy="17160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144C7B-FDD8-EFE3-5F79-FC15ED5F06EB}"/>
                </a:ext>
              </a:extLst>
            </p:cNvPr>
            <p:cNvSpPr txBox="1"/>
            <p:nvPr/>
          </p:nvSpPr>
          <p:spPr>
            <a:xfrm>
              <a:off x="9016851" y="2272084"/>
              <a:ext cx="1192767" cy="573744"/>
            </a:xfrm>
            <a:prstGeom prst="rect">
              <a:avLst/>
            </a:prstGeom>
            <a:noFill/>
          </p:spPr>
          <p:txBody>
            <a:bodyPr wrap="none" lIns="108000" tIns="108000" rIns="108000" bIns="108000" rtlCol="0">
              <a:noAutofit/>
            </a:bodyPr>
            <a:lstStyle/>
            <a:p>
              <a:r>
                <a:rPr lang="en-US" b="1" noProof="0" dirty="0">
                  <a:solidFill>
                    <a:schemeClr val="bg2"/>
                  </a:solidFill>
                  <a:latin typeface="Blackoak Std" panose="04050907060602020202" pitchFamily="82" charset="0"/>
                  <a:cs typeface="Calibri" panose="020F0502020204030204" pitchFamily="34" charset="0"/>
                </a:rPr>
                <a:t>CAT</a:t>
              </a:r>
              <a:endParaRPr lang="en-150" b="1" noProof="0" dirty="0" err="1">
                <a:solidFill>
                  <a:schemeClr val="bg2"/>
                </a:solidFill>
                <a:latin typeface="Blackoak Std" panose="04050907060602020202" pitchFamily="82" charset="0"/>
                <a:cs typeface="Calibri" panose="020F0502020204030204" pitchFamily="34" charset="0"/>
              </a:endParaRPr>
            </a:p>
          </p:txBody>
        </p:sp>
        <p:sp>
          <p:nvSpPr>
            <p:cNvPr id="24" name="TextBox 23">
              <a:extLst>
                <a:ext uri="{FF2B5EF4-FFF2-40B4-BE49-F238E27FC236}">
                  <a16:creationId xmlns:a16="http://schemas.microsoft.com/office/drawing/2014/main" id="{8450ED06-345F-5ED6-AC92-7CF5138357E9}"/>
                </a:ext>
              </a:extLst>
            </p:cNvPr>
            <p:cNvSpPr txBox="1"/>
            <p:nvPr/>
          </p:nvSpPr>
          <p:spPr>
            <a:xfrm>
              <a:off x="8309251" y="3599042"/>
              <a:ext cx="2444802" cy="712046"/>
            </a:xfrm>
            <a:prstGeom prst="rect">
              <a:avLst/>
            </a:prstGeom>
            <a:noFill/>
          </p:spPr>
          <p:txBody>
            <a:bodyPr wrap="none" lIns="108000" tIns="108000" rIns="108000" bIns="108000" rtlCol="0">
              <a:noAutofit/>
            </a:bodyPr>
            <a:lstStyle/>
            <a:p>
              <a:pPr algn="ctr"/>
              <a:r>
                <a:rPr lang="en-US" sz="1600" noProof="0" dirty="0">
                  <a:solidFill>
                    <a:schemeClr val="bg2"/>
                  </a:solidFill>
                  <a:latin typeface="Arial" panose="020B0604020202020204" pitchFamily="34" charset="0"/>
                  <a:cs typeface="Arial" panose="020B0604020202020204" pitchFamily="34" charset="0"/>
                </a:rPr>
                <a:t>D+ </a:t>
              </a:r>
              <a:r>
                <a:rPr lang="en-US" sz="1600" dirty="0">
                  <a:solidFill>
                    <a:schemeClr val="bg2"/>
                  </a:solidFill>
                  <a:latin typeface="Arial" panose="020B0604020202020204" pitchFamily="34" charset="0"/>
                  <a:cs typeface="Arial" panose="020B0604020202020204" pitchFamily="34" charset="0"/>
                </a:rPr>
                <a:t>vs. D-</a:t>
              </a:r>
              <a:endParaRPr lang="en-150" sz="1600" noProof="0" dirty="0" err="1">
                <a:solidFill>
                  <a:schemeClr val="bg2"/>
                </a:solidFill>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FE9DB681-6DE1-A154-7F4B-FD40085EEC3A}"/>
              </a:ext>
            </a:extLst>
          </p:cNvPr>
          <p:cNvSpPr txBox="1"/>
          <p:nvPr/>
        </p:nvSpPr>
        <p:spPr>
          <a:xfrm>
            <a:off x="5103591" y="2239189"/>
            <a:ext cx="1944216" cy="914400"/>
          </a:xfrm>
          <a:prstGeom prst="rect">
            <a:avLst/>
          </a:prstGeom>
          <a:noFill/>
        </p:spPr>
        <p:txBody>
          <a:bodyPr wrap="none" lIns="108000" tIns="108000" rIns="108000" bIns="108000" rtlCol="0">
            <a:noAutofit/>
          </a:bodyPr>
          <a:lstStyle/>
          <a:p>
            <a:pPr algn="ctr"/>
            <a:r>
              <a:rPr lang="en-US" sz="6600" noProof="0" dirty="0">
                <a:solidFill>
                  <a:srgbClr val="FF0000"/>
                </a:solidFill>
                <a:latin typeface="Arial" panose="020B0604020202020204" pitchFamily="34" charset="0"/>
                <a:cs typeface="Arial" panose="020B0604020202020204" pitchFamily="34" charset="0"/>
              </a:rPr>
              <a:t>?</a:t>
            </a:r>
            <a:r>
              <a:rPr lang="en-US" sz="3200" noProof="0" dirty="0">
                <a:solidFill>
                  <a:srgbClr val="FF0000"/>
                </a:solidFill>
              </a:rPr>
              <a:t> </a:t>
            </a:r>
          </a:p>
          <a:p>
            <a:pPr algn="ctr"/>
            <a:r>
              <a:rPr lang="en-US" sz="2400" noProof="0" dirty="0">
                <a:solidFill>
                  <a:srgbClr val="FF0000"/>
                </a:solidFill>
                <a:latin typeface="Arial" panose="020B0604020202020204" pitchFamily="34" charset="0"/>
                <a:cs typeface="Arial" panose="020B0604020202020204" pitchFamily="34" charset="0"/>
              </a:rPr>
              <a:t>Sample size </a:t>
            </a:r>
            <a:endParaRPr lang="en-150" sz="2400" noProof="0" dirty="0" err="1">
              <a:solidFill>
                <a:srgbClr val="FF0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3B2A5F-E61C-8B03-9F48-D803BBEB838F}"/>
              </a:ext>
            </a:extLst>
          </p:cNvPr>
          <p:cNvSpPr txBox="1"/>
          <p:nvPr/>
        </p:nvSpPr>
        <p:spPr>
          <a:xfrm>
            <a:off x="8331423" y="5078853"/>
            <a:ext cx="2993411" cy="751709"/>
          </a:xfrm>
          <a:prstGeom prst="rect">
            <a:avLst/>
          </a:prstGeom>
          <a:noFill/>
        </p:spPr>
        <p:txBody>
          <a:bodyPr wrap="none" lIns="108000" tIns="108000" rIns="108000" bIns="108000" rtlCol="0">
            <a:noAutofit/>
          </a:bodyPr>
          <a:lstStyle/>
          <a:p>
            <a:pPr algn="ctr"/>
            <a:r>
              <a:rPr lang="en-US" noProof="0" dirty="0">
                <a:solidFill>
                  <a:schemeClr val="bg2"/>
                </a:solidFill>
                <a:latin typeface="Arial" panose="020B0604020202020204" pitchFamily="34" charset="0"/>
                <a:cs typeface="Arial" panose="020B0604020202020204" pitchFamily="34" charset="0"/>
              </a:rPr>
              <a:t>Example of power analysis </a:t>
            </a:r>
          </a:p>
          <a:p>
            <a:pPr algn="ctr"/>
            <a:r>
              <a:rPr lang="en-US" noProof="0" dirty="0">
                <a:solidFill>
                  <a:schemeClr val="bg2"/>
                </a:solidFill>
                <a:latin typeface="Arial" panose="020B0604020202020204" pitchFamily="34" charset="0"/>
                <a:cs typeface="Arial" panose="020B0604020202020204" pitchFamily="34" charset="0"/>
              </a:rPr>
              <a:t>over number of participants</a:t>
            </a:r>
            <a:endParaRPr lang="en-150" sz="1100"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420932"/>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D684-F09E-5CF0-D01D-8E8AEDA8A51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606B189-3CD2-8EC8-5787-96791588F3FF}"/>
              </a:ext>
            </a:extLst>
          </p:cNvPr>
          <p:cNvSpPr>
            <a:spLocks noGrp="1"/>
          </p:cNvSpPr>
          <p:nvPr>
            <p:ph type="sldNum" sz="quarter" idx="4"/>
          </p:nvPr>
        </p:nvSpPr>
        <p:spPr/>
        <p:txBody>
          <a:bodyPr/>
          <a:lstStyle/>
          <a:p>
            <a:fld id="{5EE7099E-8998-4851-915A-4F4831808297}" type="slidenum">
              <a:rPr lang="nl-NL" smtClean="0"/>
              <a:pPr/>
              <a:t>33</a:t>
            </a:fld>
            <a:endParaRPr lang="nl-NL" dirty="0"/>
          </a:p>
        </p:txBody>
      </p:sp>
      <p:sp>
        <p:nvSpPr>
          <p:cNvPr id="29" name="TextBox 28">
            <a:extLst>
              <a:ext uri="{FF2B5EF4-FFF2-40B4-BE49-F238E27FC236}">
                <a16:creationId xmlns:a16="http://schemas.microsoft.com/office/drawing/2014/main" id="{26C58164-E661-B32E-E9F0-CE99753B95CF}"/>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(Generalized) mixed effect model for data analysis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1CD385D4-F72E-4BDD-1102-2DF24127F01F}"/>
              </a:ext>
            </a:extLst>
          </p:cNvPr>
          <p:cNvSpPr txBox="1"/>
          <p:nvPr/>
        </p:nvSpPr>
        <p:spPr>
          <a:xfrm>
            <a:off x="39980" y="614520"/>
            <a:ext cx="656325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EXPERIMENTAL DATA ANALYSIS: (generalized) linear mixed model</a:t>
            </a:r>
          </a:p>
        </p:txBody>
      </p:sp>
      <p:sp>
        <p:nvSpPr>
          <p:cNvPr id="8" name="TextBox 7">
            <a:extLst>
              <a:ext uri="{FF2B5EF4-FFF2-40B4-BE49-F238E27FC236}">
                <a16:creationId xmlns:a16="http://schemas.microsoft.com/office/drawing/2014/main" id="{E6692D86-3163-EDFA-7939-87E38A314552}"/>
              </a:ext>
            </a:extLst>
          </p:cNvPr>
          <p:cNvSpPr txBox="1"/>
          <p:nvPr/>
        </p:nvSpPr>
        <p:spPr>
          <a:xfrm>
            <a:off x="338534" y="1152381"/>
            <a:ext cx="8897501" cy="691179"/>
          </a:xfrm>
          <a:prstGeom prst="rect">
            <a:avLst/>
          </a:prstGeom>
          <a:noFill/>
        </p:spPr>
        <p:txBody>
          <a:bodyPr wrap="none" lIns="108000" tIns="108000" rIns="108000" bIns="108000" rtlCol="0">
            <a:noAutofit/>
          </a:bodyPr>
          <a:lstStyle/>
          <a:p>
            <a:r>
              <a:rPr lang="en-US" altLang="zh-CN" b="1" noProof="0" dirty="0">
                <a:solidFill>
                  <a:schemeClr val="bg2"/>
                </a:solidFill>
                <a:latin typeface="Arial" panose="020B0604020202020204" pitchFamily="34" charset="0"/>
                <a:cs typeface="Arial" panose="020B0604020202020204" pitchFamily="34" charset="0"/>
              </a:rPr>
              <a:t>Data analysis for within-subject and within-picture experimental design (to test)</a:t>
            </a:r>
          </a:p>
          <a:p>
            <a:endParaRPr lang="en-US" altLang="zh-CN" dirty="0">
              <a:solidFill>
                <a:schemeClr val="bg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E1EF6E6-F142-08C4-5C65-E1E6A3C978C5}"/>
              </a:ext>
            </a:extLst>
          </p:cNvPr>
          <p:cNvSpPr txBox="1"/>
          <p:nvPr/>
        </p:nvSpPr>
        <p:spPr>
          <a:xfrm>
            <a:off x="382206" y="3212976"/>
            <a:ext cx="4930585" cy="830997"/>
          </a:xfrm>
          <a:prstGeom prst="rect">
            <a:avLst/>
          </a:prstGeom>
          <a:noFill/>
        </p:spPr>
        <p:txBody>
          <a:bodyPr wrap="square">
            <a:spAutoFit/>
          </a:bodyPr>
          <a:lstStyle/>
          <a:p>
            <a:r>
              <a:rPr lang="en-GB" altLang="zh-CN" sz="1600" dirty="0" err="1">
                <a:solidFill>
                  <a:schemeClr val="bg2"/>
                </a:solidFill>
                <a:latin typeface="Arial" panose="020B0604020202020204" pitchFamily="34" charset="0"/>
                <a:cs typeface="Arial" panose="020B0604020202020204" pitchFamily="34" charset="0"/>
              </a:rPr>
              <a:t>Latency_model</a:t>
            </a:r>
            <a:r>
              <a:rPr lang="en-GB" altLang="zh-CN" sz="1600" dirty="0">
                <a:solidFill>
                  <a:schemeClr val="bg2"/>
                </a:solidFill>
                <a:latin typeface="Arial" panose="020B0604020202020204" pitchFamily="34" charset="0"/>
                <a:cs typeface="Arial" panose="020B0604020202020204" pitchFamily="34" charset="0"/>
              </a:rPr>
              <a:t> = </a:t>
            </a:r>
            <a:r>
              <a:rPr lang="en-GB" altLang="zh-CN" sz="1600" dirty="0" err="1">
                <a:solidFill>
                  <a:schemeClr val="bg2"/>
                </a:solidFill>
                <a:latin typeface="Arial" panose="020B0604020202020204" pitchFamily="34" charset="0"/>
                <a:cs typeface="Arial" panose="020B0604020202020204" pitchFamily="34" charset="0"/>
              </a:rPr>
              <a:t>glmer</a:t>
            </a:r>
            <a:r>
              <a:rPr lang="en-GB" altLang="zh-CN" sz="1600" dirty="0">
                <a:solidFill>
                  <a:schemeClr val="bg2"/>
                </a:solidFill>
                <a:latin typeface="Arial" panose="020B0604020202020204" pitchFamily="34" charset="0"/>
                <a:cs typeface="Arial" panose="020B0604020202020204" pitchFamily="34" charset="0"/>
              </a:rPr>
              <a:t>(Naming latencies ~  JSD + (1|SubjID) + (1|TargetID), family = Gamma(link="identity"))</a:t>
            </a:r>
            <a:endParaRPr lang="zh-CN" altLang="en-US" sz="1600" dirty="0">
              <a:solidFill>
                <a:schemeClr val="bg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1D4BCD4-E307-3DD9-9012-D1A16886AAE9}"/>
              </a:ext>
            </a:extLst>
          </p:cNvPr>
          <p:cNvSpPr txBox="1"/>
          <p:nvPr/>
        </p:nvSpPr>
        <p:spPr>
          <a:xfrm>
            <a:off x="6603231" y="2089748"/>
            <a:ext cx="5112568" cy="691180"/>
          </a:xfrm>
          <a:prstGeom prst="rect">
            <a:avLst/>
          </a:prstGeom>
          <a:noFill/>
        </p:spPr>
        <p:txBody>
          <a:bodyPr wrap="none" lIns="108000" tIns="108000" rIns="108000" bIns="108000" rtlCol="0">
            <a:noAutofit/>
          </a:bodyPr>
          <a:lstStyle/>
          <a:p>
            <a:r>
              <a:rPr lang="en-US" noProof="0" dirty="0">
                <a:solidFill>
                  <a:schemeClr val="bg2"/>
                </a:solidFill>
                <a:latin typeface="Arial" panose="020B0604020202020204" pitchFamily="34" charset="0"/>
                <a:cs typeface="Arial" panose="020B0604020202020204" pitchFamily="34" charset="0"/>
              </a:rPr>
              <a:t>2. Linear mixed model for </a:t>
            </a:r>
            <a:r>
              <a:rPr lang="en-US" noProof="0" dirty="0">
                <a:solidFill>
                  <a:srgbClr val="FF0000"/>
                </a:solidFill>
                <a:latin typeface="Arial" panose="020B0604020202020204" pitchFamily="34" charset="0"/>
                <a:cs typeface="Arial" panose="020B0604020202020204" pitchFamily="34" charset="0"/>
              </a:rPr>
              <a:t>electrophysiological data </a:t>
            </a:r>
          </a:p>
          <a:p>
            <a:r>
              <a:rPr lang="en-US" noProof="0" dirty="0">
                <a:solidFill>
                  <a:schemeClr val="bg2"/>
                </a:solidFill>
                <a:latin typeface="Arial" panose="020B0604020202020204" pitchFamily="34" charset="0"/>
                <a:cs typeface="Arial" panose="020B0604020202020204" pitchFamily="34" charset="0"/>
              </a:rPr>
              <a:t>(an example): </a:t>
            </a:r>
          </a:p>
        </p:txBody>
      </p:sp>
      <p:sp>
        <p:nvSpPr>
          <p:cNvPr id="19" name="TextBox 18">
            <a:extLst>
              <a:ext uri="{FF2B5EF4-FFF2-40B4-BE49-F238E27FC236}">
                <a16:creationId xmlns:a16="http://schemas.microsoft.com/office/drawing/2014/main" id="{2630E6C2-4EB2-0781-276F-D74BAAC3EAC1}"/>
              </a:ext>
            </a:extLst>
          </p:cNvPr>
          <p:cNvSpPr txBox="1"/>
          <p:nvPr/>
        </p:nvSpPr>
        <p:spPr>
          <a:xfrm>
            <a:off x="6675239" y="2924944"/>
            <a:ext cx="5184576" cy="830997"/>
          </a:xfrm>
          <a:prstGeom prst="rect">
            <a:avLst/>
          </a:prstGeom>
          <a:noFill/>
        </p:spPr>
        <p:txBody>
          <a:bodyPr wrap="square">
            <a:spAutoFit/>
          </a:bodyPr>
          <a:lstStyle/>
          <a:p>
            <a:r>
              <a:rPr lang="en-GB" altLang="zh-CN" sz="1600" dirty="0" err="1">
                <a:solidFill>
                  <a:schemeClr val="bg2"/>
                </a:solidFill>
                <a:latin typeface="Arial" panose="020B0604020202020204" pitchFamily="34" charset="0"/>
                <a:cs typeface="Arial" panose="020B0604020202020204" pitchFamily="34" charset="0"/>
              </a:rPr>
              <a:t>ERP_model</a:t>
            </a:r>
            <a:r>
              <a:rPr lang="en-GB" altLang="zh-CN" sz="1600" dirty="0">
                <a:solidFill>
                  <a:schemeClr val="bg2"/>
                </a:solidFill>
                <a:latin typeface="Arial" panose="020B0604020202020204" pitchFamily="34" charset="0"/>
                <a:cs typeface="Arial" panose="020B0604020202020204" pitchFamily="34" charset="0"/>
              </a:rPr>
              <a:t> = </a:t>
            </a:r>
            <a:r>
              <a:rPr lang="en-GB" altLang="zh-CN" sz="1600" dirty="0" err="1">
                <a:solidFill>
                  <a:schemeClr val="bg2"/>
                </a:solidFill>
                <a:latin typeface="Arial" panose="020B0604020202020204" pitchFamily="34" charset="0"/>
                <a:cs typeface="Arial" panose="020B0604020202020204" pitchFamily="34" charset="0"/>
              </a:rPr>
              <a:t>lmer</a:t>
            </a:r>
            <a:r>
              <a:rPr lang="en-GB" altLang="zh-CN" sz="1600" dirty="0">
                <a:solidFill>
                  <a:schemeClr val="bg2"/>
                </a:solidFill>
                <a:latin typeface="Arial" panose="020B0604020202020204" pitchFamily="34" charset="0"/>
                <a:cs typeface="Arial" panose="020B0604020202020204" pitchFamily="34" charset="0"/>
              </a:rPr>
              <a:t>(Electrophysiological feature ~  JSD + (1|SubjID) + (1|TargetID), family = Gamma(link="identity"))</a:t>
            </a:r>
            <a:endParaRPr lang="zh-CN" altLang="en-US" sz="1600" dirty="0">
              <a:solidFill>
                <a:schemeClr val="bg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5B8E71B-A36E-2229-7CBF-B0FC7D61D8E0}"/>
              </a:ext>
            </a:extLst>
          </p:cNvPr>
          <p:cNvSpPr txBox="1"/>
          <p:nvPr/>
        </p:nvSpPr>
        <p:spPr>
          <a:xfrm>
            <a:off x="6819255" y="4365104"/>
            <a:ext cx="5184576"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solidFill>
                  <a:schemeClr val="bg2"/>
                </a:solidFill>
                <a:latin typeface="Arial" panose="020B0604020202020204" pitchFamily="34" charset="0"/>
                <a:cs typeface="Arial" panose="020B0604020202020204" pitchFamily="34" charset="0"/>
              </a:rPr>
              <a:t>Amplitudes </a:t>
            </a:r>
          </a:p>
          <a:p>
            <a:r>
              <a:rPr lang="en-US" altLang="zh-CN" dirty="0">
                <a:solidFill>
                  <a:schemeClr val="bg2"/>
                </a:solidFill>
                <a:latin typeface="Arial" panose="020B0604020202020204" pitchFamily="34" charset="0"/>
                <a:cs typeface="Arial" panose="020B0604020202020204" pitchFamily="34" charset="0"/>
              </a:rPr>
              <a:t>(one amplitude at each combination of time point and electrode)</a:t>
            </a:r>
          </a:p>
          <a:p>
            <a:endParaRPr lang="en-US" altLang="zh-CN" dirty="0">
              <a:solidFill>
                <a:schemeClr val="bg2"/>
              </a:solidFill>
              <a:latin typeface="Arial" panose="020B0604020202020204" pitchFamily="34" charset="0"/>
              <a:cs typeface="Arial" panose="020B0604020202020204" pitchFamily="34" charset="0"/>
            </a:endParaRPr>
          </a:p>
          <a:p>
            <a:r>
              <a:rPr lang="en-US" altLang="zh-CN" dirty="0">
                <a:solidFill>
                  <a:schemeClr val="bg2"/>
                </a:solidFill>
                <a:latin typeface="Arial" panose="020B0604020202020204" pitchFamily="34" charset="0"/>
                <a:cs typeface="Arial" panose="020B0604020202020204" pitchFamily="34" charset="0"/>
              </a:rPr>
              <a:t>FWER (permutation-based threshold-free cluster enchantment (TFCE) method) </a:t>
            </a:r>
            <a:endParaRPr lang="zh-CN" altLang="en-US" dirty="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BD4433E-3D72-0F9D-1299-4866F7FC0ADF}"/>
              </a:ext>
            </a:extLst>
          </p:cNvPr>
          <p:cNvSpPr txBox="1"/>
          <p:nvPr/>
        </p:nvSpPr>
        <p:spPr>
          <a:xfrm>
            <a:off x="346916" y="2060848"/>
            <a:ext cx="5464227" cy="923330"/>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1. Generalized Linear mixed model for </a:t>
            </a:r>
            <a:r>
              <a:rPr lang="en-US" noProof="0" dirty="0">
                <a:solidFill>
                  <a:srgbClr val="FF0000"/>
                </a:solidFill>
                <a:latin typeface="Arial" panose="020B0604020202020204" pitchFamily="34" charset="0"/>
                <a:cs typeface="Arial" panose="020B0604020202020204" pitchFamily="34" charset="0"/>
              </a:rPr>
              <a:t>behavioral data </a:t>
            </a:r>
          </a:p>
          <a:p>
            <a:r>
              <a:rPr lang="en-US" noProof="0" dirty="0">
                <a:solidFill>
                  <a:schemeClr val="bg2"/>
                </a:solidFill>
                <a:latin typeface="Arial" panose="020B0604020202020204" pitchFamily="34" charset="0"/>
                <a:cs typeface="Arial" panose="020B0604020202020204" pitchFamily="34" charset="0"/>
              </a:rPr>
              <a:t>(an example): </a:t>
            </a:r>
          </a:p>
        </p:txBody>
      </p:sp>
      <p:sp>
        <p:nvSpPr>
          <p:cNvPr id="5" name="Rectangle: Rounded Corners 4">
            <a:extLst>
              <a:ext uri="{FF2B5EF4-FFF2-40B4-BE49-F238E27FC236}">
                <a16:creationId xmlns:a16="http://schemas.microsoft.com/office/drawing/2014/main" id="{0ED03258-D601-8C81-0366-3A3F5D7AC34E}"/>
              </a:ext>
            </a:extLst>
          </p:cNvPr>
          <p:cNvSpPr/>
          <p:nvPr/>
        </p:nvSpPr>
        <p:spPr>
          <a:xfrm>
            <a:off x="8547447" y="2984178"/>
            <a:ext cx="2520280" cy="2287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cxnSp>
        <p:nvCxnSpPr>
          <p:cNvPr id="9" name="Connector: Elbow 8">
            <a:extLst>
              <a:ext uri="{FF2B5EF4-FFF2-40B4-BE49-F238E27FC236}">
                <a16:creationId xmlns:a16="http://schemas.microsoft.com/office/drawing/2014/main" id="{3378045C-3170-E61F-29ED-BB7224E84130}"/>
              </a:ext>
            </a:extLst>
          </p:cNvPr>
          <p:cNvCxnSpPr>
            <a:stCxn id="5" idx="2"/>
            <a:endCxn id="25" idx="0"/>
          </p:cNvCxnSpPr>
          <p:nvPr/>
        </p:nvCxnSpPr>
        <p:spPr>
          <a:xfrm rot="5400000">
            <a:off x="9033501" y="3591018"/>
            <a:ext cx="1152128" cy="39604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27B31F-2536-9004-12A4-82C326ACB464}"/>
              </a:ext>
            </a:extLst>
          </p:cNvPr>
          <p:cNvSpPr txBox="1"/>
          <p:nvPr/>
        </p:nvSpPr>
        <p:spPr>
          <a:xfrm>
            <a:off x="9245959" y="1239006"/>
            <a:ext cx="1929763" cy="307777"/>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Shmueli</a:t>
            </a:r>
            <a:r>
              <a:rPr lang="en-US" sz="1400" b="0" i="0" dirty="0">
                <a:solidFill>
                  <a:srgbClr val="222222"/>
                </a:solidFill>
                <a:effectLst/>
                <a:latin typeface="Arial" panose="020B0604020202020204" pitchFamily="34" charset="0"/>
              </a:rPr>
              <a:t>, G. (2010).</a:t>
            </a:r>
            <a:endParaRPr lang="en-150" sz="1400" dirty="0"/>
          </a:p>
        </p:txBody>
      </p:sp>
    </p:spTree>
    <p:extLst>
      <p:ext uri="{BB962C8B-B14F-4D97-AF65-F5344CB8AC3E}">
        <p14:creationId xmlns:p14="http://schemas.microsoft.com/office/powerpoint/2010/main" val="1800334909"/>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9659-16C7-9D1A-7F6F-FC743CF7620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9CDE77B-E884-2DE7-3AF3-00945FB3FDBA}"/>
              </a:ext>
            </a:extLst>
          </p:cNvPr>
          <p:cNvSpPr>
            <a:spLocks noGrp="1"/>
          </p:cNvSpPr>
          <p:nvPr>
            <p:ph type="sldNum" sz="quarter" idx="4"/>
          </p:nvPr>
        </p:nvSpPr>
        <p:spPr/>
        <p:txBody>
          <a:bodyPr/>
          <a:lstStyle/>
          <a:p>
            <a:fld id="{5EE7099E-8998-4851-915A-4F4831808297}" type="slidenum">
              <a:rPr lang="nl-NL" smtClean="0"/>
              <a:pPr/>
              <a:t>34</a:t>
            </a:fld>
            <a:endParaRPr lang="nl-NL" dirty="0"/>
          </a:p>
        </p:txBody>
      </p:sp>
      <p:sp>
        <p:nvSpPr>
          <p:cNvPr id="29" name="TextBox 28">
            <a:extLst>
              <a:ext uri="{FF2B5EF4-FFF2-40B4-BE49-F238E27FC236}">
                <a16:creationId xmlns:a16="http://schemas.microsoft.com/office/drawing/2014/main" id="{6F48ACBC-DFBB-2C43-2434-3483CF0AEADC}"/>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All classifiers are activated in word production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96102E9-1DEF-D757-B7FD-1D5106F3D9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750" y="1509481"/>
            <a:ext cx="7938830" cy="2842441"/>
          </a:xfrm>
          <a:prstGeom prst="rect">
            <a:avLst/>
          </a:prstGeom>
          <a:noFill/>
        </p:spPr>
      </p:pic>
      <p:sp>
        <p:nvSpPr>
          <p:cNvPr id="7" name="TextBox 6">
            <a:extLst>
              <a:ext uri="{FF2B5EF4-FFF2-40B4-BE49-F238E27FC236}">
                <a16:creationId xmlns:a16="http://schemas.microsoft.com/office/drawing/2014/main" id="{7BBA2596-BDC7-6CD0-30D4-083A898AE4FF}"/>
              </a:ext>
            </a:extLst>
          </p:cNvPr>
          <p:cNvSpPr txBox="1"/>
          <p:nvPr/>
        </p:nvSpPr>
        <p:spPr>
          <a:xfrm>
            <a:off x="477289" y="2691142"/>
            <a:ext cx="2736304" cy="936104"/>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A larger P600 effect, </a:t>
            </a:r>
          </a:p>
          <a:p>
            <a:pPr algn="ctr"/>
            <a:r>
              <a:rPr lang="en-US" dirty="0">
                <a:solidFill>
                  <a:schemeClr val="bg2"/>
                </a:solidFill>
                <a:latin typeface="Arial" panose="020B0604020202020204" pitchFamily="34" charset="0"/>
                <a:cs typeface="Arial" panose="020B0604020202020204" pitchFamily="34" charset="0"/>
              </a:rPr>
              <a:t>but no behavioral effect </a:t>
            </a:r>
          </a:p>
          <a:p>
            <a:pPr algn="ctr"/>
            <a:r>
              <a:rPr lang="en-US" dirty="0">
                <a:solidFill>
                  <a:schemeClr val="bg2"/>
                </a:solidFill>
                <a:latin typeface="Arial" panose="020B0604020202020204" pitchFamily="34" charset="0"/>
                <a:cs typeface="Arial" panose="020B0604020202020204" pitchFamily="34" charset="0"/>
              </a:rPr>
              <a:t>for D+ vs. D-</a:t>
            </a:r>
            <a:r>
              <a:rPr lang="en-US" altLang="zh-CN" dirty="0">
                <a:solidFill>
                  <a:schemeClr val="bg2"/>
                </a:solidFill>
                <a:latin typeface="Arial" panose="020B0604020202020204" pitchFamily="34" charset="0"/>
                <a:cs typeface="Arial" panose="020B0604020202020204" pitchFamily="34" charset="0"/>
              </a:rPr>
              <a:t>.</a:t>
            </a:r>
            <a:r>
              <a:rPr lang="en-US" dirty="0">
                <a:solidFill>
                  <a:schemeClr val="bg2"/>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E1931E1B-A071-D2F7-EBCF-3A132059AEE7}"/>
              </a:ext>
            </a:extLst>
          </p:cNvPr>
          <p:cNvSpPr txBox="1"/>
          <p:nvPr/>
        </p:nvSpPr>
        <p:spPr>
          <a:xfrm>
            <a:off x="1189675" y="5089348"/>
            <a:ext cx="10107926" cy="646331"/>
          </a:xfrm>
          <a:prstGeom prst="rect">
            <a:avLst/>
          </a:prstGeom>
          <a:noFill/>
        </p:spPr>
        <p:txBody>
          <a:bodyPr wrap="square">
            <a:spAutoFit/>
          </a:bodyPr>
          <a:lstStyle/>
          <a:p>
            <a:r>
              <a:rPr lang="en-US" altLang="zh-CN" dirty="0">
                <a:solidFill>
                  <a:srgbClr val="FF0000"/>
                </a:solidFill>
                <a:latin typeface="Arial" panose="020B0604020202020204" pitchFamily="34" charset="0"/>
                <a:cs typeface="Arial" panose="020B0604020202020204" pitchFamily="34" charset="0"/>
              </a:rPr>
              <a:t>When producing a bare noun, multiple compatible classifiers are activated at the lexical level with the degree of activation being determined by their corresponding compatibility with the given noun.</a:t>
            </a:r>
            <a:endParaRPr lang="en-150" altLang="zh-CN" noProof="0" dirty="0" err="1">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825148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5551-D926-4542-B986-7F634B9FFE08}"/>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9771B91-184D-9131-E16D-6F7B7747BC9D}"/>
              </a:ext>
            </a:extLst>
          </p:cNvPr>
          <p:cNvSpPr>
            <a:spLocks noGrp="1"/>
          </p:cNvSpPr>
          <p:nvPr>
            <p:ph type="sldNum" sz="quarter" idx="4"/>
          </p:nvPr>
        </p:nvSpPr>
        <p:spPr/>
        <p:txBody>
          <a:bodyPr/>
          <a:lstStyle/>
          <a:p>
            <a:fld id="{5EE7099E-8998-4851-915A-4F4831808297}" type="slidenum">
              <a:rPr lang="nl-NL" smtClean="0"/>
              <a:pPr/>
              <a:t>35</a:t>
            </a:fld>
            <a:endParaRPr lang="nl-NL" dirty="0"/>
          </a:p>
        </p:txBody>
      </p:sp>
      <p:sp>
        <p:nvSpPr>
          <p:cNvPr id="29" name="TextBox 28">
            <a:extLst>
              <a:ext uri="{FF2B5EF4-FFF2-40B4-BE49-F238E27FC236}">
                <a16:creationId xmlns:a16="http://schemas.microsoft.com/office/drawing/2014/main" id="{DA17BF77-8303-DD09-C4C8-4A82F5E221A5}"/>
              </a:ext>
            </a:extLst>
          </p:cNvPr>
          <p:cNvSpPr txBox="1"/>
          <p:nvPr/>
        </p:nvSpPr>
        <p:spPr>
          <a:xfrm>
            <a:off x="122511" y="116632"/>
            <a:ext cx="5400600"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Similar techniques being applied to the following works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08E0429-FC64-D1FD-765A-D9B7153C435B}"/>
              </a:ext>
            </a:extLst>
          </p:cNvPr>
          <p:cNvSpPr txBox="1"/>
          <p:nvPr/>
        </p:nvSpPr>
        <p:spPr>
          <a:xfrm>
            <a:off x="554559" y="2960948"/>
            <a:ext cx="2736304" cy="936104"/>
          </a:xfrm>
          <a:prstGeom prst="rect">
            <a:avLst/>
          </a:prstGeom>
          <a:noFill/>
        </p:spPr>
        <p:txBody>
          <a:bodyPr wrap="none" lIns="108000" tIns="108000" rIns="108000" bIns="108000" rtlCol="0">
            <a:noAutofit/>
          </a:bodyPr>
          <a:lstStyle/>
          <a:p>
            <a:pPr algn="ctr"/>
            <a:endParaRPr lang="en-US" dirty="0">
              <a:solidFill>
                <a:schemeClr val="bg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F1FCF28-7060-990A-05EA-58E4F1635007}"/>
              </a:ext>
            </a:extLst>
          </p:cNvPr>
          <p:cNvSpPr txBox="1"/>
          <p:nvPr/>
        </p:nvSpPr>
        <p:spPr>
          <a:xfrm>
            <a:off x="1058615" y="1141356"/>
            <a:ext cx="9721079" cy="4447884"/>
          </a:xfrm>
          <a:prstGeom prst="rect">
            <a:avLst/>
          </a:prstGeom>
          <a:noFill/>
        </p:spPr>
        <p:txBody>
          <a:bodyPr wrap="square">
            <a:spAutoFit/>
          </a:bodyPr>
          <a:lstStyle/>
          <a:p>
            <a:pPr algn="l">
              <a:lnSpc>
                <a:spcPct val="200000"/>
              </a:lnSpc>
            </a:pPr>
            <a:r>
              <a:rPr lang="en-US" sz="1600" b="0" i="0" u="none" strike="noStrike" baseline="0" dirty="0">
                <a:latin typeface="Arial" panose="020B0604020202020204" pitchFamily="34" charset="0"/>
                <a:cs typeface="Arial" panose="020B0604020202020204" pitchFamily="34" charset="0"/>
              </a:rPr>
              <a:t>• Wang, Y., Witteman, J., &amp; Schiller, N. O. (2024). The role of animacy in language production: evidence from bare noun naming. </a:t>
            </a:r>
            <a:r>
              <a:rPr lang="en-US" sz="1600" b="0" i="1" u="none" strike="noStrike" baseline="0" dirty="0">
                <a:latin typeface="Arial" panose="020B0604020202020204" pitchFamily="34" charset="0"/>
                <a:cs typeface="Arial" panose="020B0604020202020204" pitchFamily="34" charset="0"/>
              </a:rPr>
              <a:t>Quarterly Journal of Experimental Psychology</a:t>
            </a:r>
            <a:r>
              <a:rPr lang="en-US" sz="1600" b="0" i="0" u="none" strike="noStrike" baseline="0" dirty="0">
                <a:latin typeface="Arial" panose="020B0604020202020204" pitchFamily="34" charset="0"/>
                <a:cs typeface="Arial" panose="020B0604020202020204" pitchFamily="34" charset="0"/>
              </a:rPr>
              <a:t>, 17470218241281868. </a:t>
            </a:r>
            <a:r>
              <a:rPr lang="en-US" sz="1600" b="0" i="0" u="none" strike="noStrike" baseline="0" dirty="0">
                <a:latin typeface="Arial" panose="020B0604020202020204" pitchFamily="34" charset="0"/>
                <a:cs typeface="Arial" panose="020B0604020202020204" pitchFamily="34" charset="0"/>
                <a:hlinkClick r:id="rId3"/>
              </a:rPr>
              <a:t>https://doi.org/10.1177/17470218241281868</a:t>
            </a:r>
            <a:r>
              <a:rPr lang="en-US" sz="1600" b="0" i="0" u="none" strike="noStrike" baseline="0" dirty="0">
                <a:latin typeface="Arial" panose="020B0604020202020204" pitchFamily="34" charset="0"/>
                <a:cs typeface="Arial" panose="020B0604020202020204" pitchFamily="34" charset="0"/>
              </a:rPr>
              <a:t>.</a:t>
            </a:r>
          </a:p>
          <a:p>
            <a:pPr algn="l">
              <a:lnSpc>
                <a:spcPct val="200000"/>
              </a:lnSpc>
            </a:pPr>
            <a:endParaRPr lang="en-US" sz="1600" dirty="0">
              <a:latin typeface="Arial" panose="020B0604020202020204" pitchFamily="34" charset="0"/>
              <a:cs typeface="Arial" panose="020B0604020202020204" pitchFamily="34" charset="0"/>
            </a:endParaRPr>
          </a:p>
          <a:p>
            <a:pPr>
              <a:lnSpc>
                <a:spcPct val="200000"/>
              </a:lnSpc>
            </a:pPr>
            <a:r>
              <a:rPr lang="en-US" sz="1600" b="0" i="0" u="none" strike="noStrike" baseline="0" dirty="0">
                <a:latin typeface="Arial" panose="020B0604020202020204" pitchFamily="34" charset="0"/>
                <a:cs typeface="Arial" panose="020B0604020202020204" pitchFamily="34" charset="0"/>
              </a:rPr>
              <a:t>• Wang, Y., Witteman, J., &amp; Schiller, N. O. (2025). Activation of classifiers in word production: insights from </a:t>
            </a:r>
            <a:r>
              <a:rPr lang="en-US" sz="1600" b="0" i="0" u="none" strike="noStrike" baseline="0" dirty="0" err="1">
                <a:latin typeface="Arial" panose="020B0604020202020204" pitchFamily="34" charset="0"/>
                <a:cs typeface="Arial" panose="020B0604020202020204" pitchFamily="34" charset="0"/>
              </a:rPr>
              <a:t>lexico</a:t>
            </a:r>
            <a:r>
              <a:rPr lang="en-US" sz="1600" b="0" i="0" u="none" strike="noStrike" baseline="0" dirty="0">
                <a:latin typeface="Arial" panose="020B0604020202020204" pitchFamily="34" charset="0"/>
                <a:cs typeface="Arial" panose="020B0604020202020204" pitchFamily="34" charset="0"/>
              </a:rPr>
              <a:t>-syntactic probability distributions. </a:t>
            </a:r>
            <a:r>
              <a:rPr lang="en-US" sz="1600" b="0" i="1" u="none" strike="noStrike" baseline="0" dirty="0">
                <a:latin typeface="Arial" panose="020B0604020202020204" pitchFamily="34" charset="0"/>
                <a:cs typeface="Arial" panose="020B0604020202020204" pitchFamily="34" charset="0"/>
              </a:rPr>
              <a:t>Language, Cognition and Neuroscience</a:t>
            </a:r>
            <a:r>
              <a:rPr lang="en-US" sz="1600" b="0" i="0" u="none" strike="noStrike" baseline="0" dirty="0">
                <a:latin typeface="Arial" panose="020B0604020202020204" pitchFamily="34" charset="0"/>
                <a:cs typeface="Arial" panose="020B0604020202020204" pitchFamily="34" charset="0"/>
              </a:rPr>
              <a:t>. </a:t>
            </a:r>
            <a:r>
              <a:rPr lang="en-US" sz="1600" b="1" i="0" u="none" strike="noStrike" baseline="0" dirty="0">
                <a:latin typeface="Arial" panose="020B0604020202020204" pitchFamily="34" charset="0"/>
                <a:cs typeface="Arial" panose="020B0604020202020204" pitchFamily="34" charset="0"/>
              </a:rPr>
              <a:t>Revising.</a:t>
            </a:r>
          </a:p>
          <a:p>
            <a:pPr algn="l">
              <a:lnSpc>
                <a:spcPct val="200000"/>
              </a:lnSpc>
            </a:pPr>
            <a:endParaRPr lang="en-US" sz="1600" dirty="0">
              <a:latin typeface="Arial" panose="020B0604020202020204" pitchFamily="34" charset="0"/>
              <a:cs typeface="Arial" panose="020B0604020202020204" pitchFamily="34" charset="0"/>
            </a:endParaRPr>
          </a:p>
          <a:p>
            <a:pPr>
              <a:lnSpc>
                <a:spcPct val="200000"/>
              </a:lnSpc>
            </a:pPr>
            <a:r>
              <a:rPr lang="en-US" sz="1600" b="0" i="0" u="none" strike="noStrike" baseline="0" dirty="0">
                <a:latin typeface="Arial" panose="020B0604020202020204" pitchFamily="34" charset="0"/>
                <a:cs typeface="Arial" panose="020B0604020202020204" pitchFamily="34" charset="0"/>
              </a:rPr>
              <a:t>• Wang, Y., Witteman, J., &amp; Schiller, N. O. (2025). Semantic interference in language production is not solely driven by semantic features. </a:t>
            </a:r>
            <a:r>
              <a:rPr lang="en-US" sz="1600" b="1" dirty="0">
                <a:latin typeface="Arial" panose="020B0604020202020204" pitchFamily="34" charset="0"/>
                <a:cs typeface="Arial" panose="020B0604020202020204" pitchFamily="34" charset="0"/>
              </a:rPr>
              <a:t>S</a:t>
            </a:r>
            <a:r>
              <a:rPr lang="en-US" sz="1600" b="1" i="0" u="none" strike="noStrike" baseline="0" dirty="0">
                <a:latin typeface="Arial" panose="020B0604020202020204" pitchFamily="34" charset="0"/>
                <a:cs typeface="Arial" panose="020B0604020202020204" pitchFamily="34" charset="0"/>
              </a:rPr>
              <a:t>ubmitted.</a:t>
            </a:r>
          </a:p>
        </p:txBody>
      </p:sp>
    </p:spTree>
    <p:extLst>
      <p:ext uri="{BB962C8B-B14F-4D97-AF65-F5344CB8AC3E}">
        <p14:creationId xmlns:p14="http://schemas.microsoft.com/office/powerpoint/2010/main" val="4073027447"/>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6A025-69A0-3024-B1A9-5F98C6EE653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DE2CF5F-775D-5B25-08A1-7F72148D6442}"/>
              </a:ext>
            </a:extLst>
          </p:cNvPr>
          <p:cNvSpPr>
            <a:spLocks noGrp="1"/>
          </p:cNvSpPr>
          <p:nvPr>
            <p:ph type="sldNum" sz="quarter" idx="4"/>
          </p:nvPr>
        </p:nvSpPr>
        <p:spPr/>
        <p:txBody>
          <a:bodyPr/>
          <a:lstStyle/>
          <a:p>
            <a:fld id="{5EE7099E-8998-4851-915A-4F4831808297}" type="slidenum">
              <a:rPr lang="nl-NL" smtClean="0"/>
              <a:pPr/>
              <a:t>36</a:t>
            </a:fld>
            <a:endParaRPr lang="nl-NL"/>
          </a:p>
        </p:txBody>
      </p:sp>
      <p:sp>
        <p:nvSpPr>
          <p:cNvPr id="6" name="TextBox 5">
            <a:extLst>
              <a:ext uri="{FF2B5EF4-FFF2-40B4-BE49-F238E27FC236}">
                <a16:creationId xmlns:a16="http://schemas.microsoft.com/office/drawing/2014/main" id="{62486FD6-631C-D263-7B43-07DA40613B5D}"/>
              </a:ext>
            </a:extLst>
          </p:cNvPr>
          <p:cNvSpPr txBox="1"/>
          <p:nvPr/>
        </p:nvSpPr>
        <p:spPr>
          <a:xfrm>
            <a:off x="3192124" y="1556792"/>
            <a:ext cx="5940660" cy="1224136"/>
          </a:xfrm>
          <a:prstGeom prst="rect">
            <a:avLst/>
          </a:prstGeom>
          <a:noFill/>
        </p:spPr>
        <p:txBody>
          <a:bodyPr wrap="none" lIns="108000" tIns="108000" rIns="108000" bIns="108000" rtlCol="0">
            <a:noAutofit/>
          </a:bodyPr>
          <a:lstStyle/>
          <a:p>
            <a:r>
              <a:rPr lang="en-US" altLang="zh-CN" sz="4400" b="1" noProof="0" dirty="0">
                <a:latin typeface="Arial" panose="020B0604020202020204" pitchFamily="34" charset="0"/>
                <a:cs typeface="Arial" panose="020B0604020202020204" pitchFamily="34" charset="0"/>
              </a:rPr>
              <a:t>Master-level projects:</a:t>
            </a:r>
          </a:p>
        </p:txBody>
      </p:sp>
    </p:spTree>
    <p:extLst>
      <p:ext uri="{BB962C8B-B14F-4D97-AF65-F5344CB8AC3E}">
        <p14:creationId xmlns:p14="http://schemas.microsoft.com/office/powerpoint/2010/main" val="351503589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8B22F-4F59-7A0C-F05B-A533B4A08A80}"/>
            </a:ext>
          </a:extLst>
        </p:cNvPr>
        <p:cNvGrpSpPr/>
        <p:nvPr/>
      </p:nvGrpSpPr>
      <p:grpSpPr>
        <a:xfrm>
          <a:off x="0" y="0"/>
          <a:ext cx="0" cy="0"/>
          <a:chOff x="0" y="0"/>
          <a:chExt cx="0" cy="0"/>
        </a:xfrm>
      </p:grpSpPr>
      <p:pic>
        <p:nvPicPr>
          <p:cNvPr id="1030" name="Picture 6" descr="Figure 4">
            <a:extLst>
              <a:ext uri="{FF2B5EF4-FFF2-40B4-BE49-F238E27FC236}">
                <a16:creationId xmlns:a16="http://schemas.microsoft.com/office/drawing/2014/main" id="{9F8B9B3F-5823-DB3C-5EFB-065D92622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151" y="2708920"/>
            <a:ext cx="6000011" cy="3528392"/>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3">
            <a:extLst>
              <a:ext uri="{FF2B5EF4-FFF2-40B4-BE49-F238E27FC236}">
                <a16:creationId xmlns:a16="http://schemas.microsoft.com/office/drawing/2014/main" id="{219E6677-C2AA-959F-C9F5-AA2D1EB1B4CB}"/>
              </a:ext>
            </a:extLst>
          </p:cNvPr>
          <p:cNvSpPr>
            <a:spLocks noGrp="1"/>
          </p:cNvSpPr>
          <p:nvPr>
            <p:ph type="sldNum" sz="quarter" idx="4"/>
          </p:nvPr>
        </p:nvSpPr>
        <p:spPr/>
        <p:txBody>
          <a:bodyPr/>
          <a:lstStyle/>
          <a:p>
            <a:fld id="{5EE7099E-8998-4851-915A-4F4831808297}" type="slidenum">
              <a:rPr lang="nl-NL" smtClean="0"/>
              <a:pPr/>
              <a:t>37</a:t>
            </a:fld>
            <a:endParaRPr lang="nl-NL"/>
          </a:p>
        </p:txBody>
      </p:sp>
      <p:sp>
        <p:nvSpPr>
          <p:cNvPr id="6" name="TextBox 5">
            <a:extLst>
              <a:ext uri="{FF2B5EF4-FFF2-40B4-BE49-F238E27FC236}">
                <a16:creationId xmlns:a16="http://schemas.microsoft.com/office/drawing/2014/main" id="{8A5976E9-C635-3309-4A88-81F82A10B9A1}"/>
              </a:ext>
            </a:extLst>
          </p:cNvPr>
          <p:cNvSpPr txBox="1"/>
          <p:nvPr/>
        </p:nvSpPr>
        <p:spPr>
          <a:xfrm>
            <a:off x="554559" y="1412776"/>
            <a:ext cx="6264696" cy="3096344"/>
          </a:xfrm>
          <a:prstGeom prst="rect">
            <a:avLst/>
          </a:prstGeom>
          <a:noFill/>
        </p:spPr>
        <p:txBody>
          <a:bodyPr wrap="none" lIns="108000" tIns="108000" rIns="108000" bIns="108000" rtlCol="0">
            <a:noAutofit/>
          </a:bodyPr>
          <a:lstStyle/>
          <a:p>
            <a:pPr>
              <a:lnSpc>
                <a:spcPct val="200000"/>
              </a:lnSpc>
            </a:pPr>
            <a:r>
              <a:rPr lang="en-US" sz="1600" dirty="0">
                <a:latin typeface="Arial" panose="020B0604020202020204" pitchFamily="34" charset="0"/>
                <a:cs typeface="Arial" panose="020B0604020202020204" pitchFamily="34" charset="0"/>
              </a:rPr>
              <a:t>Guo, S., Lu, J., Wang, Y., Li, Y., Huang, B., Zhang, Y., ... &amp; Xia, Y. (2020). Sad music modulates pain perception: </a:t>
            </a:r>
          </a:p>
          <a:p>
            <a:pPr>
              <a:lnSpc>
                <a:spcPct val="200000"/>
              </a:lnSpc>
            </a:pPr>
            <a:r>
              <a:rPr lang="en-US" sz="1600" dirty="0">
                <a:latin typeface="Arial" panose="020B0604020202020204" pitchFamily="34" charset="0"/>
                <a:cs typeface="Arial" panose="020B0604020202020204" pitchFamily="34" charset="0"/>
              </a:rPr>
              <a:t>an EEG study. </a:t>
            </a:r>
            <a:r>
              <a:rPr lang="en-US" sz="1600" i="1" dirty="0">
                <a:latin typeface="Arial" panose="020B0604020202020204" pitchFamily="34" charset="0"/>
                <a:cs typeface="Arial" panose="020B0604020202020204" pitchFamily="34" charset="0"/>
              </a:rPr>
              <a:t>Journal of pain research</a:t>
            </a:r>
            <a:r>
              <a:rPr lang="en-US" sz="1600" dirty="0">
                <a:latin typeface="Arial" panose="020B0604020202020204" pitchFamily="34" charset="0"/>
                <a:cs typeface="Arial" panose="020B0604020202020204" pitchFamily="34" charset="0"/>
              </a:rPr>
              <a:t>, 2003-2012. (China, Master work)</a:t>
            </a:r>
          </a:p>
          <a:p>
            <a:pPr>
              <a:lnSpc>
                <a:spcPct val="200000"/>
              </a:lnSpc>
            </a:pPr>
            <a:endParaRPr lang="en-US" sz="1600" dirty="0">
              <a:latin typeface="Arial" panose="020B0604020202020204" pitchFamily="34" charset="0"/>
              <a:cs typeface="Arial" panose="020B0604020202020204" pitchFamily="34" charset="0"/>
            </a:endParaRP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Design experimental protocol for stimulated pain</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Perform the approved experiment</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Frequency analysis and network analysis</a:t>
            </a:r>
            <a:endParaRPr lang="en-US" altLang="zh-CN" sz="16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4B96E27-0EAC-ABEC-453F-E656AD3F6DD4}"/>
              </a:ext>
            </a:extLst>
          </p:cNvPr>
          <p:cNvSpPr txBox="1"/>
          <p:nvPr/>
        </p:nvSpPr>
        <p:spPr>
          <a:xfrm>
            <a:off x="122511" y="188640"/>
            <a:ext cx="9577064"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Sad music modulates pain perception (Master thesis: China)</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0921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5E9F2-B4B2-137F-86CC-B5588714FA4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E85962E-712D-D0D1-8AB2-3ACF216ED7C6}"/>
              </a:ext>
            </a:extLst>
          </p:cNvPr>
          <p:cNvSpPr>
            <a:spLocks noGrp="1"/>
          </p:cNvSpPr>
          <p:nvPr>
            <p:ph type="sldNum" sz="quarter" idx="4"/>
          </p:nvPr>
        </p:nvSpPr>
        <p:spPr/>
        <p:txBody>
          <a:bodyPr/>
          <a:lstStyle/>
          <a:p>
            <a:fld id="{5EE7099E-8998-4851-915A-4F4831808297}" type="slidenum">
              <a:rPr lang="nl-NL" smtClean="0"/>
              <a:pPr/>
              <a:t>38</a:t>
            </a:fld>
            <a:endParaRPr lang="nl-NL"/>
          </a:p>
        </p:txBody>
      </p:sp>
      <p:sp>
        <p:nvSpPr>
          <p:cNvPr id="6" name="TextBox 5">
            <a:extLst>
              <a:ext uri="{FF2B5EF4-FFF2-40B4-BE49-F238E27FC236}">
                <a16:creationId xmlns:a16="http://schemas.microsoft.com/office/drawing/2014/main" id="{57C73C89-61B5-D14B-448A-144A27E715A7}"/>
              </a:ext>
            </a:extLst>
          </p:cNvPr>
          <p:cNvSpPr txBox="1"/>
          <p:nvPr/>
        </p:nvSpPr>
        <p:spPr>
          <a:xfrm>
            <a:off x="626567" y="908964"/>
            <a:ext cx="9145016" cy="3096344"/>
          </a:xfrm>
          <a:prstGeom prst="rect">
            <a:avLst/>
          </a:prstGeom>
          <a:noFill/>
        </p:spPr>
        <p:txBody>
          <a:bodyPr wrap="none" lIns="108000" tIns="108000" rIns="108000" bIns="108000" rtlCol="0">
            <a:noAutofit/>
          </a:bodyPr>
          <a:lstStyle/>
          <a:p>
            <a:pPr>
              <a:lnSpc>
                <a:spcPct val="200000"/>
              </a:lnSpc>
            </a:pPr>
            <a:r>
              <a:rPr lang="en-US" sz="1600" dirty="0">
                <a:latin typeface="Arial" panose="020B0604020202020204" pitchFamily="34" charset="0"/>
                <a:cs typeface="Arial" panose="020B0604020202020204" pitchFamily="34" charset="0"/>
              </a:rPr>
              <a:t>Score based causal structural learning: a tutorial of GIES (Netherlands, Second master work)</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Applied Greedy Intervention Equivalence Search to mini the underlying causal structural for both </a:t>
            </a:r>
          </a:p>
          <a:p>
            <a:pPr>
              <a:lnSpc>
                <a:spcPct val="200000"/>
              </a:lnSpc>
            </a:pPr>
            <a:r>
              <a:rPr lang="en-US" sz="1600" dirty="0">
                <a:latin typeface="Arial" panose="020B0604020202020204" pitchFamily="34" charset="0"/>
                <a:cs typeface="Arial" panose="020B0604020202020204" pitchFamily="34" charset="0"/>
              </a:rPr>
              <a:t>     observational and interventional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Write up the tutorial for this method to communicate with internal stakeholders.</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Finalized the project with 8/10.</a:t>
            </a:r>
          </a:p>
          <a:p>
            <a:pPr>
              <a:lnSpc>
                <a:spcPct val="200000"/>
              </a:lnSpc>
            </a:pPr>
            <a:endParaRPr lang="en-US" sz="1600" dirty="0">
              <a:latin typeface="Arial" panose="020B0604020202020204" pitchFamily="34" charset="0"/>
              <a:cs typeface="Arial" panose="020B0604020202020204" pitchFamily="34" charset="0"/>
            </a:endParaRPr>
          </a:p>
          <a:p>
            <a:pPr>
              <a:lnSpc>
                <a:spcPct val="200000"/>
              </a:lnSpc>
            </a:pPr>
            <a:endParaRPr lang="en-US" altLang="zh-CN" sz="1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DA6315A-800F-15E2-32C0-A33CDCB4152B}"/>
              </a:ext>
            </a:extLst>
          </p:cNvPr>
          <p:cNvSpPr txBox="1"/>
          <p:nvPr/>
        </p:nvSpPr>
        <p:spPr>
          <a:xfrm>
            <a:off x="194519" y="188640"/>
            <a:ext cx="10657184"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Score based causal structural learning (Master coursework: Netherlands)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BAD4B58-1BC0-8E16-5712-401CFCD5079B}"/>
              </a:ext>
            </a:extLst>
          </p:cNvPr>
          <p:cNvPicPr>
            <a:picLocks noChangeAspect="1"/>
          </p:cNvPicPr>
          <p:nvPr/>
        </p:nvPicPr>
        <p:blipFill>
          <a:blip r:embed="rId3"/>
          <a:stretch>
            <a:fillRect/>
          </a:stretch>
        </p:blipFill>
        <p:spPr>
          <a:xfrm>
            <a:off x="770583" y="3793536"/>
            <a:ext cx="7200800" cy="2659800"/>
          </a:xfrm>
          <a:prstGeom prst="rect">
            <a:avLst/>
          </a:prstGeom>
        </p:spPr>
      </p:pic>
      <p:pic>
        <p:nvPicPr>
          <p:cNvPr id="8" name="Picture 7" descr="A diagram of a number&#10;&#10;Description automatically generated">
            <a:extLst>
              <a:ext uri="{FF2B5EF4-FFF2-40B4-BE49-F238E27FC236}">
                <a16:creationId xmlns:a16="http://schemas.microsoft.com/office/drawing/2014/main" id="{3685D248-0399-448D-F2AF-145586865F2E}"/>
              </a:ext>
            </a:extLst>
          </p:cNvPr>
          <p:cNvPicPr>
            <a:picLocks noChangeAspect="1"/>
          </p:cNvPicPr>
          <p:nvPr/>
        </p:nvPicPr>
        <p:blipFill>
          <a:blip r:embed="rId4">
            <a:extLst>
              <a:ext uri="{28A0092B-C50C-407E-A947-70E740481C1C}">
                <a14:useLocalDpi xmlns:a14="http://schemas.microsoft.com/office/drawing/2010/main" val="0"/>
              </a:ext>
            </a:extLst>
          </a:blip>
          <a:srcRect t="7301" r="67000"/>
          <a:stretch/>
        </p:blipFill>
        <p:spPr>
          <a:xfrm>
            <a:off x="9483551" y="2452989"/>
            <a:ext cx="2246510" cy="3828109"/>
          </a:xfrm>
          <a:prstGeom prst="rect">
            <a:avLst/>
          </a:prstGeom>
        </p:spPr>
      </p:pic>
    </p:spTree>
    <p:extLst>
      <p:ext uri="{BB962C8B-B14F-4D97-AF65-F5344CB8AC3E}">
        <p14:creationId xmlns:p14="http://schemas.microsoft.com/office/powerpoint/2010/main" val="2307659041"/>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B6CEE-E148-AE7D-6D95-692555395D84}"/>
            </a:ext>
          </a:extLst>
        </p:cNvPr>
        <p:cNvGrpSpPr/>
        <p:nvPr/>
      </p:nvGrpSpPr>
      <p:grpSpPr>
        <a:xfrm>
          <a:off x="0" y="0"/>
          <a:ext cx="0" cy="0"/>
          <a:chOff x="0" y="0"/>
          <a:chExt cx="0" cy="0"/>
        </a:xfrm>
      </p:grpSpPr>
      <p:pic>
        <p:nvPicPr>
          <p:cNvPr id="9" name="Picture 8" descr="A graph of a graph&#10;&#10;Description automatically generated with medium confidence">
            <a:extLst>
              <a:ext uri="{FF2B5EF4-FFF2-40B4-BE49-F238E27FC236}">
                <a16:creationId xmlns:a16="http://schemas.microsoft.com/office/drawing/2014/main" id="{055B34BE-F40E-5CEF-3ECE-F40854F35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562" y="3068960"/>
            <a:ext cx="5335442" cy="3334651"/>
          </a:xfrm>
          <a:prstGeom prst="rect">
            <a:avLst/>
          </a:prstGeom>
        </p:spPr>
      </p:pic>
      <p:sp>
        <p:nvSpPr>
          <p:cNvPr id="4" name="Tijdelijke aanduiding voor dianummer 3">
            <a:extLst>
              <a:ext uri="{FF2B5EF4-FFF2-40B4-BE49-F238E27FC236}">
                <a16:creationId xmlns:a16="http://schemas.microsoft.com/office/drawing/2014/main" id="{223E9FBF-1CBE-3EF3-1BDF-2A4E606A2913}"/>
              </a:ext>
            </a:extLst>
          </p:cNvPr>
          <p:cNvSpPr>
            <a:spLocks noGrp="1"/>
          </p:cNvSpPr>
          <p:nvPr>
            <p:ph type="sldNum" sz="quarter" idx="4"/>
          </p:nvPr>
        </p:nvSpPr>
        <p:spPr/>
        <p:txBody>
          <a:bodyPr/>
          <a:lstStyle/>
          <a:p>
            <a:fld id="{5EE7099E-8998-4851-915A-4F4831808297}" type="slidenum">
              <a:rPr lang="nl-NL" smtClean="0"/>
              <a:pPr/>
              <a:t>39</a:t>
            </a:fld>
            <a:endParaRPr lang="nl-NL"/>
          </a:p>
        </p:txBody>
      </p:sp>
      <p:sp>
        <p:nvSpPr>
          <p:cNvPr id="6" name="TextBox 5">
            <a:extLst>
              <a:ext uri="{FF2B5EF4-FFF2-40B4-BE49-F238E27FC236}">
                <a16:creationId xmlns:a16="http://schemas.microsoft.com/office/drawing/2014/main" id="{42E40A47-B782-3E5F-4EAF-45EFE9649F0E}"/>
              </a:ext>
            </a:extLst>
          </p:cNvPr>
          <p:cNvSpPr txBox="1"/>
          <p:nvPr/>
        </p:nvSpPr>
        <p:spPr>
          <a:xfrm>
            <a:off x="842591" y="1196752"/>
            <a:ext cx="8442692" cy="2088232"/>
          </a:xfrm>
          <a:prstGeom prst="rect">
            <a:avLst/>
          </a:prstGeom>
          <a:noFill/>
        </p:spPr>
        <p:txBody>
          <a:bodyPr wrap="none" lIns="108000" tIns="108000" rIns="108000" bIns="108000" rtlCol="0">
            <a:noAutofit/>
          </a:bodyPr>
          <a:lstStyle/>
          <a:p>
            <a:pPr>
              <a:lnSpc>
                <a:spcPct val="200000"/>
              </a:lnSpc>
            </a:pPr>
            <a:r>
              <a:rPr lang="en-US" sz="1600" dirty="0">
                <a:latin typeface="Arial" panose="020B0604020202020204" pitchFamily="34" charset="0"/>
                <a:cs typeface="Arial" panose="020B0604020202020204" pitchFamily="34" charset="0"/>
              </a:rPr>
              <a:t>Bayesian linear modelling | </a:t>
            </a:r>
            <a:r>
              <a:rPr lang="en-US" sz="1600" i="1" dirty="0">
                <a:latin typeface="Arial" panose="020B0604020202020204" pitchFamily="34" charset="0"/>
                <a:cs typeface="Arial" panose="020B0604020202020204" pitchFamily="34" charset="0"/>
              </a:rPr>
              <a:t>R, brms, ggplot2, </a:t>
            </a:r>
            <a:r>
              <a:rPr lang="en-US" sz="1600" i="1" dirty="0" err="1">
                <a:latin typeface="Arial" panose="020B0604020202020204" pitchFamily="34" charset="0"/>
                <a:cs typeface="Arial" panose="020B0604020202020204" pitchFamily="34" charset="0"/>
              </a:rPr>
              <a:t>dplyrm</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ggdist</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bayesplot</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tidybayes</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emmeans</a:t>
            </a:r>
            <a:endParaRPr lang="en-US" sz="1600" dirty="0">
              <a:latin typeface="Arial" panose="020B0604020202020204" pitchFamily="34" charset="0"/>
              <a:cs typeface="Arial" panose="020B0604020202020204" pitchFamily="34" charset="0"/>
            </a:endParaRP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Applied </a:t>
            </a:r>
            <a:r>
              <a:rPr lang="en-US" sz="1600" dirty="0" err="1">
                <a:latin typeface="Arial" panose="020B0604020202020204" pitchFamily="34" charset="0"/>
                <a:cs typeface="Arial" panose="020B0604020202020204" pitchFamily="34" charset="0"/>
              </a:rPr>
              <a:t>bayesian</a:t>
            </a:r>
            <a:r>
              <a:rPr lang="en-US" sz="1600" dirty="0">
                <a:latin typeface="Arial" panose="020B0604020202020204" pitchFamily="34" charset="0"/>
                <a:cs typeface="Arial" panose="020B0604020202020204" pitchFamily="34" charset="0"/>
              </a:rPr>
              <a:t> linear modelling to analysis experimental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Write up the report for to communicate results.</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Finalized the project with 8.5/10.</a:t>
            </a:r>
          </a:p>
        </p:txBody>
      </p:sp>
      <p:sp>
        <p:nvSpPr>
          <p:cNvPr id="2" name="TextBox 1">
            <a:extLst>
              <a:ext uri="{FF2B5EF4-FFF2-40B4-BE49-F238E27FC236}">
                <a16:creationId xmlns:a16="http://schemas.microsoft.com/office/drawing/2014/main" id="{EB2C25EB-FB32-CB76-A300-B500DA4B9FD2}"/>
              </a:ext>
            </a:extLst>
          </p:cNvPr>
          <p:cNvSpPr txBox="1"/>
          <p:nvPr/>
        </p:nvSpPr>
        <p:spPr>
          <a:xfrm>
            <a:off x="194519" y="188640"/>
            <a:ext cx="8938265"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Bayesian linear modelling (Master coursework: Netherlands)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004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F36B-FCC1-A04D-06E3-C20D9266C283}"/>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8840B8C-E9D4-81FF-BEFA-DD697E2EDE35}"/>
              </a:ext>
            </a:extLst>
          </p:cNvPr>
          <p:cNvSpPr>
            <a:spLocks noGrp="1"/>
          </p:cNvSpPr>
          <p:nvPr>
            <p:ph type="sldNum" sz="quarter" idx="4"/>
          </p:nvPr>
        </p:nvSpPr>
        <p:spPr/>
        <p:txBody>
          <a:bodyPr/>
          <a:lstStyle/>
          <a:p>
            <a:fld id="{5EE7099E-8998-4851-915A-4F4831808297}" type="slidenum">
              <a:rPr lang="nl-NL" smtClean="0"/>
              <a:pPr/>
              <a:t>4</a:t>
            </a:fld>
            <a:endParaRPr lang="nl-NL"/>
          </a:p>
        </p:txBody>
      </p:sp>
      <p:sp>
        <p:nvSpPr>
          <p:cNvPr id="34" name="TextBox 33">
            <a:extLst>
              <a:ext uri="{FF2B5EF4-FFF2-40B4-BE49-F238E27FC236}">
                <a16:creationId xmlns:a16="http://schemas.microsoft.com/office/drawing/2014/main" id="{89E14F41-5E75-8F36-3FC9-B60311E7CF8E}"/>
              </a:ext>
            </a:extLst>
          </p:cNvPr>
          <p:cNvSpPr txBox="1"/>
          <p:nvPr/>
        </p:nvSpPr>
        <p:spPr>
          <a:xfrm>
            <a:off x="336760" y="249529"/>
            <a:ext cx="11381105"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Data question</a:t>
            </a:r>
          </a:p>
        </p:txBody>
      </p:sp>
      <p:sp>
        <p:nvSpPr>
          <p:cNvPr id="14" name="TextBox 13">
            <a:extLst>
              <a:ext uri="{FF2B5EF4-FFF2-40B4-BE49-F238E27FC236}">
                <a16:creationId xmlns:a16="http://schemas.microsoft.com/office/drawing/2014/main" id="{E7E608A0-ED45-60E2-E74C-B76D9776F963}"/>
              </a:ext>
            </a:extLst>
          </p:cNvPr>
          <p:cNvSpPr txBox="1"/>
          <p:nvPr/>
        </p:nvSpPr>
        <p:spPr>
          <a:xfrm>
            <a:off x="914599" y="1916832"/>
            <a:ext cx="8218185" cy="2069994"/>
          </a:xfrm>
          <a:prstGeom prst="rect">
            <a:avLst/>
          </a:prstGeom>
          <a:noFill/>
        </p:spPr>
        <p:txBody>
          <a:bodyPr wrap="none" lIns="108000" tIns="108000" rIns="108000" bIns="108000" rtlCol="0">
            <a:noAutofit/>
          </a:bodyPr>
          <a:lstStyle/>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Event of interest: graft loss?</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Do I only need to focus on bolded variables?</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Some variables have a lot of categories. </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Missing data issues?</a:t>
            </a:r>
            <a:endParaRPr lang="en-US" altLang="zh-CN" sz="44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a:p>
            <a:pPr marL="457200" indent="-457200">
              <a:lnSpc>
                <a:spcPct val="150000"/>
              </a:lnSpc>
              <a:buFont typeface="+mj-lt"/>
              <a:buAutoNum type="alphaLcParenR"/>
            </a:pP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115455030"/>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51DB-7697-A820-557E-7AD0B3EF4E5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F95521D-5029-F64B-7F0A-ABFD4F19808A}"/>
              </a:ext>
            </a:extLst>
          </p:cNvPr>
          <p:cNvSpPr>
            <a:spLocks noGrp="1"/>
          </p:cNvSpPr>
          <p:nvPr>
            <p:ph type="sldNum" sz="quarter" idx="4"/>
          </p:nvPr>
        </p:nvSpPr>
        <p:spPr/>
        <p:txBody>
          <a:bodyPr/>
          <a:lstStyle/>
          <a:p>
            <a:fld id="{5EE7099E-8998-4851-915A-4F4831808297}" type="slidenum">
              <a:rPr lang="nl-NL" smtClean="0"/>
              <a:pPr/>
              <a:t>40</a:t>
            </a:fld>
            <a:endParaRPr lang="nl-NL"/>
          </a:p>
        </p:txBody>
      </p:sp>
      <p:sp>
        <p:nvSpPr>
          <p:cNvPr id="2" name="TextBox 1">
            <a:extLst>
              <a:ext uri="{FF2B5EF4-FFF2-40B4-BE49-F238E27FC236}">
                <a16:creationId xmlns:a16="http://schemas.microsoft.com/office/drawing/2014/main" id="{A3E2FAAB-D31E-0BA7-B790-9EC26E425FD7}"/>
              </a:ext>
            </a:extLst>
          </p:cNvPr>
          <p:cNvSpPr txBox="1"/>
          <p:nvPr/>
        </p:nvSpPr>
        <p:spPr>
          <a:xfrm>
            <a:off x="194519" y="188640"/>
            <a:ext cx="8938265"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“Smart” House forecasting (Master coursework: Netherlands)</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168562B-8D0B-EDD1-3CDB-30FA783A71F2}"/>
              </a:ext>
            </a:extLst>
          </p:cNvPr>
          <p:cNvSpPr txBox="1"/>
          <p:nvPr/>
        </p:nvSpPr>
        <p:spPr>
          <a:xfrm>
            <a:off x="698575" y="1124744"/>
            <a:ext cx="9073008" cy="3955442"/>
          </a:xfrm>
          <a:prstGeom prst="rect">
            <a:avLst/>
          </a:prstGeom>
          <a:noFill/>
        </p:spPr>
        <p:txBody>
          <a:bodyPr wrap="square">
            <a:spAutoFit/>
          </a:bodyPr>
          <a:lstStyle/>
          <a:p>
            <a:pPr>
              <a:lnSpc>
                <a:spcPct val="200000"/>
              </a:lnSpc>
            </a:pPr>
            <a:r>
              <a:rPr lang="en-US" sz="1600" dirty="0">
                <a:latin typeface="Arial" panose="020B0604020202020204" pitchFamily="34" charset="0"/>
                <a:cs typeface="Arial" panose="020B0604020202020204" pitchFamily="34" charset="0"/>
              </a:rPr>
              <a:t>“Smart” House forecasting | </a:t>
            </a:r>
            <a:r>
              <a:rPr lang="en-US" sz="1600" i="1" dirty="0">
                <a:latin typeface="Arial" panose="020B0604020202020204" pitchFamily="34" charset="0"/>
                <a:cs typeface="Arial" panose="020B0604020202020204" pitchFamily="34" charset="0"/>
              </a:rPr>
              <a:t>Python, </a:t>
            </a:r>
            <a:r>
              <a:rPr lang="en-US" sz="1600" i="1" dirty="0" err="1">
                <a:latin typeface="Arial" panose="020B0604020202020204" pitchFamily="34" charset="0"/>
                <a:cs typeface="Arial" panose="020B0604020202020204" pitchFamily="34" charset="0"/>
              </a:rPr>
              <a:t>Numpy</a:t>
            </a:r>
            <a:r>
              <a:rPr lang="en-US" sz="1600" i="1" dirty="0">
                <a:latin typeface="Arial" panose="020B0604020202020204" pitchFamily="34" charset="0"/>
                <a:cs typeface="Arial" panose="020B0604020202020204" pitchFamily="34" charset="0"/>
              </a:rPr>
              <a:t>, Pandas, Matplotlib, Seaborn, </a:t>
            </a:r>
            <a:r>
              <a:rPr lang="en-US" sz="1600" i="1" dirty="0" err="1">
                <a:latin typeface="Arial" panose="020B0604020202020204" pitchFamily="34" charset="0"/>
                <a:cs typeface="Arial" panose="020B0604020202020204" pitchFamily="34" charset="0"/>
              </a:rPr>
              <a:t>SciKit</a:t>
            </a:r>
            <a:r>
              <a:rPr lang="en-US" sz="1600" i="1" dirty="0">
                <a:latin typeface="Arial" panose="020B0604020202020204" pitchFamily="34" charset="0"/>
                <a:cs typeface="Arial" panose="020B0604020202020204" pitchFamily="34" charset="0"/>
              </a:rPr>
              <a:t>-Learn, Git, &amp; SQL</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Data Analysis &amp; Visualization: Built tools to automatically collected, analyzed, and visualized sensor data via Python, NumPy, Pandas, Matplotlib, Seaborn</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Database Management: Designed and maintained SQL databases for efficient data storage and retrieval. </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Automation &amp; Optimization: Implemented ridge regression algorithms to automate home management tasks and used Git for version control.</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Achieved 8.5/10 grading by the internal stakeholders</a:t>
            </a:r>
            <a:endParaRPr lang="en-150"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5131869"/>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47C7F-1629-B827-A093-7BC9CA8CFF3E}"/>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17526C4-4689-2F0E-83EA-6571E220CC4F}"/>
              </a:ext>
            </a:extLst>
          </p:cNvPr>
          <p:cNvSpPr>
            <a:spLocks noGrp="1"/>
          </p:cNvSpPr>
          <p:nvPr>
            <p:ph type="sldNum" sz="quarter" idx="4"/>
          </p:nvPr>
        </p:nvSpPr>
        <p:spPr/>
        <p:txBody>
          <a:bodyPr/>
          <a:lstStyle/>
          <a:p>
            <a:fld id="{5EE7099E-8998-4851-915A-4F4831808297}" type="slidenum">
              <a:rPr lang="nl-NL" smtClean="0"/>
              <a:pPr/>
              <a:t>41</a:t>
            </a:fld>
            <a:endParaRPr lang="nl-NL"/>
          </a:p>
        </p:txBody>
      </p:sp>
      <p:sp>
        <p:nvSpPr>
          <p:cNvPr id="6" name="TextBox 5">
            <a:extLst>
              <a:ext uri="{FF2B5EF4-FFF2-40B4-BE49-F238E27FC236}">
                <a16:creationId xmlns:a16="http://schemas.microsoft.com/office/drawing/2014/main" id="{AAA43F71-817F-F1EE-6D07-3714D80415EC}"/>
              </a:ext>
            </a:extLst>
          </p:cNvPr>
          <p:cNvSpPr txBox="1"/>
          <p:nvPr/>
        </p:nvSpPr>
        <p:spPr>
          <a:xfrm>
            <a:off x="1706687" y="1556792"/>
            <a:ext cx="2376264" cy="3024336"/>
          </a:xfrm>
          <a:prstGeom prst="rect">
            <a:avLst/>
          </a:prstGeom>
          <a:noFill/>
        </p:spPr>
        <p:txBody>
          <a:bodyPr wrap="none" lIns="108000" tIns="108000" rIns="108000" bIns="108000" rtlCol="0">
            <a:noAutofit/>
          </a:bodyPr>
          <a:lstStyle/>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Time-to-event data </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(f)MRI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EEG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survey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behavioral data</a:t>
            </a:r>
          </a:p>
          <a:p>
            <a:pPr marL="285750" indent="-285750">
              <a:lnSpc>
                <a:spcPct val="200000"/>
              </a:lnSpc>
              <a:buFont typeface="Wingdings" panose="05000000000000000000" pitchFamily="2" charset="2"/>
              <a:buChar char="§"/>
            </a:pPr>
            <a:r>
              <a:rPr lang="en-US" sz="1600" dirty="0">
                <a:latin typeface="Arial" panose="020B0604020202020204" pitchFamily="34" charset="0"/>
                <a:cs typeface="Arial" panose="020B0604020202020204" pitchFamily="34" charset="0"/>
              </a:rPr>
              <a:t>Language data. </a:t>
            </a:r>
          </a:p>
        </p:txBody>
      </p:sp>
      <p:sp>
        <p:nvSpPr>
          <p:cNvPr id="2" name="TextBox 1">
            <a:extLst>
              <a:ext uri="{FF2B5EF4-FFF2-40B4-BE49-F238E27FC236}">
                <a16:creationId xmlns:a16="http://schemas.microsoft.com/office/drawing/2014/main" id="{A9A158A6-88F8-294C-598C-3C44E31D910B}"/>
              </a:ext>
            </a:extLst>
          </p:cNvPr>
          <p:cNvSpPr txBox="1"/>
          <p:nvPr/>
        </p:nvSpPr>
        <p:spPr>
          <a:xfrm>
            <a:off x="194519" y="188640"/>
            <a:ext cx="8938265"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Type of data I have hands-on experience with</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669454"/>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669D0-6B56-C4CD-18AA-9649D4247C3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ECB77F6-1D53-5C98-3BA0-D1A5F135EE80}"/>
              </a:ext>
            </a:extLst>
          </p:cNvPr>
          <p:cNvSpPr>
            <a:spLocks noGrp="1"/>
          </p:cNvSpPr>
          <p:nvPr>
            <p:ph type="sldNum" sz="quarter" idx="4"/>
          </p:nvPr>
        </p:nvSpPr>
        <p:spPr/>
        <p:txBody>
          <a:bodyPr/>
          <a:lstStyle/>
          <a:p>
            <a:fld id="{5EE7099E-8998-4851-915A-4F4831808297}" type="slidenum">
              <a:rPr lang="nl-NL" smtClean="0"/>
              <a:pPr/>
              <a:t>42</a:t>
            </a:fld>
            <a:endParaRPr lang="nl-NL" dirty="0"/>
          </a:p>
        </p:txBody>
      </p:sp>
      <p:pic>
        <p:nvPicPr>
          <p:cNvPr id="7" name="Picture 6">
            <a:extLst>
              <a:ext uri="{FF2B5EF4-FFF2-40B4-BE49-F238E27FC236}">
                <a16:creationId xmlns:a16="http://schemas.microsoft.com/office/drawing/2014/main" id="{93D1E42E-4D73-0CA7-99F3-6721F5D58014}"/>
              </a:ext>
            </a:extLst>
          </p:cNvPr>
          <p:cNvPicPr>
            <a:picLocks noChangeAspect="1"/>
          </p:cNvPicPr>
          <p:nvPr/>
        </p:nvPicPr>
        <p:blipFill>
          <a:blip r:embed="rId3"/>
          <a:stretch>
            <a:fillRect/>
          </a:stretch>
        </p:blipFill>
        <p:spPr>
          <a:xfrm>
            <a:off x="0" y="962070"/>
            <a:ext cx="12198350" cy="4361834"/>
          </a:xfrm>
          <a:prstGeom prst="rect">
            <a:avLst/>
          </a:prstGeom>
        </p:spPr>
      </p:pic>
    </p:spTree>
    <p:extLst>
      <p:ext uri="{BB962C8B-B14F-4D97-AF65-F5344CB8AC3E}">
        <p14:creationId xmlns:p14="http://schemas.microsoft.com/office/powerpoint/2010/main" val="498928279"/>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7C8-6BC6-86E6-09A7-2A326B9B6E1E}"/>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26CF9C7-3A90-3854-2E33-ADE6EE7E819A}"/>
              </a:ext>
            </a:extLst>
          </p:cNvPr>
          <p:cNvSpPr>
            <a:spLocks noGrp="1"/>
          </p:cNvSpPr>
          <p:nvPr>
            <p:ph type="sldNum" sz="quarter" idx="4"/>
          </p:nvPr>
        </p:nvSpPr>
        <p:spPr/>
        <p:txBody>
          <a:bodyPr/>
          <a:lstStyle/>
          <a:p>
            <a:fld id="{5EE7099E-8998-4851-915A-4F4831808297}" type="slidenum">
              <a:rPr lang="nl-NL" smtClean="0"/>
              <a:pPr/>
              <a:t>43</a:t>
            </a:fld>
            <a:endParaRPr lang="nl-NL"/>
          </a:p>
        </p:txBody>
      </p:sp>
    </p:spTree>
    <p:extLst>
      <p:ext uri="{BB962C8B-B14F-4D97-AF65-F5344CB8AC3E}">
        <p14:creationId xmlns:p14="http://schemas.microsoft.com/office/powerpoint/2010/main" val="294953868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FA34-5C57-D880-EEF1-CF9C4FFE73D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0BCAAE5-8F80-2E68-CF5A-F7902779525A}"/>
              </a:ext>
            </a:extLst>
          </p:cNvPr>
          <p:cNvPicPr>
            <a:picLocks noChangeAspect="1"/>
          </p:cNvPicPr>
          <p:nvPr/>
        </p:nvPicPr>
        <p:blipFill>
          <a:blip r:embed="rId3"/>
          <a:srcRect l="2855" t="3170" r="1660" b="8522"/>
          <a:stretch/>
        </p:blipFill>
        <p:spPr>
          <a:xfrm>
            <a:off x="31127" y="936364"/>
            <a:ext cx="4131682" cy="2214963"/>
          </a:xfrm>
          <a:prstGeom prst="rect">
            <a:avLst/>
          </a:prstGeom>
        </p:spPr>
      </p:pic>
      <p:sp>
        <p:nvSpPr>
          <p:cNvPr id="4" name="Tijdelijke aanduiding voor dianummer 3">
            <a:extLst>
              <a:ext uri="{FF2B5EF4-FFF2-40B4-BE49-F238E27FC236}">
                <a16:creationId xmlns:a16="http://schemas.microsoft.com/office/drawing/2014/main" id="{E73F76D8-F397-2D5C-120F-F23ABF8DA70D}"/>
              </a:ext>
            </a:extLst>
          </p:cNvPr>
          <p:cNvSpPr>
            <a:spLocks noGrp="1"/>
          </p:cNvSpPr>
          <p:nvPr>
            <p:ph type="sldNum" sz="quarter" idx="4"/>
          </p:nvPr>
        </p:nvSpPr>
        <p:spPr/>
        <p:txBody>
          <a:bodyPr/>
          <a:lstStyle/>
          <a:p>
            <a:fld id="{5EE7099E-8998-4851-915A-4F4831808297}" type="slidenum">
              <a:rPr lang="nl-NL" smtClean="0"/>
              <a:pPr/>
              <a:t>44</a:t>
            </a:fld>
            <a:endParaRPr lang="nl-NL" dirty="0"/>
          </a:p>
        </p:txBody>
      </p:sp>
      <p:sp>
        <p:nvSpPr>
          <p:cNvPr id="29" name="TextBox 28">
            <a:extLst>
              <a:ext uri="{FF2B5EF4-FFF2-40B4-BE49-F238E27FC236}">
                <a16:creationId xmlns:a16="http://schemas.microsoft.com/office/drawing/2014/main" id="{555ADAEC-4024-E428-443A-2754A57BE2F9}"/>
              </a:ext>
            </a:extLst>
          </p:cNvPr>
          <p:cNvSpPr txBox="1"/>
          <p:nvPr/>
        </p:nvSpPr>
        <p:spPr>
          <a:xfrm>
            <a:off x="9985" y="0"/>
            <a:ext cx="6665254"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2: Bayesian Network Learning for feature selection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058AA9AF-24FD-22DB-105B-2157A5EAF059}"/>
              </a:ext>
            </a:extLst>
          </p:cNvPr>
          <p:cNvSpPr txBox="1"/>
          <p:nvPr/>
        </p:nvSpPr>
        <p:spPr>
          <a:xfrm>
            <a:off x="0" y="588510"/>
            <a:ext cx="7645564"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What if the literature did not give explicit electrophysiological </a:t>
            </a:r>
            <a:r>
              <a:rPr lang="en-US" dirty="0">
                <a:solidFill>
                  <a:schemeClr val="tx2">
                    <a:lumMod val="75000"/>
                  </a:schemeClr>
                </a:solidFill>
                <a:latin typeface="Arial" panose="020B0604020202020204" pitchFamily="34" charset="0"/>
                <a:cs typeface="Arial" panose="020B0604020202020204" pitchFamily="34" charset="0"/>
              </a:rPr>
              <a:t>features</a:t>
            </a:r>
            <a:endParaRPr lang="en-150" noProof="0" dirty="0">
              <a:solidFill>
                <a:schemeClr val="tx2">
                  <a:lumMod val="75000"/>
                </a:schemeClr>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C82417D5-711E-4622-B692-125BA19EBB50}"/>
              </a:ext>
            </a:extLst>
          </p:cNvPr>
          <p:cNvGrpSpPr/>
          <p:nvPr/>
        </p:nvGrpSpPr>
        <p:grpSpPr>
          <a:xfrm>
            <a:off x="1580493" y="2017851"/>
            <a:ext cx="10351330" cy="3427373"/>
            <a:chOff x="1634679" y="2881947"/>
            <a:chExt cx="10351330" cy="3427373"/>
          </a:xfrm>
        </p:grpSpPr>
        <p:grpSp>
          <p:nvGrpSpPr>
            <p:cNvPr id="14" name="Group 13">
              <a:extLst>
                <a:ext uri="{FF2B5EF4-FFF2-40B4-BE49-F238E27FC236}">
                  <a16:creationId xmlns:a16="http://schemas.microsoft.com/office/drawing/2014/main" id="{54116EDA-4B7D-A66E-4180-C9D9B7BBE575}"/>
                </a:ext>
              </a:extLst>
            </p:cNvPr>
            <p:cNvGrpSpPr/>
            <p:nvPr/>
          </p:nvGrpSpPr>
          <p:grpSpPr>
            <a:xfrm>
              <a:off x="1634679" y="2881947"/>
              <a:ext cx="10351330" cy="3427373"/>
              <a:chOff x="239434" y="1821260"/>
              <a:chExt cx="10351330" cy="3427373"/>
            </a:xfrm>
          </p:grpSpPr>
          <p:grpSp>
            <p:nvGrpSpPr>
              <p:cNvPr id="15" name="Group 14">
                <a:extLst>
                  <a:ext uri="{FF2B5EF4-FFF2-40B4-BE49-F238E27FC236}">
                    <a16:creationId xmlns:a16="http://schemas.microsoft.com/office/drawing/2014/main" id="{E6794D21-6912-5979-FACE-583FDB612565}"/>
                  </a:ext>
                </a:extLst>
              </p:cNvPr>
              <p:cNvGrpSpPr/>
              <p:nvPr/>
            </p:nvGrpSpPr>
            <p:grpSpPr>
              <a:xfrm>
                <a:off x="6819255" y="2420888"/>
                <a:ext cx="3771509" cy="2827745"/>
                <a:chOff x="239434" y="2394107"/>
                <a:chExt cx="3771509" cy="2827745"/>
              </a:xfrm>
            </p:grpSpPr>
            <p:sp>
              <p:nvSpPr>
                <p:cNvPr id="50" name="Oval 49">
                  <a:extLst>
                    <a:ext uri="{FF2B5EF4-FFF2-40B4-BE49-F238E27FC236}">
                      <a16:creationId xmlns:a16="http://schemas.microsoft.com/office/drawing/2014/main" id="{DCFE28D1-C2A4-47ED-65F4-CAD53E880A85}"/>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a:extLst>
                    <a:ext uri="{FF2B5EF4-FFF2-40B4-BE49-F238E27FC236}">
                      <a16:creationId xmlns:a16="http://schemas.microsoft.com/office/drawing/2014/main" id="{1CF25E48-915B-3945-5FE6-2F7EB4EC3593}"/>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a:extLst>
                    <a:ext uri="{FF2B5EF4-FFF2-40B4-BE49-F238E27FC236}">
                      <a16:creationId xmlns:a16="http://schemas.microsoft.com/office/drawing/2014/main" id="{DA689774-5964-88F5-F117-953B80E0C7B8}"/>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52">
                  <a:extLst>
                    <a:ext uri="{FF2B5EF4-FFF2-40B4-BE49-F238E27FC236}">
                      <a16:creationId xmlns:a16="http://schemas.microsoft.com/office/drawing/2014/main" id="{835CAB0D-AE90-EF9B-9FEE-A3FD81F7C8EB}"/>
                    </a:ext>
                  </a:extLst>
                </p:cNvPr>
                <p:cNvGrpSpPr/>
                <p:nvPr/>
              </p:nvGrpSpPr>
              <p:grpSpPr>
                <a:xfrm>
                  <a:off x="524983" y="3327499"/>
                  <a:ext cx="3485960" cy="949127"/>
                  <a:chOff x="4287774" y="5138240"/>
                  <a:chExt cx="3485960" cy="949127"/>
                </a:xfrm>
              </p:grpSpPr>
              <p:sp>
                <p:nvSpPr>
                  <p:cNvPr id="54" name="Arrow: Right 53">
                    <a:extLst>
                      <a:ext uri="{FF2B5EF4-FFF2-40B4-BE49-F238E27FC236}">
                        <a16:creationId xmlns:a16="http://schemas.microsoft.com/office/drawing/2014/main" id="{6B4B6E49-D984-90AF-8934-5D4D6B92ED2D}"/>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a:extLst>
                      <a:ext uri="{FF2B5EF4-FFF2-40B4-BE49-F238E27FC236}">
                        <a16:creationId xmlns:a16="http://schemas.microsoft.com/office/drawing/2014/main" id="{7EBFF229-A594-C873-E1B8-1EA564B7F241}"/>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noProof="0" dirty="0">
                        <a:solidFill>
                          <a:schemeClr val="bg2"/>
                        </a:solidFill>
                        <a:latin typeface="Arial" panose="020B0604020202020204" pitchFamily="34" charset="0"/>
                        <a:cs typeface="Arial" panose="020B0604020202020204" pitchFamily="34" charset="0"/>
                      </a:rPr>
                      <a:t>Algorithm</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6" name="Right Triangle 55">
                    <a:extLst>
                      <a:ext uri="{FF2B5EF4-FFF2-40B4-BE49-F238E27FC236}">
                        <a16:creationId xmlns:a16="http://schemas.microsoft.com/office/drawing/2014/main" id="{54AC7B52-3D36-68CC-4B5D-2D5CCE8CE348}"/>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Group 15">
                <a:extLst>
                  <a:ext uri="{FF2B5EF4-FFF2-40B4-BE49-F238E27FC236}">
                    <a16:creationId xmlns:a16="http://schemas.microsoft.com/office/drawing/2014/main" id="{D1822C03-8E7D-B0F0-65C3-DBDD01B51575}"/>
                  </a:ext>
                </a:extLst>
              </p:cNvPr>
              <p:cNvGrpSpPr/>
              <p:nvPr/>
            </p:nvGrpSpPr>
            <p:grpSpPr>
              <a:xfrm>
                <a:off x="3722911" y="2363057"/>
                <a:ext cx="3593947" cy="2843027"/>
                <a:chOff x="4737476" y="2484409"/>
                <a:chExt cx="3593947" cy="2843027"/>
              </a:xfrm>
            </p:grpSpPr>
            <p:sp>
              <p:nvSpPr>
                <p:cNvPr id="42" name="Oval 41">
                  <a:extLst>
                    <a:ext uri="{FF2B5EF4-FFF2-40B4-BE49-F238E27FC236}">
                      <a16:creationId xmlns:a16="http://schemas.microsoft.com/office/drawing/2014/main" id="{E570DA60-55B1-C1A9-2345-D29E4B4B1A2B}"/>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2">
                  <a:extLst>
                    <a:ext uri="{FF2B5EF4-FFF2-40B4-BE49-F238E27FC236}">
                      <a16:creationId xmlns:a16="http://schemas.microsoft.com/office/drawing/2014/main" id="{EA5A5486-ECD1-C4D0-4C32-297862B54B63}"/>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3" descr="A silhouette of a head with gears in it&#10;&#10;Description automatically generated">
                  <a:extLst>
                    <a:ext uri="{FF2B5EF4-FFF2-40B4-BE49-F238E27FC236}">
                      <a16:creationId xmlns:a16="http://schemas.microsoft.com/office/drawing/2014/main" id="{A78D3AD2-0424-F4B8-900C-2E0B92289D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45" name="Group 44">
                  <a:extLst>
                    <a:ext uri="{FF2B5EF4-FFF2-40B4-BE49-F238E27FC236}">
                      <a16:creationId xmlns:a16="http://schemas.microsoft.com/office/drawing/2014/main" id="{DFC1C27A-5713-0D17-267E-361AD8A40695}"/>
                    </a:ext>
                  </a:extLst>
                </p:cNvPr>
                <p:cNvGrpSpPr/>
                <p:nvPr/>
              </p:nvGrpSpPr>
              <p:grpSpPr>
                <a:xfrm>
                  <a:off x="4845463" y="3479899"/>
                  <a:ext cx="3485960" cy="949127"/>
                  <a:chOff x="4287774" y="5138240"/>
                  <a:chExt cx="3485960" cy="949127"/>
                </a:xfrm>
              </p:grpSpPr>
              <p:sp>
                <p:nvSpPr>
                  <p:cNvPr id="47" name="Arrow: Right 46">
                    <a:extLst>
                      <a:ext uri="{FF2B5EF4-FFF2-40B4-BE49-F238E27FC236}">
                        <a16:creationId xmlns:a16="http://schemas.microsoft.com/office/drawing/2014/main" id="{F9E41AD7-ABB9-BE50-7C3E-70D7ACB563CA}"/>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71292D11-5012-E77D-CC90-C1E9DA7993C1}"/>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THEORIES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9" name="Right Triangle 48">
                    <a:extLst>
                      <a:ext uri="{FF2B5EF4-FFF2-40B4-BE49-F238E27FC236}">
                        <a16:creationId xmlns:a16="http://schemas.microsoft.com/office/drawing/2014/main" id="{F93100C5-1F41-166C-2C88-D90C12A0F8FC}"/>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5">
                  <a:extLst>
                    <a:ext uri="{FF2B5EF4-FFF2-40B4-BE49-F238E27FC236}">
                      <a16:creationId xmlns:a16="http://schemas.microsoft.com/office/drawing/2014/main" id="{3D18B8F6-0FB6-F291-90D0-950BDDA892BE}"/>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Straight Connector 16">
                <a:extLst>
                  <a:ext uri="{FF2B5EF4-FFF2-40B4-BE49-F238E27FC236}">
                    <a16:creationId xmlns:a16="http://schemas.microsoft.com/office/drawing/2014/main" id="{0CF086F9-6806-A058-8CDC-E1D8C8621139}"/>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30348815-3AE4-143F-1BFE-57391FE065D6}"/>
                  </a:ext>
                </a:extLst>
              </p:cNvPr>
              <p:cNvGrpSpPr/>
              <p:nvPr/>
            </p:nvGrpSpPr>
            <p:grpSpPr>
              <a:xfrm>
                <a:off x="239434" y="2394107"/>
                <a:ext cx="3771509" cy="2827745"/>
                <a:chOff x="239434" y="2394107"/>
                <a:chExt cx="3771509" cy="2827745"/>
              </a:xfrm>
            </p:grpSpPr>
            <p:sp>
              <p:nvSpPr>
                <p:cNvPr id="26" name="Oval 25">
                  <a:extLst>
                    <a:ext uri="{FF2B5EF4-FFF2-40B4-BE49-F238E27FC236}">
                      <a16:creationId xmlns:a16="http://schemas.microsoft.com/office/drawing/2014/main" id="{5DD560FF-5E97-5BAD-1238-ABAC9DD05E43}"/>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E3EF4283-AFF7-B25B-6D80-D2E5EBCFC71A}"/>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Oval 30">
                  <a:extLst>
                    <a:ext uri="{FF2B5EF4-FFF2-40B4-BE49-F238E27FC236}">
                      <a16:creationId xmlns:a16="http://schemas.microsoft.com/office/drawing/2014/main" id="{AAFD265D-560F-4B7A-9F6F-223C5709A4C1}"/>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345AA4AB-AE39-91EB-0CE8-6EB2B9008D74}"/>
                    </a:ext>
                  </a:extLst>
                </p:cNvPr>
                <p:cNvGrpSpPr/>
                <p:nvPr/>
              </p:nvGrpSpPr>
              <p:grpSpPr>
                <a:xfrm>
                  <a:off x="524983" y="3327499"/>
                  <a:ext cx="3485960" cy="949127"/>
                  <a:chOff x="4287774" y="5138240"/>
                  <a:chExt cx="3485960" cy="949127"/>
                </a:xfrm>
              </p:grpSpPr>
              <p:sp>
                <p:nvSpPr>
                  <p:cNvPr id="34" name="Arrow: Right 33">
                    <a:extLst>
                      <a:ext uri="{FF2B5EF4-FFF2-40B4-BE49-F238E27FC236}">
                        <a16:creationId xmlns:a16="http://schemas.microsoft.com/office/drawing/2014/main" id="{09586177-BD74-7466-959C-A2563AB7910B}"/>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DEAA03ED-9BF0-CF00-24E9-AE92EA8C357C}"/>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noProof="0" dirty="0">
                        <a:solidFill>
                          <a:schemeClr val="bg2"/>
                        </a:solidFill>
                        <a:latin typeface="Arial" panose="020B0604020202020204" pitchFamily="34" charset="0"/>
                        <a:cs typeface="Arial" panose="020B0604020202020204" pitchFamily="34" charset="0"/>
                      </a:rPr>
                      <a:t>EEG </a:t>
                    </a:r>
                    <a:r>
                      <a:rPr lang="en-150" altLang="zh-CN" dirty="0">
                        <a:solidFill>
                          <a:schemeClr val="bg2"/>
                        </a:solidFill>
                        <a:latin typeface="Arial" panose="020B0604020202020204" pitchFamily="34" charset="0"/>
                        <a:cs typeface="Arial" panose="020B0604020202020204" pitchFamily="34" charset="0"/>
                      </a:rPr>
                      <a:t>FEATURE</a:t>
                    </a:r>
                    <a:r>
                      <a:rPr lang="en-US" altLang="zh-CN" dirty="0">
                        <a:solidFill>
                          <a:schemeClr val="bg2"/>
                        </a:solidFill>
                        <a:latin typeface="Arial" panose="020B0604020202020204" pitchFamily="34" charset="0"/>
                        <a:cs typeface="Arial" panose="020B0604020202020204" pitchFamily="34" charset="0"/>
                      </a:rPr>
                      <a:t>S</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1" name="Right Triangle 40">
                    <a:extLst>
                      <a:ext uri="{FF2B5EF4-FFF2-40B4-BE49-F238E27FC236}">
                        <a16:creationId xmlns:a16="http://schemas.microsoft.com/office/drawing/2014/main" id="{633A56C4-F610-4813-A899-31EAAE1522B0}"/>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7" name="Picture 6" descr="A blue background with white lines&#10;&#10;Description automatically generated">
              <a:extLst>
                <a:ext uri="{FF2B5EF4-FFF2-40B4-BE49-F238E27FC236}">
                  <a16:creationId xmlns:a16="http://schemas.microsoft.com/office/drawing/2014/main" id="{FF3DD00F-F362-3C8F-FF49-44A4D4C2EF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6997" y="3783434"/>
              <a:ext cx="858468" cy="534711"/>
            </a:xfrm>
            <a:prstGeom prst="rect">
              <a:avLst/>
            </a:prstGeom>
          </p:spPr>
        </p:pic>
        <p:pic>
          <p:nvPicPr>
            <p:cNvPr id="9" name="Picture 8" descr="A blue silhouette of a head with lightning coming out of it&#10;&#10;Description automatically generated">
              <a:extLst>
                <a:ext uri="{FF2B5EF4-FFF2-40B4-BE49-F238E27FC236}">
                  <a16:creationId xmlns:a16="http://schemas.microsoft.com/office/drawing/2014/main" id="{9214E297-EEC0-2C20-B400-16DEB51D22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8143" y="3783434"/>
              <a:ext cx="851304" cy="642640"/>
            </a:xfrm>
            <a:prstGeom prst="rect">
              <a:avLst/>
            </a:prstGeom>
          </p:spPr>
        </p:pic>
      </p:grpSp>
      <p:grpSp>
        <p:nvGrpSpPr>
          <p:cNvPr id="23" name="Group 22">
            <a:extLst>
              <a:ext uri="{FF2B5EF4-FFF2-40B4-BE49-F238E27FC236}">
                <a16:creationId xmlns:a16="http://schemas.microsoft.com/office/drawing/2014/main" id="{9B743523-A91C-EAE6-E614-D0C2918F9693}"/>
              </a:ext>
            </a:extLst>
          </p:cNvPr>
          <p:cNvGrpSpPr/>
          <p:nvPr/>
        </p:nvGrpSpPr>
        <p:grpSpPr>
          <a:xfrm>
            <a:off x="2096968" y="4240593"/>
            <a:ext cx="8815902" cy="882246"/>
            <a:chOff x="2096968" y="4240593"/>
            <a:chExt cx="8815902" cy="882246"/>
          </a:xfrm>
        </p:grpSpPr>
        <p:sp>
          <p:nvSpPr>
            <p:cNvPr id="12" name="TextBox 11">
              <a:extLst>
                <a:ext uri="{FF2B5EF4-FFF2-40B4-BE49-F238E27FC236}">
                  <a16:creationId xmlns:a16="http://schemas.microsoft.com/office/drawing/2014/main" id="{344B466F-3366-A39F-B767-C1835A032F75}"/>
                </a:ext>
              </a:extLst>
            </p:cNvPr>
            <p:cNvSpPr txBox="1"/>
            <p:nvPr/>
          </p:nvSpPr>
          <p:spPr>
            <a:xfrm>
              <a:off x="2096968" y="4240593"/>
              <a:ext cx="2202007" cy="855465"/>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Time/frequency domain </a:t>
              </a:r>
            </a:p>
            <a:p>
              <a:pPr algn="ctr"/>
              <a:r>
                <a:rPr lang="en-US" altLang="zh-CN" sz="1600" dirty="0">
                  <a:solidFill>
                    <a:schemeClr val="bg2"/>
                  </a:solidFill>
                  <a:latin typeface="Arial" panose="020B0604020202020204" pitchFamily="34" charset="0"/>
                  <a:cs typeface="Arial" panose="020B0604020202020204" pitchFamily="34" charset="0"/>
                </a:rPr>
                <a:t>time-frequency domain </a:t>
              </a:r>
            </a:p>
            <a:p>
              <a:pPr algn="ctr"/>
              <a:r>
                <a:rPr lang="en-US" altLang="zh-CN" sz="1600" dirty="0">
                  <a:solidFill>
                    <a:schemeClr val="bg2"/>
                  </a:solidFill>
                  <a:latin typeface="Arial" panose="020B0604020202020204" pitchFamily="34" charset="0"/>
                  <a:cs typeface="Arial" panose="020B0604020202020204" pitchFamily="34" charset="0"/>
                </a:rPr>
                <a:t>features</a:t>
              </a:r>
            </a:p>
            <a:p>
              <a:pPr algn="ct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4A51574-627B-0C35-383A-D80C8249E9EF}"/>
                </a:ext>
              </a:extLst>
            </p:cNvPr>
            <p:cNvSpPr txBox="1"/>
            <p:nvPr/>
          </p:nvSpPr>
          <p:spPr>
            <a:xfrm>
              <a:off x="5386092" y="4258404"/>
              <a:ext cx="2225251" cy="855465"/>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Direct acyclic graph (DAG)</a:t>
              </a:r>
            </a:p>
            <a:p>
              <a:pPr algn="ctr"/>
              <a:r>
                <a:rPr lang="en-US" altLang="zh-CN" sz="1600" dirty="0">
                  <a:solidFill>
                    <a:schemeClr val="bg2"/>
                  </a:solidFill>
                  <a:latin typeface="Arial" panose="020B0604020202020204" pitchFamily="34" charset="0"/>
                  <a:cs typeface="Arial" panose="020B0604020202020204" pitchFamily="34" charset="0"/>
                </a:rPr>
                <a:t>Bayesian rule</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A85D674-297D-7013-64AD-74E22C739109}"/>
                </a:ext>
              </a:extLst>
            </p:cNvPr>
            <p:cNvSpPr txBox="1"/>
            <p:nvPr/>
          </p:nvSpPr>
          <p:spPr>
            <a:xfrm>
              <a:off x="8687619" y="4267374"/>
              <a:ext cx="2225251" cy="855465"/>
            </a:xfrm>
            <a:prstGeom prst="rect">
              <a:avLst/>
            </a:prstGeom>
            <a:noFill/>
          </p:spPr>
          <p:txBody>
            <a:bodyPr wrap="none" lIns="108000" tIns="108000" rIns="108000" bIns="108000" rtlCol="0">
              <a:noAutofit/>
            </a:bodyPr>
            <a:lstStyle/>
            <a:p>
              <a:pPr algn="ctr"/>
              <a:r>
                <a:rPr lang="en-US" altLang="zh-CN" sz="1600" noProof="0" dirty="0">
                  <a:solidFill>
                    <a:schemeClr val="bg2"/>
                  </a:solidFill>
                  <a:latin typeface="Arial" panose="020B0604020202020204" pitchFamily="34" charset="0"/>
                  <a:cs typeface="Arial" panose="020B0604020202020204" pitchFamily="34" charset="0"/>
                </a:rPr>
                <a:t>Score-based Bayesian </a:t>
              </a:r>
            </a:p>
            <a:p>
              <a:pPr algn="ctr"/>
              <a:r>
                <a:rPr lang="en-US" altLang="zh-CN" sz="1600" noProof="0" dirty="0">
                  <a:solidFill>
                    <a:schemeClr val="bg2"/>
                  </a:solidFill>
                  <a:latin typeface="Arial" panose="020B0604020202020204" pitchFamily="34" charset="0"/>
                  <a:cs typeface="Arial" panose="020B0604020202020204" pitchFamily="34" charset="0"/>
                </a:rPr>
                <a:t>network learning </a:t>
              </a:r>
            </a:p>
            <a:p>
              <a:pPr algn="ctr"/>
              <a:r>
                <a:rPr lang="en-US" altLang="zh-CN" sz="1600" noProof="0" dirty="0">
                  <a:solidFill>
                    <a:schemeClr val="bg2"/>
                  </a:solidFill>
                  <a:latin typeface="Arial" panose="020B0604020202020204" pitchFamily="34" charset="0"/>
                  <a:cs typeface="Arial" panose="020B0604020202020204" pitchFamily="34" charset="0"/>
                </a:rPr>
                <a:t>(GIES) </a:t>
              </a:r>
              <a:endParaRPr lang="zh-CN" altLang="en-US" sz="1600" noProof="0" dirty="0" err="1">
                <a:solidFill>
                  <a:schemeClr val="bg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4408735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24ED-1623-C9DF-8D7C-FE50257B1591}"/>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9EB975B-B9F2-36A2-2866-2436C64370C9}"/>
              </a:ext>
            </a:extLst>
          </p:cNvPr>
          <p:cNvSpPr>
            <a:spLocks noGrp="1"/>
          </p:cNvSpPr>
          <p:nvPr>
            <p:ph type="sldNum" sz="quarter" idx="4"/>
          </p:nvPr>
        </p:nvSpPr>
        <p:spPr/>
        <p:txBody>
          <a:bodyPr/>
          <a:lstStyle/>
          <a:p>
            <a:fld id="{5EE7099E-8998-4851-915A-4F4831808297}" type="slidenum">
              <a:rPr lang="nl-NL" smtClean="0"/>
              <a:pPr/>
              <a:t>45</a:t>
            </a:fld>
            <a:endParaRPr lang="nl-NL" dirty="0"/>
          </a:p>
        </p:txBody>
      </p:sp>
      <p:sp>
        <p:nvSpPr>
          <p:cNvPr id="29" name="TextBox 28">
            <a:extLst>
              <a:ext uri="{FF2B5EF4-FFF2-40B4-BE49-F238E27FC236}">
                <a16:creationId xmlns:a16="http://schemas.microsoft.com/office/drawing/2014/main" id="{5F9C0371-DFB1-6F53-F5AE-D815D2DE1215}"/>
              </a:ext>
            </a:extLst>
          </p:cNvPr>
          <p:cNvSpPr txBox="1"/>
          <p:nvPr/>
        </p:nvSpPr>
        <p:spPr>
          <a:xfrm>
            <a:off x="9985" y="0"/>
            <a:ext cx="961758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2: Bayesian Network Learning for feature selection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5DF1550-F118-1782-6C1C-5B01D85CB28B}"/>
              </a:ext>
            </a:extLst>
          </p:cNvPr>
          <p:cNvSpPr txBox="1"/>
          <p:nvPr/>
        </p:nvSpPr>
        <p:spPr>
          <a:xfrm>
            <a:off x="39980" y="614520"/>
            <a:ext cx="656325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EEG FEATURE DEFINING</a:t>
            </a:r>
          </a:p>
        </p:txBody>
      </p:sp>
      <p:sp>
        <p:nvSpPr>
          <p:cNvPr id="7" name="TextBox 6">
            <a:extLst>
              <a:ext uri="{FF2B5EF4-FFF2-40B4-BE49-F238E27FC236}">
                <a16:creationId xmlns:a16="http://schemas.microsoft.com/office/drawing/2014/main" id="{AF5365F9-B350-D577-7AC2-D3B27E592684}"/>
              </a:ext>
            </a:extLst>
          </p:cNvPr>
          <p:cNvSpPr txBox="1"/>
          <p:nvPr/>
        </p:nvSpPr>
        <p:spPr>
          <a:xfrm>
            <a:off x="3866927" y="1548291"/>
            <a:ext cx="7560840" cy="1224136"/>
          </a:xfrm>
          <a:prstGeom prst="rect">
            <a:avLst/>
          </a:prstGeom>
          <a:noFill/>
        </p:spPr>
        <p:txBody>
          <a:bodyPr wrap="none" lIns="108000" tIns="108000" rIns="108000" bIns="108000" rtlCol="0">
            <a:noAutofit/>
          </a:bodyPr>
          <a:lstStyle/>
          <a:p>
            <a:r>
              <a:rPr lang="en-US" sz="1600" dirty="0">
                <a:solidFill>
                  <a:schemeClr val="bg2"/>
                </a:solidFill>
                <a:latin typeface="Arial" panose="020B0604020202020204" pitchFamily="34" charset="0"/>
                <a:cs typeface="Arial" panose="020B0604020202020204" pitchFamily="34" charset="0"/>
              </a:rPr>
              <a:t>1. Transform the time-domain signals into the frequency domain</a:t>
            </a:r>
          </a:p>
          <a:p>
            <a:r>
              <a:rPr lang="en-US" sz="1600" dirty="0">
                <a:solidFill>
                  <a:schemeClr val="bg2"/>
                </a:solidFill>
                <a:latin typeface="Arial" panose="020B0604020202020204" pitchFamily="34" charset="0"/>
                <a:cs typeface="Arial" panose="020B0604020202020204" pitchFamily="34" charset="0"/>
              </a:rPr>
              <a:t>2. Get random variables</a:t>
            </a:r>
          </a:p>
          <a:p>
            <a:r>
              <a:rPr lang="en-US" sz="1600" dirty="0">
                <a:solidFill>
                  <a:schemeClr val="bg2"/>
                </a:solidFill>
                <a:latin typeface="Arial" panose="020B0604020202020204" pitchFamily="34" charset="0"/>
                <a:cs typeface="Arial" panose="020B0604020202020204" pitchFamily="34" charset="0"/>
              </a:rPr>
              <a:t>3. Find a DAG that can represent the </a:t>
            </a:r>
            <a:r>
              <a:rPr lang="en-US" sz="1600" dirty="0">
                <a:solidFill>
                  <a:srgbClr val="FF0000"/>
                </a:solidFill>
                <a:highlight>
                  <a:srgbClr val="FFFF00"/>
                </a:highlight>
                <a:latin typeface="Arial" panose="020B0604020202020204" pitchFamily="34" charset="0"/>
                <a:cs typeface="Arial" panose="020B0604020202020204" pitchFamily="34" charset="0"/>
              </a:rPr>
              <a:t>underlying structure </a:t>
            </a:r>
            <a:r>
              <a:rPr lang="en-US" sz="1600" dirty="0">
                <a:solidFill>
                  <a:schemeClr val="bg2"/>
                </a:solidFill>
                <a:latin typeface="Arial" panose="020B0604020202020204" pitchFamily="34" charset="0"/>
                <a:cs typeface="Arial" panose="020B0604020202020204" pitchFamily="34" charset="0"/>
              </a:rPr>
              <a:t>of the data </a:t>
            </a:r>
            <a:r>
              <a:rPr lang="en-US" sz="1600" dirty="0">
                <a:solidFill>
                  <a:srgbClr val="FF0000"/>
                </a:solidFill>
                <a:highlight>
                  <a:srgbClr val="00FF00"/>
                </a:highlight>
                <a:latin typeface="Arial" panose="020B0604020202020204" pitchFamily="34" charset="0"/>
                <a:cs typeface="Arial" panose="020B0604020202020204" pitchFamily="34" charset="0"/>
              </a:rPr>
              <a:t>best</a:t>
            </a:r>
          </a:p>
          <a:p>
            <a:r>
              <a:rPr lang="en-US" dirty="0">
                <a:solidFill>
                  <a:schemeClr val="bg2"/>
                </a:solidFill>
                <a:latin typeface="Arial" panose="020B0604020202020204" pitchFamily="34" charset="0"/>
                <a:cs typeface="Arial" panose="020B0604020202020204" pitchFamily="34" charset="0"/>
              </a:rPr>
              <a:t> </a:t>
            </a:r>
          </a:p>
          <a:p>
            <a:endParaRPr lang="en-US" dirty="0">
              <a:solidFill>
                <a:schemeClr val="bg2"/>
              </a:solidFill>
              <a:latin typeface="Arial" panose="020B0604020202020204" pitchFamily="34" charset="0"/>
              <a:cs typeface="Arial" panose="020B0604020202020204" pitchFamily="34" charset="0"/>
            </a:endParaRPr>
          </a:p>
          <a:p>
            <a:r>
              <a:rPr lang="en-US" noProof="0" dirty="0">
                <a:solidFill>
                  <a:schemeClr val="bg2"/>
                </a:solidFill>
                <a:latin typeface="Arial" panose="020B0604020202020204" pitchFamily="34" charset="0"/>
                <a:cs typeface="Arial" panose="020B0604020202020204" pitchFamily="34" charset="0"/>
              </a:rPr>
              <a:t> </a:t>
            </a:r>
            <a:r>
              <a:rPr lang="en-US" sz="1800" dirty="0">
                <a:solidFill>
                  <a:schemeClr val="bg2"/>
                </a:solidFill>
                <a:latin typeface="Arial" panose="020B0604020202020204" pitchFamily="34" charset="0"/>
                <a:cs typeface="Arial" panose="020B0604020202020204" pitchFamily="34" charset="0"/>
              </a:rPr>
              <a:t>(Directed Acyclic Graph)</a:t>
            </a:r>
            <a:endParaRPr lang="en-150" noProof="0" dirty="0" err="1">
              <a:solidFill>
                <a:schemeClr val="bg2"/>
              </a:solidFill>
              <a:latin typeface="Arial" panose="020B0604020202020204" pitchFamily="34" charset="0"/>
              <a:cs typeface="Arial" panose="020B0604020202020204" pitchFamily="34" charset="0"/>
            </a:endParaRPr>
          </a:p>
        </p:txBody>
      </p:sp>
      <p:pic>
        <p:nvPicPr>
          <p:cNvPr id="2" name="Picture 2" descr="EEG: brain wave test - East Neurology">
            <a:extLst>
              <a:ext uri="{FF2B5EF4-FFF2-40B4-BE49-F238E27FC236}">
                <a16:creationId xmlns:a16="http://schemas.microsoft.com/office/drawing/2014/main" id="{00B1E81A-4BEA-1C7E-A4BF-B20477730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9" y="1042738"/>
            <a:ext cx="3391099" cy="21999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FF62F1-2860-A7B2-780C-B53B3CDF79D4}"/>
              </a:ext>
            </a:extLst>
          </p:cNvPr>
          <p:cNvSpPr txBox="1"/>
          <p:nvPr/>
        </p:nvSpPr>
        <p:spPr>
          <a:xfrm>
            <a:off x="210841" y="3599734"/>
            <a:ext cx="4022523" cy="1569660"/>
          </a:xfrm>
          <a:prstGeom prst="rect">
            <a:avLst/>
          </a:prstGeom>
          <a:noFill/>
        </p:spPr>
        <p:txBody>
          <a:bodyPr wrap="square" rtlCol="0">
            <a:spAutoFit/>
          </a:bodyPr>
          <a:lstStyle/>
          <a:p>
            <a:r>
              <a:rPr lang="en-US" sz="1600" b="1" dirty="0">
                <a:solidFill>
                  <a:schemeClr val="bg2"/>
                </a:solidFill>
                <a:latin typeface="Arial" panose="020B0604020202020204" pitchFamily="34" charset="0"/>
                <a:cs typeface="Arial" panose="020B0604020202020204" pitchFamily="34" charset="0"/>
              </a:rPr>
              <a:t>Assumptions</a:t>
            </a:r>
            <a:r>
              <a:rPr lang="en-US" sz="1600" dirty="0">
                <a:solidFill>
                  <a:schemeClr val="bg2"/>
                </a:solidFill>
                <a:latin typeface="Arial" panose="020B0604020202020204" pitchFamily="34" charset="0"/>
                <a:cs typeface="Arial" panose="020B0604020202020204" pitchFamily="34" charset="0"/>
              </a:rPr>
              <a:t>: </a:t>
            </a:r>
          </a:p>
          <a:p>
            <a:r>
              <a:rPr lang="en-US" sz="1600" dirty="0">
                <a:solidFill>
                  <a:schemeClr val="bg2"/>
                </a:solidFill>
                <a:latin typeface="Arial" panose="020B0604020202020204" pitchFamily="34" charset="0"/>
                <a:cs typeface="Arial" panose="020B0604020202020204" pitchFamily="34" charset="0"/>
              </a:rPr>
              <a:t>(1) Causal Faithfulness; (2) Acyclic DAG;</a:t>
            </a:r>
          </a:p>
          <a:p>
            <a:r>
              <a:rPr lang="en-US" sz="1600" dirty="0">
                <a:solidFill>
                  <a:schemeClr val="bg2"/>
                </a:solidFill>
                <a:latin typeface="Arial" panose="020B0604020202020204" pitchFamily="34" charset="0"/>
                <a:cs typeface="Arial" panose="020B0604020202020204" pitchFamily="34" charset="0"/>
              </a:rPr>
              <a:t>(3) Causal Markov Assumption; (4) Causal sufficiency:</a:t>
            </a:r>
          </a:p>
          <a:p>
            <a:endParaRPr lang="en-US" sz="1600" dirty="0">
              <a:solidFill>
                <a:schemeClr val="bg2"/>
              </a:solidFill>
              <a:latin typeface="Arial" panose="020B0604020202020204" pitchFamily="34" charset="0"/>
              <a:cs typeface="Arial" panose="020B0604020202020204" pitchFamily="34" charset="0"/>
            </a:endParaRPr>
          </a:p>
          <a:p>
            <a:r>
              <a:rPr lang="en-US" sz="1600" dirty="0">
                <a:solidFill>
                  <a:schemeClr val="bg2"/>
                </a:solidFill>
                <a:latin typeface="Arial" panose="020B0604020202020204" pitchFamily="34" charset="0"/>
                <a:cs typeface="Arial" panose="020B0604020202020204" pitchFamily="34" charset="0"/>
              </a:rPr>
              <a:t>Not testable for real-world data; </a:t>
            </a:r>
          </a:p>
        </p:txBody>
      </p:sp>
      <p:sp>
        <p:nvSpPr>
          <p:cNvPr id="13" name="Rectangle: Rounded Corners 12">
            <a:extLst>
              <a:ext uri="{FF2B5EF4-FFF2-40B4-BE49-F238E27FC236}">
                <a16:creationId xmlns:a16="http://schemas.microsoft.com/office/drawing/2014/main" id="{A8E4CAF9-BDB7-0F2A-7389-DB7795A26FAE}"/>
              </a:ext>
            </a:extLst>
          </p:cNvPr>
          <p:cNvSpPr/>
          <p:nvPr/>
        </p:nvSpPr>
        <p:spPr>
          <a:xfrm>
            <a:off x="10131623" y="2060848"/>
            <a:ext cx="504056" cy="3900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Group 16">
            <a:extLst>
              <a:ext uri="{FF2B5EF4-FFF2-40B4-BE49-F238E27FC236}">
                <a16:creationId xmlns:a16="http://schemas.microsoft.com/office/drawing/2014/main" id="{9DDE2BD0-0E87-3C54-C42C-8717992D39BB}"/>
              </a:ext>
            </a:extLst>
          </p:cNvPr>
          <p:cNvGrpSpPr/>
          <p:nvPr/>
        </p:nvGrpSpPr>
        <p:grpSpPr>
          <a:xfrm>
            <a:off x="9267527" y="3429000"/>
            <a:ext cx="2376264" cy="962955"/>
            <a:chOff x="9317045" y="4410261"/>
            <a:chExt cx="2376264" cy="962955"/>
          </a:xfrm>
        </p:grpSpPr>
        <p:sp>
          <p:nvSpPr>
            <p:cNvPr id="11" name="TextBox 10">
              <a:extLst>
                <a:ext uri="{FF2B5EF4-FFF2-40B4-BE49-F238E27FC236}">
                  <a16:creationId xmlns:a16="http://schemas.microsoft.com/office/drawing/2014/main" id="{E1FB2C23-1435-2AEE-C42E-36576EC55ADF}"/>
                </a:ext>
              </a:extLst>
            </p:cNvPr>
            <p:cNvSpPr txBox="1"/>
            <p:nvPr/>
          </p:nvSpPr>
          <p:spPr>
            <a:xfrm>
              <a:off x="9317045" y="4516522"/>
              <a:ext cx="2376264" cy="830997"/>
            </a:xfrm>
            <a:prstGeom prst="rect">
              <a:avLst/>
            </a:prstGeom>
            <a:noFill/>
          </p:spPr>
          <p:txBody>
            <a:bodyPr wrap="square" rtlCol="0">
              <a:spAutoFit/>
            </a:bodyPr>
            <a:lstStyle/>
            <a:p>
              <a:r>
                <a:rPr lang="en-US" sz="1600" b="1" dirty="0">
                  <a:solidFill>
                    <a:srgbClr val="FF0000"/>
                  </a:solidFill>
                  <a:highlight>
                    <a:srgbClr val="00FF00"/>
                  </a:highlight>
                  <a:latin typeface="Arial" panose="020B0604020202020204" pitchFamily="34" charset="0"/>
                  <a:cs typeface="Arial" panose="020B0604020202020204" pitchFamily="34" charset="0"/>
                </a:rPr>
                <a:t>Best</a:t>
              </a:r>
              <a:r>
                <a:rPr lang="en-US" sz="1600" dirty="0">
                  <a:solidFill>
                    <a:schemeClr val="bg2"/>
                  </a:solidFill>
                  <a:latin typeface="Arial" panose="020B0604020202020204" pitchFamily="34" charset="0"/>
                  <a:cs typeface="Arial" panose="020B0604020202020204" pitchFamily="34" charset="0"/>
                </a:rPr>
                <a:t>: </a:t>
              </a:r>
            </a:p>
            <a:p>
              <a:r>
                <a:rPr lang="en-US" sz="1600" dirty="0">
                  <a:solidFill>
                    <a:schemeClr val="bg2"/>
                  </a:solidFill>
                  <a:latin typeface="Arial" panose="020B0604020202020204" pitchFamily="34" charset="0"/>
                  <a:cs typeface="Arial" panose="020B0604020202020204" pitchFamily="34" charset="0"/>
                </a:rPr>
                <a:t>quantify by score function (i.e., BIC here)</a:t>
              </a:r>
            </a:p>
          </p:txBody>
        </p:sp>
        <p:sp>
          <p:nvSpPr>
            <p:cNvPr id="14" name="Rectangle: Rounded Corners 13">
              <a:extLst>
                <a:ext uri="{FF2B5EF4-FFF2-40B4-BE49-F238E27FC236}">
                  <a16:creationId xmlns:a16="http://schemas.microsoft.com/office/drawing/2014/main" id="{1AFA150B-0A27-F604-B651-C24C1AB7209E}"/>
                </a:ext>
              </a:extLst>
            </p:cNvPr>
            <p:cNvSpPr/>
            <p:nvPr/>
          </p:nvSpPr>
          <p:spPr>
            <a:xfrm>
              <a:off x="9317045" y="4410261"/>
              <a:ext cx="2254738" cy="9629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Group 15">
            <a:extLst>
              <a:ext uri="{FF2B5EF4-FFF2-40B4-BE49-F238E27FC236}">
                <a16:creationId xmlns:a16="http://schemas.microsoft.com/office/drawing/2014/main" id="{5342F274-00DE-9C26-2211-4814E28E7BE0}"/>
              </a:ext>
            </a:extLst>
          </p:cNvPr>
          <p:cNvGrpSpPr/>
          <p:nvPr/>
        </p:nvGrpSpPr>
        <p:grpSpPr>
          <a:xfrm>
            <a:off x="5235079" y="3717032"/>
            <a:ext cx="3459300" cy="641908"/>
            <a:chOff x="5317287" y="4786767"/>
            <a:chExt cx="3459300" cy="641908"/>
          </a:xfrm>
        </p:grpSpPr>
        <p:sp>
          <p:nvSpPr>
            <p:cNvPr id="10" name="TextBox 9">
              <a:extLst>
                <a:ext uri="{FF2B5EF4-FFF2-40B4-BE49-F238E27FC236}">
                  <a16:creationId xmlns:a16="http://schemas.microsoft.com/office/drawing/2014/main" id="{DA080C45-C85E-3722-0A2A-FFFC9291306C}"/>
                </a:ext>
              </a:extLst>
            </p:cNvPr>
            <p:cNvSpPr txBox="1"/>
            <p:nvPr/>
          </p:nvSpPr>
          <p:spPr>
            <a:xfrm>
              <a:off x="5317287" y="4843899"/>
              <a:ext cx="3459300" cy="584775"/>
            </a:xfrm>
            <a:prstGeom prst="rect">
              <a:avLst/>
            </a:prstGeom>
            <a:noFill/>
          </p:spPr>
          <p:txBody>
            <a:bodyPr wrap="square" rtlCol="0">
              <a:spAutoFit/>
            </a:bodyPr>
            <a:lstStyle/>
            <a:p>
              <a:r>
                <a:rPr lang="en-US" sz="1600" b="1" dirty="0">
                  <a:solidFill>
                    <a:srgbClr val="FF0000"/>
                  </a:solidFill>
                  <a:highlight>
                    <a:srgbClr val="FFFF00"/>
                  </a:highlight>
                  <a:latin typeface="Arial" panose="020B0604020202020204" pitchFamily="34" charset="0"/>
                  <a:cs typeface="Arial" panose="020B0604020202020204" pitchFamily="34" charset="0"/>
                </a:rPr>
                <a:t>Underlying structure</a:t>
              </a:r>
              <a:r>
                <a:rPr lang="en-US" sz="1600" dirty="0">
                  <a:solidFill>
                    <a:schemeClr val="bg2"/>
                  </a:solidFill>
                  <a:latin typeface="Arial" panose="020B0604020202020204" pitchFamily="34" charset="0"/>
                  <a:cs typeface="Arial" panose="020B0604020202020204" pitchFamily="34" charset="0"/>
                </a:rPr>
                <a:t>: </a:t>
              </a:r>
            </a:p>
            <a:p>
              <a:r>
                <a:rPr lang="en-US" sz="1600" dirty="0">
                  <a:solidFill>
                    <a:schemeClr val="bg2"/>
                  </a:solidFill>
                  <a:latin typeface="Arial" panose="020B0604020202020204" pitchFamily="34" charset="0"/>
                  <a:cs typeface="Arial" panose="020B0604020202020204" pitchFamily="34" charset="0"/>
                </a:rPr>
                <a:t>factorizing the P(X)based on a DAG</a:t>
              </a:r>
            </a:p>
          </p:txBody>
        </p:sp>
        <p:sp>
          <p:nvSpPr>
            <p:cNvPr id="15" name="Rectangle: Rounded Corners 14">
              <a:extLst>
                <a:ext uri="{FF2B5EF4-FFF2-40B4-BE49-F238E27FC236}">
                  <a16:creationId xmlns:a16="http://schemas.microsoft.com/office/drawing/2014/main" id="{E3C38A00-0E43-1913-E24B-CE75E1D85F82}"/>
                </a:ext>
              </a:extLst>
            </p:cNvPr>
            <p:cNvSpPr/>
            <p:nvPr/>
          </p:nvSpPr>
          <p:spPr>
            <a:xfrm>
              <a:off x="5317287" y="4786767"/>
              <a:ext cx="3374176" cy="6419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Rectangle: Rounded Corners 17">
            <a:extLst>
              <a:ext uri="{FF2B5EF4-FFF2-40B4-BE49-F238E27FC236}">
                <a16:creationId xmlns:a16="http://schemas.microsoft.com/office/drawing/2014/main" id="{59607016-F5E4-ED9A-BC0E-21A296DA4A10}"/>
              </a:ext>
            </a:extLst>
          </p:cNvPr>
          <p:cNvSpPr/>
          <p:nvPr/>
        </p:nvSpPr>
        <p:spPr>
          <a:xfrm>
            <a:off x="210841" y="3645024"/>
            <a:ext cx="4022523" cy="14984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Rounded Corners 18">
            <a:extLst>
              <a:ext uri="{FF2B5EF4-FFF2-40B4-BE49-F238E27FC236}">
                <a16:creationId xmlns:a16="http://schemas.microsoft.com/office/drawing/2014/main" id="{BB7FB3DA-5D00-F3FB-E6A1-71150E2AD4FF}"/>
              </a:ext>
            </a:extLst>
          </p:cNvPr>
          <p:cNvSpPr/>
          <p:nvPr/>
        </p:nvSpPr>
        <p:spPr>
          <a:xfrm>
            <a:off x="7323310" y="2060847"/>
            <a:ext cx="1809473" cy="3900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Connector: Elbow 22">
            <a:extLst>
              <a:ext uri="{FF2B5EF4-FFF2-40B4-BE49-F238E27FC236}">
                <a16:creationId xmlns:a16="http://schemas.microsoft.com/office/drawing/2014/main" id="{32917946-6629-E254-D79F-8F41C8B91004}"/>
              </a:ext>
            </a:extLst>
          </p:cNvPr>
          <p:cNvCxnSpPr>
            <a:stCxn id="19" idx="2"/>
            <a:endCxn id="15" idx="0"/>
          </p:cNvCxnSpPr>
          <p:nvPr/>
        </p:nvCxnSpPr>
        <p:spPr>
          <a:xfrm rot="5400000">
            <a:off x="6942042" y="2431027"/>
            <a:ext cx="1266130" cy="1305880"/>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08E75C-1F7A-B40E-8C95-69335C6EE6E5}"/>
              </a:ext>
            </a:extLst>
          </p:cNvPr>
          <p:cNvCxnSpPr>
            <a:stCxn id="13" idx="2"/>
            <a:endCxn id="14" idx="0"/>
          </p:cNvCxnSpPr>
          <p:nvPr/>
        </p:nvCxnSpPr>
        <p:spPr>
          <a:xfrm>
            <a:off x="10383651" y="2450903"/>
            <a:ext cx="11245" cy="9780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73BADF0-1E13-1535-DFA6-757B3F7215A3}"/>
              </a:ext>
            </a:extLst>
          </p:cNvPr>
          <p:cNvPicPr>
            <a:picLocks noChangeAspect="1"/>
          </p:cNvPicPr>
          <p:nvPr/>
        </p:nvPicPr>
        <p:blipFill>
          <a:blip r:embed="rId4"/>
          <a:srcRect l="2786" t="4486" b="51453"/>
          <a:stretch/>
        </p:blipFill>
        <p:spPr>
          <a:xfrm>
            <a:off x="5482755" y="4679278"/>
            <a:ext cx="6377060" cy="1671818"/>
          </a:xfrm>
          <a:prstGeom prst="rect">
            <a:avLst/>
          </a:prstGeom>
        </p:spPr>
      </p:pic>
    </p:spTree>
    <p:extLst>
      <p:ext uri="{BB962C8B-B14F-4D97-AF65-F5344CB8AC3E}">
        <p14:creationId xmlns:p14="http://schemas.microsoft.com/office/powerpoint/2010/main" val="588356389"/>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2EA8-4D4D-4011-1121-8C74B5B86DDC}"/>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E75E656B-027C-1332-2CC3-17F4D5F878B4}"/>
              </a:ext>
            </a:extLst>
          </p:cNvPr>
          <p:cNvSpPr>
            <a:spLocks noGrp="1"/>
          </p:cNvSpPr>
          <p:nvPr>
            <p:ph type="sldNum" sz="quarter" idx="4"/>
          </p:nvPr>
        </p:nvSpPr>
        <p:spPr/>
        <p:txBody>
          <a:bodyPr/>
          <a:lstStyle/>
          <a:p>
            <a:fld id="{5EE7099E-8998-4851-915A-4F4831808297}" type="slidenum">
              <a:rPr lang="nl-NL" smtClean="0"/>
              <a:pPr/>
              <a:t>46</a:t>
            </a:fld>
            <a:endParaRPr lang="nl-NL" dirty="0"/>
          </a:p>
        </p:txBody>
      </p:sp>
      <p:sp>
        <p:nvSpPr>
          <p:cNvPr id="29" name="TextBox 28">
            <a:extLst>
              <a:ext uri="{FF2B5EF4-FFF2-40B4-BE49-F238E27FC236}">
                <a16:creationId xmlns:a16="http://schemas.microsoft.com/office/drawing/2014/main" id="{D67DE45D-84A4-CC96-25C1-C3FEC0C40A42}"/>
              </a:ext>
            </a:extLst>
          </p:cNvPr>
          <p:cNvSpPr txBox="1"/>
          <p:nvPr/>
        </p:nvSpPr>
        <p:spPr>
          <a:xfrm>
            <a:off x="9985" y="0"/>
            <a:ext cx="961758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2: Bayesian Network Learning for feature selection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B8FB046B-ECCF-C8E8-1998-ED6EC7B0A8BA}"/>
              </a:ext>
            </a:extLst>
          </p:cNvPr>
          <p:cNvSpPr txBox="1"/>
          <p:nvPr/>
        </p:nvSpPr>
        <p:spPr>
          <a:xfrm>
            <a:off x="39980" y="614520"/>
            <a:ext cx="656325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REACH CONSISTENCY for BIC &amp; DAG </a:t>
            </a:r>
          </a:p>
        </p:txBody>
      </p:sp>
      <p:pic>
        <p:nvPicPr>
          <p:cNvPr id="3" name="Picture 2">
            <a:extLst>
              <a:ext uri="{FF2B5EF4-FFF2-40B4-BE49-F238E27FC236}">
                <a16:creationId xmlns:a16="http://schemas.microsoft.com/office/drawing/2014/main" id="{9BB0BEAE-FBB9-F8EE-F3D8-AE017BD46FBF}"/>
              </a:ext>
            </a:extLst>
          </p:cNvPr>
          <p:cNvPicPr>
            <a:picLocks noChangeAspect="1"/>
          </p:cNvPicPr>
          <p:nvPr/>
        </p:nvPicPr>
        <p:blipFill>
          <a:blip r:embed="rId3"/>
          <a:srcRect l="2786" t="4486" b="51453"/>
          <a:stretch/>
        </p:blipFill>
        <p:spPr>
          <a:xfrm>
            <a:off x="226171" y="1263655"/>
            <a:ext cx="6377060" cy="1671818"/>
          </a:xfrm>
          <a:prstGeom prst="rect">
            <a:avLst/>
          </a:prstGeom>
        </p:spPr>
      </p:pic>
      <p:pic>
        <p:nvPicPr>
          <p:cNvPr id="5" name="Picture 4">
            <a:extLst>
              <a:ext uri="{FF2B5EF4-FFF2-40B4-BE49-F238E27FC236}">
                <a16:creationId xmlns:a16="http://schemas.microsoft.com/office/drawing/2014/main" id="{494C6E6E-9D07-7885-1256-0E4E783907E2}"/>
              </a:ext>
            </a:extLst>
          </p:cNvPr>
          <p:cNvPicPr>
            <a:picLocks noChangeAspect="1"/>
          </p:cNvPicPr>
          <p:nvPr/>
        </p:nvPicPr>
        <p:blipFill>
          <a:blip r:embed="rId4"/>
          <a:srcRect l="6078" t="5835" r="4001" b="4536"/>
          <a:stretch/>
        </p:blipFill>
        <p:spPr>
          <a:xfrm>
            <a:off x="7242611" y="3113119"/>
            <a:ext cx="4608512" cy="2316132"/>
          </a:xfrm>
          <a:prstGeom prst="rect">
            <a:avLst/>
          </a:prstGeom>
        </p:spPr>
      </p:pic>
      <p:sp>
        <p:nvSpPr>
          <p:cNvPr id="8" name="TextBox 7">
            <a:extLst>
              <a:ext uri="{FF2B5EF4-FFF2-40B4-BE49-F238E27FC236}">
                <a16:creationId xmlns:a16="http://schemas.microsoft.com/office/drawing/2014/main" id="{AD1358EA-7B45-A729-B047-CD1D52EF99FD}"/>
              </a:ext>
            </a:extLst>
          </p:cNvPr>
          <p:cNvSpPr txBox="1"/>
          <p:nvPr/>
        </p:nvSpPr>
        <p:spPr>
          <a:xfrm>
            <a:off x="7818675" y="5549775"/>
            <a:ext cx="403244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P(x, y, z) = P(</a:t>
            </a:r>
            <a:r>
              <a:rPr lang="en-US" dirty="0" err="1">
                <a:latin typeface="Arial" panose="020B0604020202020204" pitchFamily="34" charset="0"/>
                <a:cs typeface="Arial" panose="020B0604020202020204" pitchFamily="34" charset="0"/>
              </a:rPr>
              <a:t>z|y</a:t>
            </a:r>
            <a:r>
              <a:rPr lang="en-US" dirty="0">
                <a:latin typeface="Arial" panose="020B0604020202020204" pitchFamily="34" charset="0"/>
                <a:cs typeface="Arial" panose="020B0604020202020204" pitchFamily="34" charset="0"/>
              </a:rPr>
              <a:t>)P(</a:t>
            </a:r>
            <a:r>
              <a:rPr lang="en-US" dirty="0" err="1">
                <a:latin typeface="Arial" panose="020B0604020202020204" pitchFamily="34" charset="0"/>
                <a:cs typeface="Arial" panose="020B0604020202020204" pitchFamily="34" charset="0"/>
              </a:rPr>
              <a:t>y|x</a:t>
            </a:r>
            <a:r>
              <a:rPr lang="en-US" dirty="0">
                <a:latin typeface="Arial" panose="020B0604020202020204" pitchFamily="34" charset="0"/>
                <a:cs typeface="Arial" panose="020B0604020202020204" pitchFamily="34" charset="0"/>
              </a:rPr>
              <a:t>)P(x)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chain rule: P(</a:t>
            </a:r>
            <a:r>
              <a:rPr lang="en-US" dirty="0" err="1">
                <a:latin typeface="Arial" panose="020B0604020202020204" pitchFamily="34" charset="0"/>
                <a:cs typeface="Arial" panose="020B0604020202020204" pitchFamily="34" charset="0"/>
              </a:rPr>
              <a:t>x|y</a:t>
            </a:r>
            <a:r>
              <a:rPr lang="en-US" dirty="0">
                <a:latin typeface="Arial" panose="020B0604020202020204" pitchFamily="34" charset="0"/>
                <a:cs typeface="Arial" panose="020B0604020202020204" pitchFamily="34" charset="0"/>
              </a:rPr>
              <a:t>)P(y) = P(</a:t>
            </a:r>
            <a:r>
              <a:rPr lang="en-US" dirty="0" err="1">
                <a:latin typeface="Arial" panose="020B0604020202020204" pitchFamily="34" charset="0"/>
                <a:cs typeface="Arial" panose="020B0604020202020204" pitchFamily="34" charset="0"/>
              </a:rPr>
              <a:t>y|x</a:t>
            </a:r>
            <a:r>
              <a:rPr lang="en-US" dirty="0">
                <a:latin typeface="Arial" panose="020B0604020202020204" pitchFamily="34" charset="0"/>
                <a:cs typeface="Arial" panose="020B0604020202020204" pitchFamily="34" charset="0"/>
              </a:rPr>
              <a:t>)P(x)</a:t>
            </a:r>
            <a:endParaRPr lang="en-15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09627C9-2D65-A207-8046-1089303B5EAD}"/>
              </a:ext>
            </a:extLst>
          </p:cNvPr>
          <p:cNvSpPr txBox="1"/>
          <p:nvPr/>
        </p:nvSpPr>
        <p:spPr>
          <a:xfrm>
            <a:off x="1305381" y="3638247"/>
            <a:ext cx="403244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Do BIC and P(X) have one-on-one relationship?</a:t>
            </a:r>
            <a:endParaRPr lang="en-15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839D812-2475-0CA2-A347-432E20B8FD5E}"/>
              </a:ext>
            </a:extLst>
          </p:cNvPr>
          <p:cNvSpPr txBox="1"/>
          <p:nvPr/>
        </p:nvSpPr>
        <p:spPr>
          <a:xfrm>
            <a:off x="1314489" y="4802686"/>
            <a:ext cx="64807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a:t>
            </a:r>
            <a:endParaRPr lang="en-1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3904420"/>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13156-FD16-D90C-A3D7-F5B7667CCA8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7D56C89-988F-4F7A-6767-4E46DB11FD94}"/>
              </a:ext>
            </a:extLst>
          </p:cNvPr>
          <p:cNvSpPr>
            <a:spLocks noGrp="1"/>
          </p:cNvSpPr>
          <p:nvPr>
            <p:ph type="sldNum" sz="quarter" idx="4"/>
          </p:nvPr>
        </p:nvSpPr>
        <p:spPr/>
        <p:txBody>
          <a:bodyPr/>
          <a:lstStyle/>
          <a:p>
            <a:fld id="{5EE7099E-8998-4851-915A-4F4831808297}" type="slidenum">
              <a:rPr lang="nl-NL" smtClean="0"/>
              <a:pPr/>
              <a:t>47</a:t>
            </a:fld>
            <a:endParaRPr lang="nl-NL" dirty="0"/>
          </a:p>
        </p:txBody>
      </p:sp>
      <p:sp>
        <p:nvSpPr>
          <p:cNvPr id="29" name="TextBox 28">
            <a:extLst>
              <a:ext uri="{FF2B5EF4-FFF2-40B4-BE49-F238E27FC236}">
                <a16:creationId xmlns:a16="http://schemas.microsoft.com/office/drawing/2014/main" id="{6A9EB8C4-FD1E-1F0A-8BE8-C88E37E28CF2}"/>
              </a:ext>
            </a:extLst>
          </p:cNvPr>
          <p:cNvSpPr txBox="1"/>
          <p:nvPr/>
        </p:nvSpPr>
        <p:spPr>
          <a:xfrm>
            <a:off x="9985" y="0"/>
            <a:ext cx="961758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2: Bayesian Network Learning for feature selection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685C51D1-5C00-C53C-4970-56EB2BE17E6D}"/>
              </a:ext>
            </a:extLst>
          </p:cNvPr>
          <p:cNvSpPr txBox="1"/>
          <p:nvPr/>
        </p:nvSpPr>
        <p:spPr>
          <a:xfrm>
            <a:off x="39981" y="614520"/>
            <a:ext cx="4455974" cy="459847"/>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PROCEDURE OF GIES</a:t>
            </a:r>
          </a:p>
        </p:txBody>
      </p:sp>
      <p:grpSp>
        <p:nvGrpSpPr>
          <p:cNvPr id="92" name="Group 91">
            <a:extLst>
              <a:ext uri="{FF2B5EF4-FFF2-40B4-BE49-F238E27FC236}">
                <a16:creationId xmlns:a16="http://schemas.microsoft.com/office/drawing/2014/main" id="{2AF2850F-B571-BC1A-1983-5B22F7FBB8F7}"/>
              </a:ext>
            </a:extLst>
          </p:cNvPr>
          <p:cNvGrpSpPr/>
          <p:nvPr/>
        </p:nvGrpSpPr>
        <p:grpSpPr>
          <a:xfrm>
            <a:off x="2402417" y="1797709"/>
            <a:ext cx="9529406" cy="3262582"/>
            <a:chOff x="60643" y="1690180"/>
            <a:chExt cx="9529406" cy="3262582"/>
          </a:xfrm>
        </p:grpSpPr>
        <p:grpSp>
          <p:nvGrpSpPr>
            <p:cNvPr id="93" name="Group 92">
              <a:extLst>
                <a:ext uri="{FF2B5EF4-FFF2-40B4-BE49-F238E27FC236}">
                  <a16:creationId xmlns:a16="http://schemas.microsoft.com/office/drawing/2014/main" id="{25779A0C-1B17-24DC-9E84-F33DE76BA950}"/>
                </a:ext>
              </a:extLst>
            </p:cNvPr>
            <p:cNvGrpSpPr/>
            <p:nvPr/>
          </p:nvGrpSpPr>
          <p:grpSpPr>
            <a:xfrm>
              <a:off x="60643" y="1690180"/>
              <a:ext cx="9529406" cy="3262582"/>
              <a:chOff x="113267" y="1690180"/>
              <a:chExt cx="9303609" cy="3162498"/>
            </a:xfrm>
          </p:grpSpPr>
          <p:sp>
            <p:nvSpPr>
              <p:cNvPr id="97" name="AutoShape 4">
                <a:extLst>
                  <a:ext uri="{FF2B5EF4-FFF2-40B4-BE49-F238E27FC236}">
                    <a16:creationId xmlns:a16="http://schemas.microsoft.com/office/drawing/2014/main" id="{D8AA430E-BA52-9990-E0F3-02C3C39B48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black"/>
                  </a:solidFill>
                  <a:effectLst/>
                  <a:uLnTx/>
                  <a:uFillTx/>
                  <a:latin typeface="Aptos" panose="02110004020202020204"/>
                </a:endParaRPr>
              </a:p>
            </p:txBody>
          </p:sp>
          <p:sp>
            <p:nvSpPr>
              <p:cNvPr id="98" name="AutoShape 6">
                <a:extLst>
                  <a:ext uri="{FF2B5EF4-FFF2-40B4-BE49-F238E27FC236}">
                    <a16:creationId xmlns:a16="http://schemas.microsoft.com/office/drawing/2014/main" id="{9AC86D11-470C-C1CB-1B4A-CEF94AEB8DC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black"/>
                  </a:solidFill>
                  <a:effectLst/>
                  <a:uLnTx/>
                  <a:uFillTx/>
                  <a:latin typeface="Aptos" panose="02110004020202020204"/>
                </a:endParaRPr>
              </a:p>
            </p:txBody>
          </p:sp>
          <p:grpSp>
            <p:nvGrpSpPr>
              <p:cNvPr id="99" name="Group 98">
                <a:extLst>
                  <a:ext uri="{FF2B5EF4-FFF2-40B4-BE49-F238E27FC236}">
                    <a16:creationId xmlns:a16="http://schemas.microsoft.com/office/drawing/2014/main" id="{4B07E808-E201-B5A7-93BE-11C635E4D776}"/>
                  </a:ext>
                </a:extLst>
              </p:cNvPr>
              <p:cNvGrpSpPr/>
              <p:nvPr/>
            </p:nvGrpSpPr>
            <p:grpSpPr>
              <a:xfrm>
                <a:off x="482958" y="3947375"/>
                <a:ext cx="611746" cy="611746"/>
                <a:chOff x="482958" y="3947375"/>
                <a:chExt cx="611746" cy="611746"/>
              </a:xfrm>
            </p:grpSpPr>
            <p:sp>
              <p:nvSpPr>
                <p:cNvPr id="169" name="Rectangle: Rounded Corners 168">
                  <a:extLst>
                    <a:ext uri="{FF2B5EF4-FFF2-40B4-BE49-F238E27FC236}">
                      <a16:creationId xmlns:a16="http://schemas.microsoft.com/office/drawing/2014/main" id="{173DE1AB-4E52-4553-11D2-E0307E1D6A81}"/>
                    </a:ext>
                  </a:extLst>
                </p:cNvPr>
                <p:cNvSpPr/>
                <p:nvPr/>
              </p:nvSpPr>
              <p:spPr>
                <a:xfrm>
                  <a:off x="482958" y="3947375"/>
                  <a:ext cx="611746" cy="611746"/>
                </a:xfrm>
                <a:prstGeom prst="roundRect">
                  <a:avLst/>
                </a:prstGeom>
                <a:solidFill>
                  <a:srgbClr val="0F9E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70" name="Oval 169">
                  <a:extLst>
                    <a:ext uri="{FF2B5EF4-FFF2-40B4-BE49-F238E27FC236}">
                      <a16:creationId xmlns:a16="http://schemas.microsoft.com/office/drawing/2014/main" id="{07216C95-39D2-082F-2BD4-2EB0FEE79ABC}"/>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71" name="Oval 170">
                  <a:extLst>
                    <a:ext uri="{FF2B5EF4-FFF2-40B4-BE49-F238E27FC236}">
                      <a16:creationId xmlns:a16="http://schemas.microsoft.com/office/drawing/2014/main" id="{265B51DB-FE7D-49C0-91CB-8FCAF466EF69}"/>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72" name="Oval 171">
                  <a:extLst>
                    <a:ext uri="{FF2B5EF4-FFF2-40B4-BE49-F238E27FC236}">
                      <a16:creationId xmlns:a16="http://schemas.microsoft.com/office/drawing/2014/main" id="{B371E039-DAED-E2F2-C131-154122913359}"/>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73" name="Oval 172">
                  <a:extLst>
                    <a:ext uri="{FF2B5EF4-FFF2-40B4-BE49-F238E27FC236}">
                      <a16:creationId xmlns:a16="http://schemas.microsoft.com/office/drawing/2014/main" id="{2FD86883-AF9D-B31E-064B-C733191D1E96}"/>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00" name="Straight Arrow Connector 99">
                <a:extLst>
                  <a:ext uri="{FF2B5EF4-FFF2-40B4-BE49-F238E27FC236}">
                    <a16:creationId xmlns:a16="http://schemas.microsoft.com/office/drawing/2014/main" id="{0F079962-0B6D-8C6D-4F8E-1206A07EC919}"/>
                  </a:ext>
                </a:extLst>
              </p:cNvPr>
              <p:cNvCxnSpPr>
                <a:cxnSpLocks/>
              </p:cNvCxnSpPr>
              <p:nvPr/>
            </p:nvCxnSpPr>
            <p:spPr>
              <a:xfrm flipH="1" flipV="1">
                <a:off x="424996" y="3653818"/>
                <a:ext cx="107337" cy="293557"/>
              </a:xfrm>
              <a:prstGeom prst="straightConnector1">
                <a:avLst/>
              </a:prstGeom>
              <a:noFill/>
              <a:ln w="19050" cap="flat" cmpd="sng" algn="ctr">
                <a:solidFill>
                  <a:srgbClr val="156082"/>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CBA53792-A268-B5FB-E0D4-23D0ABDAEE5F}"/>
                  </a:ext>
                </a:extLst>
              </p:cNvPr>
              <p:cNvCxnSpPr/>
              <p:nvPr/>
            </p:nvCxnSpPr>
            <p:spPr>
              <a:xfrm flipV="1">
                <a:off x="788831" y="3653818"/>
                <a:ext cx="0" cy="278023"/>
              </a:xfrm>
              <a:prstGeom prst="straightConnector1">
                <a:avLst/>
              </a:prstGeom>
              <a:noFill/>
              <a:ln w="19050" cap="flat" cmpd="sng" algn="ctr">
                <a:solidFill>
                  <a:srgbClr val="156082"/>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860BBC72-DD5C-1959-F598-81CBF9DDA185}"/>
                  </a:ext>
                </a:extLst>
              </p:cNvPr>
              <p:cNvCxnSpPr/>
              <p:nvPr/>
            </p:nvCxnSpPr>
            <p:spPr>
              <a:xfrm flipV="1">
                <a:off x="1045330" y="3653818"/>
                <a:ext cx="719076" cy="293557"/>
              </a:xfrm>
              <a:prstGeom prst="straightConnector1">
                <a:avLst/>
              </a:prstGeom>
              <a:noFill/>
              <a:ln w="19050" cap="flat" cmpd="sng" algn="ctr">
                <a:solidFill>
                  <a:srgbClr val="156082"/>
                </a:solidFill>
                <a:prstDash val="solid"/>
                <a:miter lim="800000"/>
                <a:tailEnd type="triangle"/>
              </a:ln>
              <a:effectLst/>
            </p:spPr>
          </p:cxnSp>
          <p:grpSp>
            <p:nvGrpSpPr>
              <p:cNvPr id="103" name="Group 102">
                <a:extLst>
                  <a:ext uri="{FF2B5EF4-FFF2-40B4-BE49-F238E27FC236}">
                    <a16:creationId xmlns:a16="http://schemas.microsoft.com/office/drawing/2014/main" id="{1B15FDA4-83BF-9F22-ACA1-02EB451400D1}"/>
                  </a:ext>
                </a:extLst>
              </p:cNvPr>
              <p:cNvGrpSpPr/>
              <p:nvPr/>
            </p:nvGrpSpPr>
            <p:grpSpPr>
              <a:xfrm>
                <a:off x="1775131" y="3262653"/>
                <a:ext cx="611746" cy="611746"/>
                <a:chOff x="1775131" y="3262653"/>
                <a:chExt cx="611746" cy="611746"/>
              </a:xfrm>
            </p:grpSpPr>
            <p:grpSp>
              <p:nvGrpSpPr>
                <p:cNvPr id="162" name="Group 161">
                  <a:extLst>
                    <a:ext uri="{FF2B5EF4-FFF2-40B4-BE49-F238E27FC236}">
                      <a16:creationId xmlns:a16="http://schemas.microsoft.com/office/drawing/2014/main" id="{801B9705-B5E3-250C-86F4-FDB4A9CB6142}"/>
                    </a:ext>
                  </a:extLst>
                </p:cNvPr>
                <p:cNvGrpSpPr/>
                <p:nvPr/>
              </p:nvGrpSpPr>
              <p:grpSpPr>
                <a:xfrm>
                  <a:off x="1775131" y="3262653"/>
                  <a:ext cx="611746" cy="611746"/>
                  <a:chOff x="482958" y="3947375"/>
                  <a:chExt cx="611746" cy="611746"/>
                </a:xfrm>
              </p:grpSpPr>
              <p:sp>
                <p:nvSpPr>
                  <p:cNvPr id="164" name="Rectangle: Rounded Corners 163">
                    <a:extLst>
                      <a:ext uri="{FF2B5EF4-FFF2-40B4-BE49-F238E27FC236}">
                        <a16:creationId xmlns:a16="http://schemas.microsoft.com/office/drawing/2014/main" id="{783E7D86-5B5F-6C17-89E8-4BE31142DE77}"/>
                      </a:ext>
                    </a:extLst>
                  </p:cNvPr>
                  <p:cNvSpPr/>
                  <p:nvPr/>
                </p:nvSpPr>
                <p:spPr>
                  <a:xfrm>
                    <a:off x="482958" y="3947375"/>
                    <a:ext cx="611746" cy="611746"/>
                  </a:xfrm>
                  <a:prstGeom prst="roundRect">
                    <a:avLst/>
                  </a:prstGeom>
                  <a:solidFill>
                    <a:srgbClr val="0F9E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5" name="Oval 164">
                    <a:extLst>
                      <a:ext uri="{FF2B5EF4-FFF2-40B4-BE49-F238E27FC236}">
                        <a16:creationId xmlns:a16="http://schemas.microsoft.com/office/drawing/2014/main" id="{C9FBF643-0CF8-C15B-EE2A-28C409CAB88A}"/>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6" name="Oval 165">
                    <a:extLst>
                      <a:ext uri="{FF2B5EF4-FFF2-40B4-BE49-F238E27FC236}">
                        <a16:creationId xmlns:a16="http://schemas.microsoft.com/office/drawing/2014/main" id="{BF6E3B29-3271-8584-7847-B5F5781143C1}"/>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7" name="Oval 166">
                    <a:extLst>
                      <a:ext uri="{FF2B5EF4-FFF2-40B4-BE49-F238E27FC236}">
                        <a16:creationId xmlns:a16="http://schemas.microsoft.com/office/drawing/2014/main" id="{C3676B5A-FEA1-8B55-37AA-238C26C4EEA7}"/>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8" name="Oval 167">
                    <a:extLst>
                      <a:ext uri="{FF2B5EF4-FFF2-40B4-BE49-F238E27FC236}">
                        <a16:creationId xmlns:a16="http://schemas.microsoft.com/office/drawing/2014/main" id="{ABD47A35-2D94-7591-8874-D0AB3705988E}"/>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63" name="Straight Connector 162">
                  <a:extLst>
                    <a:ext uri="{FF2B5EF4-FFF2-40B4-BE49-F238E27FC236}">
                      <a16:creationId xmlns:a16="http://schemas.microsoft.com/office/drawing/2014/main" id="{75EEA2FF-6C91-C0AA-D321-F20E99EEF444}"/>
                    </a:ext>
                  </a:extLst>
                </p:cNvPr>
                <p:cNvCxnSpPr>
                  <a:stCxn id="168" idx="6"/>
                  <a:endCxn id="167" idx="2"/>
                </p:cNvCxnSpPr>
                <p:nvPr/>
              </p:nvCxnSpPr>
              <p:spPr>
                <a:xfrm>
                  <a:off x="2013383" y="3739170"/>
                  <a:ext cx="143816" cy="2148"/>
                </a:xfrm>
                <a:prstGeom prst="line">
                  <a:avLst/>
                </a:prstGeom>
                <a:noFill/>
                <a:ln w="12700" cap="flat" cmpd="sng" algn="ctr">
                  <a:solidFill>
                    <a:sysClr val="windowText" lastClr="000000"/>
                  </a:solidFill>
                  <a:prstDash val="solid"/>
                  <a:miter lim="800000"/>
                </a:ln>
                <a:effectLst/>
              </p:spPr>
            </p:cxnSp>
          </p:grpSp>
          <p:cxnSp>
            <p:nvCxnSpPr>
              <p:cNvPr id="104" name="Straight Arrow Connector 103">
                <a:extLst>
                  <a:ext uri="{FF2B5EF4-FFF2-40B4-BE49-F238E27FC236}">
                    <a16:creationId xmlns:a16="http://schemas.microsoft.com/office/drawing/2014/main" id="{EDEC4340-4837-8BB8-1A5D-5F164F29FAD5}"/>
                  </a:ext>
                </a:extLst>
              </p:cNvPr>
              <p:cNvCxnSpPr/>
              <p:nvPr/>
            </p:nvCxnSpPr>
            <p:spPr>
              <a:xfrm flipH="1" flipV="1">
                <a:off x="1775131" y="2942823"/>
                <a:ext cx="148100" cy="274752"/>
              </a:xfrm>
              <a:prstGeom prst="straightConnector1">
                <a:avLst/>
              </a:prstGeom>
              <a:noFill/>
              <a:ln w="19050" cap="flat" cmpd="sng" algn="ctr">
                <a:solidFill>
                  <a:srgbClr val="156082"/>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4DEAA739-81C1-0163-5144-2F5D96B280FB}"/>
                  </a:ext>
                </a:extLst>
              </p:cNvPr>
              <p:cNvCxnSpPr/>
              <p:nvPr/>
            </p:nvCxnSpPr>
            <p:spPr>
              <a:xfrm flipV="1">
                <a:off x="2157199" y="2932095"/>
                <a:ext cx="0" cy="285480"/>
              </a:xfrm>
              <a:prstGeom prst="straightConnector1">
                <a:avLst/>
              </a:prstGeom>
              <a:noFill/>
              <a:ln w="19050" cap="flat" cmpd="sng" algn="ctr">
                <a:solidFill>
                  <a:srgbClr val="156082"/>
                </a:solidFill>
                <a:prstDash val="solid"/>
                <a:miter lim="800000"/>
                <a:tailEnd type="triangle"/>
              </a:ln>
              <a:effectLst/>
            </p:spPr>
          </p:cxnSp>
          <p:cxnSp>
            <p:nvCxnSpPr>
              <p:cNvPr id="106" name="Straight Arrow Connector 105">
                <a:extLst>
                  <a:ext uri="{FF2B5EF4-FFF2-40B4-BE49-F238E27FC236}">
                    <a16:creationId xmlns:a16="http://schemas.microsoft.com/office/drawing/2014/main" id="{EDAE4C96-615D-7362-07FE-6C9F3FF866FC}"/>
                  </a:ext>
                </a:extLst>
              </p:cNvPr>
              <p:cNvCxnSpPr/>
              <p:nvPr/>
            </p:nvCxnSpPr>
            <p:spPr>
              <a:xfrm flipV="1">
                <a:off x="2386877" y="2942823"/>
                <a:ext cx="631052" cy="319830"/>
              </a:xfrm>
              <a:prstGeom prst="straightConnector1">
                <a:avLst/>
              </a:prstGeom>
              <a:noFill/>
              <a:ln w="19050" cap="flat" cmpd="sng" algn="ctr">
                <a:solidFill>
                  <a:srgbClr val="156082"/>
                </a:solidFill>
                <a:prstDash val="solid"/>
                <a:miter lim="800000"/>
                <a:tailEnd type="triangle"/>
              </a:ln>
              <a:effectLst/>
            </p:spPr>
          </p:cxnSp>
          <p:grpSp>
            <p:nvGrpSpPr>
              <p:cNvPr id="107" name="Group 106">
                <a:extLst>
                  <a:ext uri="{FF2B5EF4-FFF2-40B4-BE49-F238E27FC236}">
                    <a16:creationId xmlns:a16="http://schemas.microsoft.com/office/drawing/2014/main" id="{75CE535A-AE7C-EEDE-DDE4-FC10E4291B6E}"/>
                  </a:ext>
                </a:extLst>
              </p:cNvPr>
              <p:cNvGrpSpPr/>
              <p:nvPr/>
            </p:nvGrpSpPr>
            <p:grpSpPr>
              <a:xfrm>
                <a:off x="3047986" y="2583295"/>
                <a:ext cx="611746" cy="611746"/>
                <a:chOff x="3067303" y="3690876"/>
                <a:chExt cx="611746" cy="611746"/>
              </a:xfrm>
            </p:grpSpPr>
            <p:grpSp>
              <p:nvGrpSpPr>
                <p:cNvPr id="154" name="Group 153">
                  <a:extLst>
                    <a:ext uri="{FF2B5EF4-FFF2-40B4-BE49-F238E27FC236}">
                      <a16:creationId xmlns:a16="http://schemas.microsoft.com/office/drawing/2014/main" id="{B26BED68-7AE3-E40F-8EBA-336E43A94F2E}"/>
                    </a:ext>
                  </a:extLst>
                </p:cNvPr>
                <p:cNvGrpSpPr/>
                <p:nvPr/>
              </p:nvGrpSpPr>
              <p:grpSpPr>
                <a:xfrm>
                  <a:off x="3067303" y="3690876"/>
                  <a:ext cx="611746" cy="611746"/>
                  <a:chOff x="482958" y="3947375"/>
                  <a:chExt cx="611746" cy="611746"/>
                </a:xfrm>
              </p:grpSpPr>
              <p:sp>
                <p:nvSpPr>
                  <p:cNvPr id="157" name="Rectangle: Rounded Corners 156">
                    <a:extLst>
                      <a:ext uri="{FF2B5EF4-FFF2-40B4-BE49-F238E27FC236}">
                        <a16:creationId xmlns:a16="http://schemas.microsoft.com/office/drawing/2014/main" id="{6D01CA75-A09D-869B-35B0-7336367394E5}"/>
                      </a:ext>
                    </a:extLst>
                  </p:cNvPr>
                  <p:cNvSpPr/>
                  <p:nvPr/>
                </p:nvSpPr>
                <p:spPr>
                  <a:xfrm>
                    <a:off x="482958" y="3947375"/>
                    <a:ext cx="611746" cy="611746"/>
                  </a:xfrm>
                  <a:prstGeom prst="roundRect">
                    <a:avLst/>
                  </a:prstGeom>
                  <a:solidFill>
                    <a:srgbClr val="0F9E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8" name="Oval 157">
                    <a:extLst>
                      <a:ext uri="{FF2B5EF4-FFF2-40B4-BE49-F238E27FC236}">
                        <a16:creationId xmlns:a16="http://schemas.microsoft.com/office/drawing/2014/main" id="{7A7BEFFE-E78F-DE9E-72D4-FE07706B1013}"/>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9" name="Oval 158">
                    <a:extLst>
                      <a:ext uri="{FF2B5EF4-FFF2-40B4-BE49-F238E27FC236}">
                        <a16:creationId xmlns:a16="http://schemas.microsoft.com/office/drawing/2014/main" id="{0F544CB4-8DE9-A43F-6351-9B934BD0D960}"/>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0" name="Oval 159">
                    <a:extLst>
                      <a:ext uri="{FF2B5EF4-FFF2-40B4-BE49-F238E27FC236}">
                        <a16:creationId xmlns:a16="http://schemas.microsoft.com/office/drawing/2014/main" id="{4D229C92-3D10-F6E8-A584-CBB05C7787E9}"/>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61" name="Oval 160">
                    <a:extLst>
                      <a:ext uri="{FF2B5EF4-FFF2-40B4-BE49-F238E27FC236}">
                        <a16:creationId xmlns:a16="http://schemas.microsoft.com/office/drawing/2014/main" id="{9E9993A5-D454-7FC9-33B6-15CAE9C1C29E}"/>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55" name="Straight Arrow Connector 154">
                  <a:extLst>
                    <a:ext uri="{FF2B5EF4-FFF2-40B4-BE49-F238E27FC236}">
                      <a16:creationId xmlns:a16="http://schemas.microsoft.com/office/drawing/2014/main" id="{504CCFB7-5470-B84F-3506-BBA2AF8A9E19}"/>
                    </a:ext>
                  </a:extLst>
                </p:cNvPr>
                <p:cNvCxnSpPr>
                  <a:endCxn id="160" idx="2"/>
                </p:cNvCxnSpPr>
                <p:nvPr/>
              </p:nvCxnSpPr>
              <p:spPr>
                <a:xfrm>
                  <a:off x="3305555" y="4167393"/>
                  <a:ext cx="143816" cy="2148"/>
                </a:xfrm>
                <a:prstGeom prst="straightConnector1">
                  <a:avLst/>
                </a:prstGeom>
                <a:noFill/>
                <a:ln w="12700" cap="flat" cmpd="sng" algn="ctr">
                  <a:solidFill>
                    <a:sysClr val="windowText" lastClr="000000"/>
                  </a:solidFill>
                  <a:prstDash val="solid"/>
                  <a:miter lim="800000"/>
                  <a:tailEnd type="triangle"/>
                </a:ln>
                <a:effectLst/>
              </p:spPr>
            </p:cxnSp>
            <p:cxnSp>
              <p:nvCxnSpPr>
                <p:cNvPr id="156" name="Straight Arrow Connector 155">
                  <a:extLst>
                    <a:ext uri="{FF2B5EF4-FFF2-40B4-BE49-F238E27FC236}">
                      <a16:creationId xmlns:a16="http://schemas.microsoft.com/office/drawing/2014/main" id="{B16C4768-0207-2553-CE34-61D3DCBFCC24}"/>
                    </a:ext>
                  </a:extLst>
                </p:cNvPr>
                <p:cNvCxnSpPr>
                  <a:stCxn id="159" idx="4"/>
                  <a:endCxn id="160" idx="0"/>
                </p:cNvCxnSpPr>
                <p:nvPr/>
              </p:nvCxnSpPr>
              <p:spPr>
                <a:xfrm>
                  <a:off x="3528791" y="3920554"/>
                  <a:ext cx="10732" cy="158835"/>
                </a:xfrm>
                <a:prstGeom prst="straightConnector1">
                  <a:avLst/>
                </a:prstGeom>
                <a:noFill/>
                <a:ln w="12700" cap="flat" cmpd="sng" algn="ctr">
                  <a:solidFill>
                    <a:sysClr val="windowText" lastClr="000000"/>
                  </a:solidFill>
                  <a:prstDash val="solid"/>
                  <a:miter lim="800000"/>
                  <a:tailEnd type="triangle"/>
                </a:ln>
                <a:effectLst/>
              </p:spPr>
            </p:cxnSp>
          </p:grpSp>
          <p:cxnSp>
            <p:nvCxnSpPr>
              <p:cNvPr id="108" name="Straight Arrow Connector 107">
                <a:extLst>
                  <a:ext uri="{FF2B5EF4-FFF2-40B4-BE49-F238E27FC236}">
                    <a16:creationId xmlns:a16="http://schemas.microsoft.com/office/drawing/2014/main" id="{CB7C3561-50A3-0022-BD0E-6F09A65401FA}"/>
                  </a:ext>
                </a:extLst>
              </p:cNvPr>
              <p:cNvCxnSpPr/>
              <p:nvPr/>
            </p:nvCxnSpPr>
            <p:spPr>
              <a:xfrm flipH="1" flipV="1">
                <a:off x="3047986" y="2253803"/>
                <a:ext cx="148100" cy="283335"/>
              </a:xfrm>
              <a:prstGeom prst="straightConnector1">
                <a:avLst/>
              </a:prstGeom>
              <a:noFill/>
              <a:ln w="19050" cap="flat" cmpd="sng" algn="ctr">
                <a:solidFill>
                  <a:srgbClr val="156082"/>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49FF5150-65A4-F83C-7806-544253B20812}"/>
                  </a:ext>
                </a:extLst>
              </p:cNvPr>
              <p:cNvCxnSpPr>
                <a:cxnSpLocks/>
              </p:cNvCxnSpPr>
              <p:nvPr/>
            </p:nvCxnSpPr>
            <p:spPr>
              <a:xfrm flipH="1" flipV="1">
                <a:off x="3419322" y="2253803"/>
                <a:ext cx="10732" cy="284415"/>
              </a:xfrm>
              <a:prstGeom prst="straightConnector1">
                <a:avLst/>
              </a:prstGeom>
              <a:noFill/>
              <a:ln w="19050" cap="flat" cmpd="sng" algn="ctr">
                <a:solidFill>
                  <a:srgbClr val="156082"/>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609A712-0284-1047-AA5C-4703B4B59BFC}"/>
                  </a:ext>
                </a:extLst>
              </p:cNvPr>
              <p:cNvCxnSpPr/>
              <p:nvPr/>
            </p:nvCxnSpPr>
            <p:spPr>
              <a:xfrm flipV="1">
                <a:off x="3659732" y="2296205"/>
                <a:ext cx="525902" cy="248460"/>
              </a:xfrm>
              <a:prstGeom prst="straightConnector1">
                <a:avLst/>
              </a:prstGeom>
              <a:noFill/>
              <a:ln w="19050" cap="flat" cmpd="sng" algn="ctr">
                <a:solidFill>
                  <a:srgbClr val="156082"/>
                </a:solidFill>
                <a:prstDash val="solid"/>
                <a:miter lim="800000"/>
                <a:tailEnd type="triangle"/>
              </a:ln>
              <a:effectLst/>
            </p:spPr>
          </p:cxnSp>
          <p:grpSp>
            <p:nvGrpSpPr>
              <p:cNvPr id="111" name="Group 110">
                <a:extLst>
                  <a:ext uri="{FF2B5EF4-FFF2-40B4-BE49-F238E27FC236}">
                    <a16:creationId xmlns:a16="http://schemas.microsoft.com/office/drawing/2014/main" id="{8228AE34-DEC2-2110-D296-26A8DFA10BFB}"/>
                  </a:ext>
                </a:extLst>
              </p:cNvPr>
              <p:cNvGrpSpPr/>
              <p:nvPr/>
            </p:nvGrpSpPr>
            <p:grpSpPr>
              <a:xfrm>
                <a:off x="4250032" y="1808689"/>
                <a:ext cx="611746" cy="611746"/>
                <a:chOff x="3979575" y="3385003"/>
                <a:chExt cx="611746" cy="611746"/>
              </a:xfrm>
            </p:grpSpPr>
            <p:grpSp>
              <p:nvGrpSpPr>
                <p:cNvPr id="145" name="Group 144">
                  <a:extLst>
                    <a:ext uri="{FF2B5EF4-FFF2-40B4-BE49-F238E27FC236}">
                      <a16:creationId xmlns:a16="http://schemas.microsoft.com/office/drawing/2014/main" id="{F161B9C3-114B-517C-F73C-9461A7B57BE8}"/>
                    </a:ext>
                  </a:extLst>
                </p:cNvPr>
                <p:cNvGrpSpPr/>
                <p:nvPr/>
              </p:nvGrpSpPr>
              <p:grpSpPr>
                <a:xfrm>
                  <a:off x="3979575" y="3385003"/>
                  <a:ext cx="611746" cy="611746"/>
                  <a:chOff x="482958" y="3947375"/>
                  <a:chExt cx="611746" cy="611746"/>
                </a:xfrm>
              </p:grpSpPr>
              <p:sp>
                <p:nvSpPr>
                  <p:cNvPr id="149" name="Rectangle: Rounded Corners 148">
                    <a:extLst>
                      <a:ext uri="{FF2B5EF4-FFF2-40B4-BE49-F238E27FC236}">
                        <a16:creationId xmlns:a16="http://schemas.microsoft.com/office/drawing/2014/main" id="{35775116-28F2-C2F4-8FD6-2AC798E20ACF}"/>
                      </a:ext>
                    </a:extLst>
                  </p:cNvPr>
                  <p:cNvSpPr/>
                  <p:nvPr/>
                </p:nvSpPr>
                <p:spPr>
                  <a:xfrm>
                    <a:off x="482958" y="3947375"/>
                    <a:ext cx="611746" cy="611746"/>
                  </a:xfrm>
                  <a:prstGeom prst="roundRect">
                    <a:avLst/>
                  </a:prstGeom>
                  <a:solidFill>
                    <a:srgbClr val="0F9E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0" name="Oval 149">
                    <a:extLst>
                      <a:ext uri="{FF2B5EF4-FFF2-40B4-BE49-F238E27FC236}">
                        <a16:creationId xmlns:a16="http://schemas.microsoft.com/office/drawing/2014/main" id="{E246FB75-9A9F-969C-1E7B-4915A97A0458}"/>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1" name="Oval 150">
                    <a:extLst>
                      <a:ext uri="{FF2B5EF4-FFF2-40B4-BE49-F238E27FC236}">
                        <a16:creationId xmlns:a16="http://schemas.microsoft.com/office/drawing/2014/main" id="{D9B021DB-B183-0CD7-4E2D-BEDAC0D7C9C7}"/>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2" name="Oval 151">
                    <a:extLst>
                      <a:ext uri="{FF2B5EF4-FFF2-40B4-BE49-F238E27FC236}">
                        <a16:creationId xmlns:a16="http://schemas.microsoft.com/office/drawing/2014/main" id="{DB4D194A-C1F7-B6F8-1155-7991FE5EB34C}"/>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3" name="Oval 152">
                    <a:extLst>
                      <a:ext uri="{FF2B5EF4-FFF2-40B4-BE49-F238E27FC236}">
                        <a16:creationId xmlns:a16="http://schemas.microsoft.com/office/drawing/2014/main" id="{004A2C86-18C1-A15E-FDEC-6754C1AD95B7}"/>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46" name="Straight Connector 145">
                  <a:extLst>
                    <a:ext uri="{FF2B5EF4-FFF2-40B4-BE49-F238E27FC236}">
                      <a16:creationId xmlns:a16="http://schemas.microsoft.com/office/drawing/2014/main" id="{1E8789A7-31AA-CE3C-FE21-7243CC09ECD0}"/>
                    </a:ext>
                  </a:extLst>
                </p:cNvPr>
                <p:cNvCxnSpPr>
                  <a:stCxn id="151" idx="4"/>
                  <a:endCxn id="152" idx="0"/>
                </p:cNvCxnSpPr>
                <p:nvPr/>
              </p:nvCxnSpPr>
              <p:spPr>
                <a:xfrm>
                  <a:off x="4441063" y="3614681"/>
                  <a:ext cx="10732" cy="158835"/>
                </a:xfrm>
                <a:prstGeom prst="line">
                  <a:avLst/>
                </a:prstGeom>
                <a:noFill/>
                <a:ln w="12700" cap="flat" cmpd="sng" algn="ctr">
                  <a:solidFill>
                    <a:sysClr val="windowText" lastClr="000000"/>
                  </a:solidFill>
                  <a:prstDash val="solid"/>
                  <a:miter lim="800000"/>
                </a:ln>
                <a:effectLst/>
              </p:spPr>
            </p:cxnSp>
            <p:cxnSp>
              <p:nvCxnSpPr>
                <p:cNvPr id="147" name="Straight Connector 146">
                  <a:extLst>
                    <a:ext uri="{FF2B5EF4-FFF2-40B4-BE49-F238E27FC236}">
                      <a16:creationId xmlns:a16="http://schemas.microsoft.com/office/drawing/2014/main" id="{8ED02E43-05E8-EE5C-9DAA-1DC5EC609C9F}"/>
                    </a:ext>
                  </a:extLst>
                </p:cNvPr>
                <p:cNvCxnSpPr>
                  <a:stCxn id="153" idx="6"/>
                  <a:endCxn id="152" idx="2"/>
                </p:cNvCxnSpPr>
                <p:nvPr/>
              </p:nvCxnSpPr>
              <p:spPr>
                <a:xfrm>
                  <a:off x="4217827" y="3861520"/>
                  <a:ext cx="143816" cy="2148"/>
                </a:xfrm>
                <a:prstGeom prst="line">
                  <a:avLst/>
                </a:prstGeom>
                <a:noFill/>
                <a:ln w="12700" cap="flat" cmpd="sng" algn="ctr">
                  <a:solidFill>
                    <a:sysClr val="windowText" lastClr="000000"/>
                  </a:solidFill>
                  <a:prstDash val="solid"/>
                  <a:miter lim="800000"/>
                </a:ln>
                <a:effectLst/>
              </p:spPr>
            </p:cxnSp>
            <p:cxnSp>
              <p:nvCxnSpPr>
                <p:cNvPr id="148" name="Straight Connector 147">
                  <a:extLst>
                    <a:ext uri="{FF2B5EF4-FFF2-40B4-BE49-F238E27FC236}">
                      <a16:creationId xmlns:a16="http://schemas.microsoft.com/office/drawing/2014/main" id="{5838D71E-626C-5B95-F7BE-AF6C51E6BA2B}"/>
                    </a:ext>
                  </a:extLst>
                </p:cNvPr>
                <p:cNvCxnSpPr>
                  <a:stCxn id="153" idx="7"/>
                </p:cNvCxnSpPr>
                <p:nvPr/>
              </p:nvCxnSpPr>
              <p:spPr>
                <a:xfrm flipV="1">
                  <a:off x="4191422" y="3581400"/>
                  <a:ext cx="170221" cy="216373"/>
                </a:xfrm>
                <a:prstGeom prst="line">
                  <a:avLst/>
                </a:prstGeom>
                <a:noFill/>
                <a:ln w="12700" cap="flat" cmpd="sng" algn="ctr">
                  <a:solidFill>
                    <a:sysClr val="windowText" lastClr="000000"/>
                  </a:solidFill>
                  <a:prstDash val="solid"/>
                  <a:miter lim="800000"/>
                </a:ln>
                <a:effectLst/>
              </p:spPr>
            </p:cxnSp>
          </p:grpSp>
          <p:cxnSp>
            <p:nvCxnSpPr>
              <p:cNvPr id="112" name="Straight Arrow Connector 111">
                <a:extLst>
                  <a:ext uri="{FF2B5EF4-FFF2-40B4-BE49-F238E27FC236}">
                    <a16:creationId xmlns:a16="http://schemas.microsoft.com/office/drawing/2014/main" id="{8A3D06BF-2BD7-7561-A848-7655F9F7982A}"/>
                  </a:ext>
                </a:extLst>
              </p:cNvPr>
              <p:cNvCxnSpPr>
                <a:cxnSpLocks/>
              </p:cNvCxnSpPr>
              <p:nvPr/>
            </p:nvCxnSpPr>
            <p:spPr>
              <a:xfrm flipH="1">
                <a:off x="4301548" y="2471951"/>
                <a:ext cx="96584" cy="417217"/>
              </a:xfrm>
              <a:prstGeom prst="straightConnector1">
                <a:avLst/>
              </a:prstGeom>
              <a:noFill/>
              <a:ln w="19050" cap="flat" cmpd="sng" algn="ctr">
                <a:solidFill>
                  <a:srgbClr val="A02B93"/>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46AFA30C-0034-C932-2116-44E2650A2664}"/>
                  </a:ext>
                </a:extLst>
              </p:cNvPr>
              <p:cNvCxnSpPr>
                <a:cxnSpLocks/>
              </p:cNvCxnSpPr>
              <p:nvPr/>
            </p:nvCxnSpPr>
            <p:spPr>
              <a:xfrm>
                <a:off x="4632100" y="2471951"/>
                <a:ext cx="154168" cy="460144"/>
              </a:xfrm>
              <a:prstGeom prst="straightConnector1">
                <a:avLst/>
              </a:prstGeom>
              <a:noFill/>
              <a:ln w="19050" cap="flat" cmpd="sng" algn="ctr">
                <a:solidFill>
                  <a:srgbClr val="A02B93"/>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38C23845-1228-5E84-DC19-E7DE08B82213}"/>
                  </a:ext>
                </a:extLst>
              </p:cNvPr>
              <p:cNvCxnSpPr/>
              <p:nvPr/>
            </p:nvCxnSpPr>
            <p:spPr>
              <a:xfrm>
                <a:off x="4861778" y="2417856"/>
                <a:ext cx="525125" cy="161414"/>
              </a:xfrm>
              <a:prstGeom prst="straightConnector1">
                <a:avLst/>
              </a:prstGeom>
              <a:noFill/>
              <a:ln w="19050" cap="flat" cmpd="sng" algn="ctr">
                <a:solidFill>
                  <a:srgbClr val="A02B93"/>
                </a:solidFill>
                <a:prstDash val="solid"/>
                <a:miter lim="800000"/>
                <a:tailEnd type="triangle"/>
              </a:ln>
              <a:effectLst/>
            </p:spPr>
          </p:cxnSp>
          <p:grpSp>
            <p:nvGrpSpPr>
              <p:cNvPr id="115" name="Group 114">
                <a:extLst>
                  <a:ext uri="{FF2B5EF4-FFF2-40B4-BE49-F238E27FC236}">
                    <a16:creationId xmlns:a16="http://schemas.microsoft.com/office/drawing/2014/main" id="{50FEFA5C-67E2-CDC1-1AAF-F5EFF109371F}"/>
                  </a:ext>
                </a:extLst>
              </p:cNvPr>
              <p:cNvGrpSpPr/>
              <p:nvPr/>
            </p:nvGrpSpPr>
            <p:grpSpPr>
              <a:xfrm>
                <a:off x="5462412" y="2531771"/>
                <a:ext cx="611746" cy="611746"/>
                <a:chOff x="4189926" y="3945282"/>
                <a:chExt cx="611746" cy="611746"/>
              </a:xfrm>
            </p:grpSpPr>
            <p:grpSp>
              <p:nvGrpSpPr>
                <p:cNvPr id="137" name="Group 136">
                  <a:extLst>
                    <a:ext uri="{FF2B5EF4-FFF2-40B4-BE49-F238E27FC236}">
                      <a16:creationId xmlns:a16="http://schemas.microsoft.com/office/drawing/2014/main" id="{19C1D80A-34C8-B5EE-F0CE-6B02CD28E592}"/>
                    </a:ext>
                  </a:extLst>
                </p:cNvPr>
                <p:cNvGrpSpPr/>
                <p:nvPr/>
              </p:nvGrpSpPr>
              <p:grpSpPr>
                <a:xfrm>
                  <a:off x="4189926" y="3945282"/>
                  <a:ext cx="611746" cy="611746"/>
                  <a:chOff x="482958" y="3947375"/>
                  <a:chExt cx="611746" cy="611746"/>
                </a:xfrm>
              </p:grpSpPr>
              <p:sp>
                <p:nvSpPr>
                  <p:cNvPr id="140" name="Rectangle: Rounded Corners 139">
                    <a:extLst>
                      <a:ext uri="{FF2B5EF4-FFF2-40B4-BE49-F238E27FC236}">
                        <a16:creationId xmlns:a16="http://schemas.microsoft.com/office/drawing/2014/main" id="{1DD2231B-D6F6-A0C9-8ADA-B01C10F9CDBC}"/>
                      </a:ext>
                    </a:extLst>
                  </p:cNvPr>
                  <p:cNvSpPr/>
                  <p:nvPr/>
                </p:nvSpPr>
                <p:spPr>
                  <a:xfrm>
                    <a:off x="482958" y="3947375"/>
                    <a:ext cx="611746" cy="611746"/>
                  </a:xfrm>
                  <a:prstGeom prst="roundRect">
                    <a:avLst/>
                  </a:prstGeom>
                  <a:solidFill>
                    <a:srgbClr val="0F9ED5">
                      <a:lumMod val="20000"/>
                      <a:lumOff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1" name="Oval 140">
                    <a:extLst>
                      <a:ext uri="{FF2B5EF4-FFF2-40B4-BE49-F238E27FC236}">
                        <a16:creationId xmlns:a16="http://schemas.microsoft.com/office/drawing/2014/main" id="{24AB77C9-B045-BD6E-6A59-58EAC444A3E0}"/>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2" name="Oval 141">
                    <a:extLst>
                      <a:ext uri="{FF2B5EF4-FFF2-40B4-BE49-F238E27FC236}">
                        <a16:creationId xmlns:a16="http://schemas.microsoft.com/office/drawing/2014/main" id="{5BCCAD53-7AB7-1C0A-738D-5DE25D8BEEFC}"/>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3" name="Oval 142">
                    <a:extLst>
                      <a:ext uri="{FF2B5EF4-FFF2-40B4-BE49-F238E27FC236}">
                        <a16:creationId xmlns:a16="http://schemas.microsoft.com/office/drawing/2014/main" id="{6632B770-7CE8-BCFD-1BF7-ED879300035E}"/>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4" name="Oval 143">
                    <a:extLst>
                      <a:ext uri="{FF2B5EF4-FFF2-40B4-BE49-F238E27FC236}">
                        <a16:creationId xmlns:a16="http://schemas.microsoft.com/office/drawing/2014/main" id="{4A339755-E168-1948-CC89-113AF399A0FB}"/>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38" name="Straight Arrow Connector 137">
                  <a:extLst>
                    <a:ext uri="{FF2B5EF4-FFF2-40B4-BE49-F238E27FC236}">
                      <a16:creationId xmlns:a16="http://schemas.microsoft.com/office/drawing/2014/main" id="{4A149559-8338-D75F-5B41-4E52177F10CD}"/>
                    </a:ext>
                  </a:extLst>
                </p:cNvPr>
                <p:cNvCxnSpPr>
                  <a:stCxn id="142" idx="3"/>
                  <a:endCxn id="144" idx="7"/>
                </p:cNvCxnSpPr>
                <p:nvPr/>
              </p:nvCxnSpPr>
              <p:spPr>
                <a:xfrm flipH="1">
                  <a:off x="4401773" y="4148555"/>
                  <a:ext cx="185894" cy="209497"/>
                </a:xfrm>
                <a:prstGeom prst="straightConnector1">
                  <a:avLst/>
                </a:prstGeom>
                <a:noFill/>
                <a:ln w="127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E113C5EE-B3FF-A4FD-63F7-9CA18A994687}"/>
                    </a:ext>
                  </a:extLst>
                </p:cNvPr>
                <p:cNvCxnSpPr>
                  <a:cxnSpLocks/>
                  <a:endCxn id="144" idx="6"/>
                </p:cNvCxnSpPr>
                <p:nvPr/>
              </p:nvCxnSpPr>
              <p:spPr>
                <a:xfrm flipH="1">
                  <a:off x="4428178" y="4421159"/>
                  <a:ext cx="133084" cy="640"/>
                </a:xfrm>
                <a:prstGeom prst="straightConnector1">
                  <a:avLst/>
                </a:prstGeom>
                <a:noFill/>
                <a:ln w="12700" cap="flat" cmpd="sng" algn="ctr">
                  <a:solidFill>
                    <a:sysClr val="windowText" lastClr="000000"/>
                  </a:solidFill>
                  <a:prstDash val="solid"/>
                  <a:miter lim="800000"/>
                  <a:tailEnd type="triangle"/>
                </a:ln>
                <a:effectLst/>
              </p:spPr>
            </p:cxnSp>
          </p:grpSp>
          <p:sp>
            <p:nvSpPr>
              <p:cNvPr id="116" name="Arrow: Down 115">
                <a:extLst>
                  <a:ext uri="{FF2B5EF4-FFF2-40B4-BE49-F238E27FC236}">
                    <a16:creationId xmlns:a16="http://schemas.microsoft.com/office/drawing/2014/main" id="{09BDBB91-519D-98A0-98FA-1BEFDCAEE11E}"/>
                  </a:ext>
                </a:extLst>
              </p:cNvPr>
              <p:cNvSpPr/>
              <p:nvPr/>
            </p:nvSpPr>
            <p:spPr>
              <a:xfrm rot="14604811">
                <a:off x="2104261" y="965753"/>
                <a:ext cx="351770" cy="2911413"/>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7" name="Arrow: Down 116">
                <a:extLst>
                  <a:ext uri="{FF2B5EF4-FFF2-40B4-BE49-F238E27FC236}">
                    <a16:creationId xmlns:a16="http://schemas.microsoft.com/office/drawing/2014/main" id="{271DEEEC-4D9D-7F16-82BD-690340F354AC}"/>
                  </a:ext>
                </a:extLst>
              </p:cNvPr>
              <p:cNvSpPr/>
              <p:nvPr/>
            </p:nvSpPr>
            <p:spPr>
              <a:xfrm rot="18264076">
                <a:off x="5626748" y="1593351"/>
                <a:ext cx="352222" cy="903598"/>
              </a:xfrm>
              <a:prstGeom prst="downArrow">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8" name="TextBox 117">
                <a:extLst>
                  <a:ext uri="{FF2B5EF4-FFF2-40B4-BE49-F238E27FC236}">
                    <a16:creationId xmlns:a16="http://schemas.microsoft.com/office/drawing/2014/main" id="{5CDA041E-A33A-1DC3-0C18-C98457205433}"/>
                  </a:ext>
                </a:extLst>
              </p:cNvPr>
              <p:cNvSpPr txBox="1"/>
              <p:nvPr/>
            </p:nvSpPr>
            <p:spPr>
              <a:xfrm>
                <a:off x="113267" y="4575679"/>
                <a:ext cx="120302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No-edge Model</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sp>
            <p:nvSpPr>
              <p:cNvPr id="119" name="TextBox 118">
                <a:extLst>
                  <a:ext uri="{FF2B5EF4-FFF2-40B4-BE49-F238E27FC236}">
                    <a16:creationId xmlns:a16="http://schemas.microsoft.com/office/drawing/2014/main" id="{29B2DAE7-5173-8E41-B698-97CD14FEE3D6}"/>
                  </a:ext>
                </a:extLst>
              </p:cNvPr>
              <p:cNvSpPr txBox="1"/>
              <p:nvPr/>
            </p:nvSpPr>
            <p:spPr>
              <a:xfrm>
                <a:off x="609671" y="1933805"/>
                <a:ext cx="2071336"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Forward Equivalence Search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(FES)</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sp>
            <p:nvSpPr>
              <p:cNvPr id="120" name="TextBox 119">
                <a:extLst>
                  <a:ext uri="{FF2B5EF4-FFF2-40B4-BE49-F238E27FC236}">
                    <a16:creationId xmlns:a16="http://schemas.microsoft.com/office/drawing/2014/main" id="{C1D137A1-F71F-CE7A-F84B-1C8E3B84867C}"/>
                  </a:ext>
                </a:extLst>
              </p:cNvPr>
              <p:cNvSpPr txBox="1"/>
              <p:nvPr/>
            </p:nvSpPr>
            <p:spPr>
              <a:xfrm>
                <a:off x="5694232" y="1690180"/>
                <a:ext cx="218450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Backward Equivalence Search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(BES)</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sp>
            <p:nvSpPr>
              <p:cNvPr id="121" name="TextBox 120">
                <a:extLst>
                  <a:ext uri="{FF2B5EF4-FFF2-40B4-BE49-F238E27FC236}">
                    <a16:creationId xmlns:a16="http://schemas.microsoft.com/office/drawing/2014/main" id="{350A7F43-FA57-EE6D-633A-7904CD53104E}"/>
                  </a:ext>
                </a:extLst>
              </p:cNvPr>
              <p:cNvSpPr txBox="1"/>
              <p:nvPr/>
            </p:nvSpPr>
            <p:spPr>
              <a:xfrm>
                <a:off x="5093212" y="3280706"/>
                <a:ext cx="1533882"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BES Local Maximum</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grpSp>
            <p:nvGrpSpPr>
              <p:cNvPr id="122" name="Group 121">
                <a:extLst>
                  <a:ext uri="{FF2B5EF4-FFF2-40B4-BE49-F238E27FC236}">
                    <a16:creationId xmlns:a16="http://schemas.microsoft.com/office/drawing/2014/main" id="{BEF5344E-3212-8CB2-348E-2D9DA90BCA88}"/>
                  </a:ext>
                </a:extLst>
              </p:cNvPr>
              <p:cNvGrpSpPr/>
              <p:nvPr/>
            </p:nvGrpSpPr>
            <p:grpSpPr>
              <a:xfrm>
                <a:off x="7677810" y="2478471"/>
                <a:ext cx="1739066" cy="1024591"/>
                <a:chOff x="9314286" y="2531771"/>
                <a:chExt cx="1739066" cy="1024591"/>
              </a:xfrm>
            </p:grpSpPr>
            <p:grpSp>
              <p:nvGrpSpPr>
                <p:cNvPr id="128" name="Group 127">
                  <a:extLst>
                    <a:ext uri="{FF2B5EF4-FFF2-40B4-BE49-F238E27FC236}">
                      <a16:creationId xmlns:a16="http://schemas.microsoft.com/office/drawing/2014/main" id="{1F69EFB8-5117-F6A8-CE85-015C663D69EB}"/>
                    </a:ext>
                  </a:extLst>
                </p:cNvPr>
                <p:cNvGrpSpPr/>
                <p:nvPr/>
              </p:nvGrpSpPr>
              <p:grpSpPr>
                <a:xfrm>
                  <a:off x="9824441" y="2531771"/>
                  <a:ext cx="611746" cy="611746"/>
                  <a:chOff x="482958" y="3947375"/>
                  <a:chExt cx="611746" cy="611746"/>
                </a:xfrm>
              </p:grpSpPr>
              <p:sp>
                <p:nvSpPr>
                  <p:cNvPr id="132" name="Rectangle: Rounded Corners 131">
                    <a:extLst>
                      <a:ext uri="{FF2B5EF4-FFF2-40B4-BE49-F238E27FC236}">
                        <a16:creationId xmlns:a16="http://schemas.microsoft.com/office/drawing/2014/main" id="{B3AF50F2-1EAD-259E-09CF-DA267973030D}"/>
                      </a:ext>
                    </a:extLst>
                  </p:cNvPr>
                  <p:cNvSpPr/>
                  <p:nvPr/>
                </p:nvSpPr>
                <p:spPr>
                  <a:xfrm>
                    <a:off x="482958" y="3947375"/>
                    <a:ext cx="611746" cy="611746"/>
                  </a:xfrm>
                  <a:prstGeom prst="roundRect">
                    <a:avLst/>
                  </a:prstGeom>
                  <a:solidFill>
                    <a:srgbClr val="FFC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3" name="Oval 132">
                    <a:extLst>
                      <a:ext uri="{FF2B5EF4-FFF2-40B4-BE49-F238E27FC236}">
                        <a16:creationId xmlns:a16="http://schemas.microsoft.com/office/drawing/2014/main" id="{034BF508-2806-BBC9-3C85-388C9E847121}"/>
                      </a:ext>
                    </a:extLst>
                  </p:cNvPr>
                  <p:cNvSpPr/>
                  <p:nvPr/>
                </p:nvSpPr>
                <p:spPr>
                  <a:xfrm>
                    <a:off x="534474" y="3998891"/>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4" name="Oval 133">
                    <a:extLst>
                      <a:ext uri="{FF2B5EF4-FFF2-40B4-BE49-F238E27FC236}">
                        <a16:creationId xmlns:a16="http://schemas.microsoft.com/office/drawing/2014/main" id="{422D39EF-493C-DC26-2D00-8732AD4EB8C8}"/>
                      </a:ext>
                    </a:extLst>
                  </p:cNvPr>
                  <p:cNvSpPr/>
                  <p:nvPr/>
                </p:nvSpPr>
                <p:spPr>
                  <a:xfrm>
                    <a:off x="854294" y="3996749"/>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Oval 134">
                    <a:extLst>
                      <a:ext uri="{FF2B5EF4-FFF2-40B4-BE49-F238E27FC236}">
                        <a16:creationId xmlns:a16="http://schemas.microsoft.com/office/drawing/2014/main" id="{EFE02EC5-1AE2-649F-A83A-95C8A894EA0F}"/>
                      </a:ext>
                    </a:extLst>
                  </p:cNvPr>
                  <p:cNvSpPr/>
                  <p:nvPr/>
                </p:nvSpPr>
                <p:spPr>
                  <a:xfrm>
                    <a:off x="865026" y="4335888"/>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6" name="Oval 135">
                    <a:extLst>
                      <a:ext uri="{FF2B5EF4-FFF2-40B4-BE49-F238E27FC236}">
                        <a16:creationId xmlns:a16="http://schemas.microsoft.com/office/drawing/2014/main" id="{2D71F7B7-6B7A-804C-0C4B-5B65A327160C}"/>
                      </a:ext>
                    </a:extLst>
                  </p:cNvPr>
                  <p:cNvSpPr/>
                  <p:nvPr/>
                </p:nvSpPr>
                <p:spPr>
                  <a:xfrm>
                    <a:off x="540906" y="4333740"/>
                    <a:ext cx="180304" cy="180304"/>
                  </a:xfrm>
                  <a:prstGeom prst="ellipse">
                    <a:avLst/>
                  </a:prstGeom>
                  <a:solidFill>
                    <a:srgbClr val="E8E8E8">
                      <a:lumMod val="9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cxnSp>
              <p:nvCxnSpPr>
                <p:cNvPr id="129" name="Straight Arrow Connector 128">
                  <a:extLst>
                    <a:ext uri="{FF2B5EF4-FFF2-40B4-BE49-F238E27FC236}">
                      <a16:creationId xmlns:a16="http://schemas.microsoft.com/office/drawing/2014/main" id="{B8AE627C-505D-9013-FC79-5F56ED483F4E}"/>
                    </a:ext>
                  </a:extLst>
                </p:cNvPr>
                <p:cNvCxnSpPr>
                  <a:stCxn id="135" idx="2"/>
                  <a:endCxn id="136" idx="6"/>
                </p:cNvCxnSpPr>
                <p:nvPr/>
              </p:nvCxnSpPr>
              <p:spPr>
                <a:xfrm flipH="1" flipV="1">
                  <a:off x="10062693" y="3008288"/>
                  <a:ext cx="143816" cy="2148"/>
                </a:xfrm>
                <a:prstGeom prst="straightConnector1">
                  <a:avLst/>
                </a:prstGeom>
                <a:noFill/>
                <a:ln w="12700" cap="flat" cmpd="sng" algn="ctr">
                  <a:solidFill>
                    <a:sysClr val="windowText" lastClr="000000"/>
                  </a:solidFill>
                  <a:prstDash val="solid"/>
                  <a:miter lim="800000"/>
                  <a:tailEnd type="triangle"/>
                </a:ln>
                <a:effectLst/>
              </p:spPr>
            </p:cxnSp>
            <p:cxnSp>
              <p:nvCxnSpPr>
                <p:cNvPr id="130" name="Straight Arrow Connector 129">
                  <a:extLst>
                    <a:ext uri="{FF2B5EF4-FFF2-40B4-BE49-F238E27FC236}">
                      <a16:creationId xmlns:a16="http://schemas.microsoft.com/office/drawing/2014/main" id="{AA4AEEDA-64A2-F5BE-2430-B5DE087D134A}"/>
                    </a:ext>
                  </a:extLst>
                </p:cNvPr>
                <p:cNvCxnSpPr>
                  <a:stCxn id="136" idx="7"/>
                  <a:endCxn id="134" idx="3"/>
                </p:cNvCxnSpPr>
                <p:nvPr/>
              </p:nvCxnSpPr>
              <p:spPr>
                <a:xfrm flipV="1">
                  <a:off x="10036288" y="2735044"/>
                  <a:ext cx="185894" cy="209497"/>
                </a:xfrm>
                <a:prstGeom prst="straightConnector1">
                  <a:avLst/>
                </a:prstGeom>
                <a:noFill/>
                <a:ln w="12700" cap="flat" cmpd="sng" algn="ctr">
                  <a:solidFill>
                    <a:sysClr val="windowText" lastClr="000000"/>
                  </a:solidFill>
                  <a:prstDash val="solid"/>
                  <a:miter lim="800000"/>
                  <a:tailEnd type="triangle"/>
                </a:ln>
                <a:effectLst/>
              </p:spPr>
            </p:cxnSp>
            <p:sp>
              <p:nvSpPr>
                <p:cNvPr id="131" name="TextBox 130">
                  <a:extLst>
                    <a:ext uri="{FF2B5EF4-FFF2-40B4-BE49-F238E27FC236}">
                      <a16:creationId xmlns:a16="http://schemas.microsoft.com/office/drawing/2014/main" id="{7EDD16D8-CA98-A4D3-2F71-5CE3D4B4B703}"/>
                    </a:ext>
                  </a:extLst>
                </p:cNvPr>
                <p:cNvSpPr txBox="1"/>
                <p:nvPr/>
              </p:nvSpPr>
              <p:spPr>
                <a:xfrm>
                  <a:off x="9314286" y="3279363"/>
                  <a:ext cx="173906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turning Local Maximum</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grpSp>
          <p:cxnSp>
            <p:nvCxnSpPr>
              <p:cNvPr id="123" name="Straight Arrow Connector 122">
                <a:extLst>
                  <a:ext uri="{FF2B5EF4-FFF2-40B4-BE49-F238E27FC236}">
                    <a16:creationId xmlns:a16="http://schemas.microsoft.com/office/drawing/2014/main" id="{889A32F1-E0F2-206B-24C9-E164777E9027}"/>
                  </a:ext>
                </a:extLst>
              </p:cNvPr>
              <p:cNvCxnSpPr>
                <a:cxnSpLocks/>
              </p:cNvCxnSpPr>
              <p:nvPr/>
            </p:nvCxnSpPr>
            <p:spPr>
              <a:xfrm flipV="1">
                <a:off x="6178944" y="2743602"/>
                <a:ext cx="1855122" cy="17847"/>
              </a:xfrm>
              <a:prstGeom prst="straightConnector1">
                <a:avLst/>
              </a:prstGeom>
              <a:noFill/>
              <a:ln w="19050" cap="flat" cmpd="sng" algn="ctr">
                <a:solidFill>
                  <a:srgbClr val="C00000"/>
                </a:solidFill>
                <a:prstDash val="solid"/>
                <a:miter lim="800000"/>
                <a:tailEnd type="triangle"/>
              </a:ln>
              <a:effectLst/>
            </p:spPr>
          </p:cxnSp>
          <p:cxnSp>
            <p:nvCxnSpPr>
              <p:cNvPr id="124" name="Straight Arrow Connector 123">
                <a:extLst>
                  <a:ext uri="{FF2B5EF4-FFF2-40B4-BE49-F238E27FC236}">
                    <a16:creationId xmlns:a16="http://schemas.microsoft.com/office/drawing/2014/main" id="{FDA4DCC0-0155-F147-A574-3AA3B5D743BC}"/>
                  </a:ext>
                </a:extLst>
              </p:cNvPr>
              <p:cNvCxnSpPr/>
              <p:nvPr/>
            </p:nvCxnSpPr>
            <p:spPr>
              <a:xfrm>
                <a:off x="6174383" y="2860575"/>
                <a:ext cx="725692" cy="503987"/>
              </a:xfrm>
              <a:prstGeom prst="straightConnector1">
                <a:avLst/>
              </a:prstGeom>
              <a:noFill/>
              <a:ln w="19050" cap="flat" cmpd="sng" algn="ctr">
                <a:solidFill>
                  <a:srgbClr val="C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766116AE-18A3-EC1E-F6F0-B622A819430C}"/>
                  </a:ext>
                </a:extLst>
              </p:cNvPr>
              <p:cNvCxnSpPr/>
              <p:nvPr/>
            </p:nvCxnSpPr>
            <p:spPr>
              <a:xfrm>
                <a:off x="6167751" y="2944541"/>
                <a:ext cx="32150" cy="367486"/>
              </a:xfrm>
              <a:prstGeom prst="straightConnector1">
                <a:avLst/>
              </a:prstGeom>
              <a:noFill/>
              <a:ln w="19050" cap="flat" cmpd="sng" algn="ctr">
                <a:solidFill>
                  <a:srgbClr val="C00000"/>
                </a:solidFill>
                <a:prstDash val="solid"/>
                <a:miter lim="800000"/>
                <a:tailEnd type="triangle"/>
              </a:ln>
              <a:effectLst/>
            </p:spPr>
          </p:cxnSp>
          <p:sp>
            <p:nvSpPr>
              <p:cNvPr id="126" name="Arrow: Right 125">
                <a:extLst>
                  <a:ext uri="{FF2B5EF4-FFF2-40B4-BE49-F238E27FC236}">
                    <a16:creationId xmlns:a16="http://schemas.microsoft.com/office/drawing/2014/main" id="{3F8DAC85-2A8D-C0D9-2F3F-923575B5D795}"/>
                  </a:ext>
                </a:extLst>
              </p:cNvPr>
              <p:cNvSpPr/>
              <p:nvPr/>
            </p:nvSpPr>
            <p:spPr>
              <a:xfrm>
                <a:off x="6400800" y="3544731"/>
                <a:ext cx="1588190" cy="365979"/>
              </a:xfrm>
              <a:prstGeom prst="rightArrow">
                <a:avLst/>
              </a:prstGeom>
              <a:solidFill>
                <a:srgbClr val="FFC000"/>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150"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7" name="TextBox 126">
                <a:extLst>
                  <a:ext uri="{FF2B5EF4-FFF2-40B4-BE49-F238E27FC236}">
                    <a16:creationId xmlns:a16="http://schemas.microsoft.com/office/drawing/2014/main" id="{B425A2F3-0625-40BC-3649-CE136C2AF4E2}"/>
                  </a:ext>
                </a:extLst>
              </p:cNvPr>
              <p:cNvSpPr txBox="1"/>
              <p:nvPr/>
            </p:nvSpPr>
            <p:spPr>
              <a:xfrm>
                <a:off x="6786486" y="3822401"/>
                <a:ext cx="673005"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Turning</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grpSp>
        <p:sp>
          <p:nvSpPr>
            <p:cNvPr id="94" name="TextBox 93">
              <a:extLst>
                <a:ext uri="{FF2B5EF4-FFF2-40B4-BE49-F238E27FC236}">
                  <a16:creationId xmlns:a16="http://schemas.microsoft.com/office/drawing/2014/main" id="{F5D8E261-7AE7-2EBC-6A04-62E5837680C2}"/>
                </a:ext>
              </a:extLst>
            </p:cNvPr>
            <p:cNvSpPr txBox="1"/>
            <p:nvPr/>
          </p:nvSpPr>
          <p:spPr>
            <a:xfrm>
              <a:off x="5621635" y="4029432"/>
              <a:ext cx="320762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110004020202020204"/>
                </a:rPr>
                <a:t>With the skeleton of the graph obtained from the BES, turning the arrow one by one. </a:t>
              </a:r>
              <a:endParaRPr kumimoji="0" lang="en-150" sz="1800" b="0" i="0" u="none" strike="noStrike" kern="0" cap="none" spc="0" normalizeH="0" baseline="0" noProof="0" dirty="0">
                <a:ln>
                  <a:noFill/>
                </a:ln>
                <a:solidFill>
                  <a:prstClr val="black"/>
                </a:solidFill>
                <a:effectLst/>
                <a:uLnTx/>
                <a:uFillTx/>
                <a:latin typeface="Aptos" panose="02110004020202020204"/>
              </a:endParaRPr>
            </a:p>
          </p:txBody>
        </p:sp>
        <p:sp>
          <p:nvSpPr>
            <p:cNvPr id="95" name="TextBox 94">
              <a:extLst>
                <a:ext uri="{FF2B5EF4-FFF2-40B4-BE49-F238E27FC236}">
                  <a16:creationId xmlns:a16="http://schemas.microsoft.com/office/drawing/2014/main" id="{8D3C09D8-BE21-3612-6D73-A7926C8FC791}"/>
                </a:ext>
              </a:extLst>
            </p:cNvPr>
            <p:cNvSpPr txBox="1"/>
            <p:nvPr/>
          </p:nvSpPr>
          <p:spPr>
            <a:xfrm>
              <a:off x="1044525" y="3898646"/>
              <a:ext cx="100860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4*3/2 + 1 = 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MEC space</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sp>
          <p:nvSpPr>
            <p:cNvPr id="96" name="TextBox 95">
              <a:extLst>
                <a:ext uri="{FF2B5EF4-FFF2-40B4-BE49-F238E27FC236}">
                  <a16:creationId xmlns:a16="http://schemas.microsoft.com/office/drawing/2014/main" id="{F401D65A-F923-AFA5-9A3F-5CB720F90DFF}"/>
                </a:ext>
              </a:extLst>
            </p:cNvPr>
            <p:cNvSpPr txBox="1"/>
            <p:nvPr/>
          </p:nvSpPr>
          <p:spPr>
            <a:xfrm>
              <a:off x="2451888" y="3207030"/>
              <a:ext cx="93339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2*4 + 1 = 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ptos" panose="02110004020202020204"/>
                </a:rPr>
                <a:t>MEC space</a:t>
              </a:r>
              <a:endParaRPr kumimoji="0" lang="en-150" sz="1200" b="0" i="0" u="none" strike="noStrike" kern="0" cap="none" spc="0" normalizeH="0" baseline="0" noProof="0" dirty="0">
                <a:ln>
                  <a:noFill/>
                </a:ln>
                <a:solidFill>
                  <a:prstClr val="black"/>
                </a:solidFill>
                <a:effectLst/>
                <a:uLnTx/>
                <a:uFillTx/>
                <a:latin typeface="Aptos" panose="02110004020202020204"/>
              </a:endParaRPr>
            </a:p>
          </p:txBody>
        </p:sp>
      </p:grpSp>
    </p:spTree>
    <p:extLst>
      <p:ext uri="{BB962C8B-B14F-4D97-AF65-F5344CB8AC3E}">
        <p14:creationId xmlns:p14="http://schemas.microsoft.com/office/powerpoint/2010/main" val="2549193476"/>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8D21B-1A2E-9C65-D7FE-ABA5B171703D}"/>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1162349-37B9-C181-8911-07616685383D}"/>
              </a:ext>
            </a:extLst>
          </p:cNvPr>
          <p:cNvSpPr>
            <a:spLocks noGrp="1"/>
          </p:cNvSpPr>
          <p:nvPr>
            <p:ph type="sldNum" sz="quarter" idx="4"/>
          </p:nvPr>
        </p:nvSpPr>
        <p:spPr/>
        <p:txBody>
          <a:bodyPr/>
          <a:lstStyle/>
          <a:p>
            <a:fld id="{5EE7099E-8998-4851-915A-4F4831808297}" type="slidenum">
              <a:rPr lang="nl-NL" smtClean="0"/>
              <a:pPr/>
              <a:t>48</a:t>
            </a:fld>
            <a:endParaRPr lang="nl-NL" dirty="0"/>
          </a:p>
        </p:txBody>
      </p:sp>
      <p:sp>
        <p:nvSpPr>
          <p:cNvPr id="29" name="TextBox 28">
            <a:extLst>
              <a:ext uri="{FF2B5EF4-FFF2-40B4-BE49-F238E27FC236}">
                <a16:creationId xmlns:a16="http://schemas.microsoft.com/office/drawing/2014/main" id="{4C5418CD-B2A8-470F-D1B4-2D4CA4AC3FDA}"/>
              </a:ext>
            </a:extLst>
          </p:cNvPr>
          <p:cNvSpPr txBox="1"/>
          <p:nvPr/>
        </p:nvSpPr>
        <p:spPr>
          <a:xfrm>
            <a:off x="9985" y="0"/>
            <a:ext cx="961758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2: Bayesian Network Learning for feature selection</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6B7F752D-A09E-39F5-CD00-CFFDB433F88F}"/>
              </a:ext>
            </a:extLst>
          </p:cNvPr>
          <p:cNvSpPr txBox="1"/>
          <p:nvPr/>
        </p:nvSpPr>
        <p:spPr>
          <a:xfrm>
            <a:off x="39981" y="614520"/>
            <a:ext cx="2170762" cy="459847"/>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RESULT OF GIES</a:t>
            </a:r>
          </a:p>
        </p:txBody>
      </p:sp>
      <p:pic>
        <p:nvPicPr>
          <p:cNvPr id="2" name="Picture 1" descr="A diagram of a number&#10;&#10;Description automatically generated">
            <a:extLst>
              <a:ext uri="{FF2B5EF4-FFF2-40B4-BE49-F238E27FC236}">
                <a16:creationId xmlns:a16="http://schemas.microsoft.com/office/drawing/2014/main" id="{98086896-9344-AC9B-5F9B-2FF67CDDC88A}"/>
              </a:ext>
            </a:extLst>
          </p:cNvPr>
          <p:cNvPicPr>
            <a:picLocks noChangeAspect="1"/>
          </p:cNvPicPr>
          <p:nvPr/>
        </p:nvPicPr>
        <p:blipFill>
          <a:blip r:embed="rId3">
            <a:extLst>
              <a:ext uri="{28A0092B-C50C-407E-A947-70E740481C1C}">
                <a14:useLocalDpi xmlns:a14="http://schemas.microsoft.com/office/drawing/2010/main" val="0"/>
              </a:ext>
            </a:extLst>
          </a:blip>
          <a:srcRect t="7301" r="67000"/>
          <a:stretch/>
        </p:blipFill>
        <p:spPr>
          <a:xfrm>
            <a:off x="1706687" y="1563723"/>
            <a:ext cx="2189260" cy="3730554"/>
          </a:xfrm>
          <a:prstGeom prst="rect">
            <a:avLst/>
          </a:prstGeom>
        </p:spPr>
      </p:pic>
      <p:pic>
        <p:nvPicPr>
          <p:cNvPr id="3" name="Picture 2">
            <a:extLst>
              <a:ext uri="{FF2B5EF4-FFF2-40B4-BE49-F238E27FC236}">
                <a16:creationId xmlns:a16="http://schemas.microsoft.com/office/drawing/2014/main" id="{EBA4C5EA-8759-CB0D-EA78-8F544F419E8F}"/>
              </a:ext>
            </a:extLst>
          </p:cNvPr>
          <p:cNvPicPr>
            <a:picLocks noChangeAspect="1"/>
          </p:cNvPicPr>
          <p:nvPr/>
        </p:nvPicPr>
        <p:blipFill>
          <a:blip r:embed="rId4"/>
          <a:srcRect t="11151"/>
          <a:stretch/>
        </p:blipFill>
        <p:spPr>
          <a:xfrm>
            <a:off x="4154959" y="1074367"/>
            <a:ext cx="7402718" cy="4581128"/>
          </a:xfrm>
          <a:prstGeom prst="rect">
            <a:avLst/>
          </a:prstGeom>
        </p:spPr>
      </p:pic>
    </p:spTree>
    <p:extLst>
      <p:ext uri="{BB962C8B-B14F-4D97-AF65-F5344CB8AC3E}">
        <p14:creationId xmlns:p14="http://schemas.microsoft.com/office/powerpoint/2010/main" val="346983358"/>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183D80-F494-7489-B783-8D7C33D3038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2ACB7AF-EAE6-15DC-329B-F81D293386F3}"/>
              </a:ext>
            </a:extLst>
          </p:cNvPr>
          <p:cNvGrpSpPr/>
          <p:nvPr/>
        </p:nvGrpSpPr>
        <p:grpSpPr>
          <a:xfrm>
            <a:off x="-28304" y="1347755"/>
            <a:ext cx="2274132" cy="4324835"/>
            <a:chOff x="581285" y="1196752"/>
            <a:chExt cx="2274132" cy="4324835"/>
          </a:xfrm>
        </p:grpSpPr>
        <p:pic>
          <p:nvPicPr>
            <p:cNvPr id="13" name="Picture 12">
              <a:extLst>
                <a:ext uri="{FF2B5EF4-FFF2-40B4-BE49-F238E27FC236}">
                  <a16:creationId xmlns:a16="http://schemas.microsoft.com/office/drawing/2014/main" id="{FAA5B77E-3B0C-D073-87CC-D3C418A98A31}"/>
                </a:ext>
              </a:extLst>
            </p:cNvPr>
            <p:cNvPicPr>
              <a:picLocks noChangeAspect="1"/>
            </p:cNvPicPr>
            <p:nvPr/>
          </p:nvPicPr>
          <p:blipFill>
            <a:blip r:embed="rId3"/>
            <a:stretch>
              <a:fillRect/>
            </a:stretch>
          </p:blipFill>
          <p:spPr>
            <a:xfrm>
              <a:off x="626567" y="1196752"/>
              <a:ext cx="2228850" cy="2057400"/>
            </a:xfrm>
            <a:prstGeom prst="rect">
              <a:avLst/>
            </a:prstGeom>
          </p:spPr>
        </p:pic>
        <p:pic>
          <p:nvPicPr>
            <p:cNvPr id="22" name="Picture 21">
              <a:extLst>
                <a:ext uri="{FF2B5EF4-FFF2-40B4-BE49-F238E27FC236}">
                  <a16:creationId xmlns:a16="http://schemas.microsoft.com/office/drawing/2014/main" id="{447C86AA-B8C9-B2C8-4A4E-8DC567C4E622}"/>
                </a:ext>
              </a:extLst>
            </p:cNvPr>
            <p:cNvPicPr>
              <a:picLocks noChangeAspect="1"/>
            </p:cNvPicPr>
            <p:nvPr/>
          </p:nvPicPr>
          <p:blipFill>
            <a:blip r:embed="rId4"/>
            <a:stretch>
              <a:fillRect/>
            </a:stretch>
          </p:blipFill>
          <p:spPr>
            <a:xfrm>
              <a:off x="581285" y="3258507"/>
              <a:ext cx="2263080" cy="2263080"/>
            </a:xfrm>
            <a:prstGeom prst="rect">
              <a:avLst/>
            </a:prstGeom>
          </p:spPr>
        </p:pic>
      </p:grpSp>
      <p:sp>
        <p:nvSpPr>
          <p:cNvPr id="4" name="Tijdelijke aanduiding voor dianummer 3">
            <a:extLst>
              <a:ext uri="{FF2B5EF4-FFF2-40B4-BE49-F238E27FC236}">
                <a16:creationId xmlns:a16="http://schemas.microsoft.com/office/drawing/2014/main" id="{7848C2BF-1851-B5E5-1948-B560D21C2095}"/>
              </a:ext>
            </a:extLst>
          </p:cNvPr>
          <p:cNvSpPr>
            <a:spLocks noGrp="1"/>
          </p:cNvSpPr>
          <p:nvPr>
            <p:ph type="sldNum" sz="quarter" idx="4"/>
          </p:nvPr>
        </p:nvSpPr>
        <p:spPr/>
        <p:txBody>
          <a:bodyPr/>
          <a:lstStyle/>
          <a:p>
            <a:fld id="{5EE7099E-8998-4851-915A-4F4831808297}" type="slidenum">
              <a:rPr lang="nl-NL" smtClean="0"/>
              <a:pPr/>
              <a:t>49</a:t>
            </a:fld>
            <a:endParaRPr lang="nl-NL" dirty="0"/>
          </a:p>
        </p:txBody>
      </p:sp>
      <p:sp>
        <p:nvSpPr>
          <p:cNvPr id="29" name="TextBox 28">
            <a:extLst>
              <a:ext uri="{FF2B5EF4-FFF2-40B4-BE49-F238E27FC236}">
                <a16:creationId xmlns:a16="http://schemas.microsoft.com/office/drawing/2014/main" id="{F11FBC21-C5B4-4B75-E1A8-3773BB0F0EF4}"/>
              </a:ext>
            </a:extLst>
          </p:cNvPr>
          <p:cNvSpPr txBox="1"/>
          <p:nvPr/>
        </p:nvSpPr>
        <p:spPr>
          <a:xfrm>
            <a:off x="101663" y="128792"/>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Activation of Mandarin Chinese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B1C18C5-3838-4953-3F0F-409A37BCE8FA}"/>
              </a:ext>
            </a:extLst>
          </p:cNvPr>
          <p:cNvSpPr txBox="1"/>
          <p:nvPr/>
        </p:nvSpPr>
        <p:spPr>
          <a:xfrm>
            <a:off x="91677" y="717302"/>
            <a:ext cx="8897501" cy="614520"/>
          </a:xfrm>
          <a:prstGeom prst="rect">
            <a:avLst/>
          </a:prstGeom>
          <a:noFill/>
        </p:spPr>
        <p:txBody>
          <a:bodyPr wrap="none" lIns="108000" tIns="108000" rIns="108000" bIns="108000" rtlCol="0">
            <a:noAutofit/>
          </a:bodyPr>
          <a:lstStyle/>
          <a:p>
            <a:r>
              <a:rPr lang="en-US" noProof="0" dirty="0">
                <a:solidFill>
                  <a:schemeClr val="tx2">
                    <a:lumMod val="75000"/>
                  </a:schemeClr>
                </a:solidFill>
                <a:latin typeface="Arial" panose="020B0604020202020204" pitchFamily="34" charset="0"/>
                <a:cs typeface="Arial" panose="020B0604020202020204" pitchFamily="34" charset="0"/>
              </a:rPr>
              <a:t>A</a:t>
            </a:r>
            <a:r>
              <a:rPr lang="en-150" noProof="0" dirty="0" err="1">
                <a:solidFill>
                  <a:schemeClr val="tx2">
                    <a:lumMod val="75000"/>
                  </a:schemeClr>
                </a:solidFill>
                <a:latin typeface="Arial" panose="020B0604020202020204" pitchFamily="34" charset="0"/>
                <a:cs typeface="Arial" panose="020B0604020202020204" pitchFamily="34" charset="0"/>
              </a:rPr>
              <a:t>im</a:t>
            </a:r>
            <a:r>
              <a:rPr lang="en-150" noProof="0" dirty="0">
                <a:solidFill>
                  <a:schemeClr val="tx2">
                    <a:lumMod val="75000"/>
                  </a:schemeClr>
                </a:solidFill>
                <a:latin typeface="Arial" panose="020B0604020202020204" pitchFamily="34" charset="0"/>
                <a:cs typeface="Arial" panose="020B0604020202020204" pitchFamily="34" charset="0"/>
              </a:rPr>
              <a:t> to </a:t>
            </a:r>
            <a:r>
              <a:rPr lang="en-US" dirty="0">
                <a:solidFill>
                  <a:schemeClr val="tx2">
                    <a:lumMod val="75000"/>
                  </a:schemeClr>
                </a:solidFill>
                <a:latin typeface="Arial" panose="020B0604020202020204" pitchFamily="34" charset="0"/>
                <a:cs typeface="Arial" panose="020B0604020202020204" pitchFamily="34" charset="0"/>
              </a:rPr>
              <a:t>generalize</a:t>
            </a:r>
            <a:r>
              <a:rPr lang="en-US" noProof="0" dirty="0">
                <a:solidFill>
                  <a:schemeClr val="tx2">
                    <a:lumMod val="75000"/>
                  </a:schemeClr>
                </a:solidFill>
                <a:latin typeface="Arial" panose="020B0604020202020204" pitchFamily="34" charset="0"/>
                <a:cs typeface="Arial" panose="020B0604020202020204" pitchFamily="34" charset="0"/>
              </a:rPr>
              <a:t> existing language production model to the case of Mandarin Chinese classifiers  </a:t>
            </a:r>
            <a:endParaRPr lang="en-150" noProof="0" dirty="0">
              <a:solidFill>
                <a:schemeClr val="tx2">
                  <a:lumMod val="75000"/>
                </a:schemeClr>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9BE41E84-4DE6-CF28-BECC-A6D39A96EE76}"/>
              </a:ext>
            </a:extLst>
          </p:cNvPr>
          <p:cNvGrpSpPr/>
          <p:nvPr/>
        </p:nvGrpSpPr>
        <p:grpSpPr>
          <a:xfrm>
            <a:off x="1652501" y="1484784"/>
            <a:ext cx="10351330" cy="3427373"/>
            <a:chOff x="239434" y="1821260"/>
            <a:chExt cx="10351330" cy="3427373"/>
          </a:xfrm>
        </p:grpSpPr>
        <p:grpSp>
          <p:nvGrpSpPr>
            <p:cNvPr id="15" name="Group 14">
              <a:extLst>
                <a:ext uri="{FF2B5EF4-FFF2-40B4-BE49-F238E27FC236}">
                  <a16:creationId xmlns:a16="http://schemas.microsoft.com/office/drawing/2014/main" id="{228F072A-57E6-C0A2-DA77-BCBC03E7B38B}"/>
                </a:ext>
              </a:extLst>
            </p:cNvPr>
            <p:cNvGrpSpPr/>
            <p:nvPr/>
          </p:nvGrpSpPr>
          <p:grpSpPr>
            <a:xfrm>
              <a:off x="6819255" y="2420888"/>
              <a:ext cx="3771509" cy="2827745"/>
              <a:chOff x="239434" y="2394107"/>
              <a:chExt cx="3771509" cy="2827745"/>
            </a:xfrm>
          </p:grpSpPr>
          <p:sp>
            <p:nvSpPr>
              <p:cNvPr id="50" name="Oval 49">
                <a:extLst>
                  <a:ext uri="{FF2B5EF4-FFF2-40B4-BE49-F238E27FC236}">
                    <a16:creationId xmlns:a16="http://schemas.microsoft.com/office/drawing/2014/main" id="{7D731309-3729-2C78-B1EB-4D174FC4DD01}"/>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a:extLst>
                  <a:ext uri="{FF2B5EF4-FFF2-40B4-BE49-F238E27FC236}">
                    <a16:creationId xmlns:a16="http://schemas.microsoft.com/office/drawing/2014/main" id="{F990F537-FD7C-2303-5815-BFFD0FB49491}"/>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a:extLst>
                  <a:ext uri="{FF2B5EF4-FFF2-40B4-BE49-F238E27FC236}">
                    <a16:creationId xmlns:a16="http://schemas.microsoft.com/office/drawing/2014/main" id="{E61A3232-D102-3BB3-E967-94BDCF5D39B1}"/>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52">
                <a:extLst>
                  <a:ext uri="{FF2B5EF4-FFF2-40B4-BE49-F238E27FC236}">
                    <a16:creationId xmlns:a16="http://schemas.microsoft.com/office/drawing/2014/main" id="{C8B08E9E-AED3-8CFD-F193-59A57BB93FFB}"/>
                  </a:ext>
                </a:extLst>
              </p:cNvPr>
              <p:cNvGrpSpPr/>
              <p:nvPr/>
            </p:nvGrpSpPr>
            <p:grpSpPr>
              <a:xfrm>
                <a:off x="524983" y="3327499"/>
                <a:ext cx="3485960" cy="949127"/>
                <a:chOff x="4287774" y="5138240"/>
                <a:chExt cx="3485960" cy="949127"/>
              </a:xfrm>
            </p:grpSpPr>
            <p:sp>
              <p:nvSpPr>
                <p:cNvPr id="54" name="Arrow: Right 53">
                  <a:extLst>
                    <a:ext uri="{FF2B5EF4-FFF2-40B4-BE49-F238E27FC236}">
                      <a16:creationId xmlns:a16="http://schemas.microsoft.com/office/drawing/2014/main" id="{C542FB0C-C10C-BC10-F5F6-2EC91EDDFBCA}"/>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a:extLst>
                    <a:ext uri="{FF2B5EF4-FFF2-40B4-BE49-F238E27FC236}">
                      <a16:creationId xmlns:a16="http://schemas.microsoft.com/office/drawing/2014/main" id="{1422070C-03A8-E18D-F51F-87B244E47E5E}"/>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EXPERIMENTS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6" name="Right Triangle 55">
                  <a:extLst>
                    <a:ext uri="{FF2B5EF4-FFF2-40B4-BE49-F238E27FC236}">
                      <a16:creationId xmlns:a16="http://schemas.microsoft.com/office/drawing/2014/main" id="{3423D15A-D90D-6D69-27F6-11DD1ECB5436}"/>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Group 15">
              <a:extLst>
                <a:ext uri="{FF2B5EF4-FFF2-40B4-BE49-F238E27FC236}">
                  <a16:creationId xmlns:a16="http://schemas.microsoft.com/office/drawing/2014/main" id="{3105F901-6DFE-3D50-03FA-3234B355462C}"/>
                </a:ext>
              </a:extLst>
            </p:cNvPr>
            <p:cNvGrpSpPr/>
            <p:nvPr/>
          </p:nvGrpSpPr>
          <p:grpSpPr>
            <a:xfrm>
              <a:off x="3722911" y="2363057"/>
              <a:ext cx="3593947" cy="2843027"/>
              <a:chOff x="4737476" y="2484409"/>
              <a:chExt cx="3593947" cy="2843027"/>
            </a:xfrm>
          </p:grpSpPr>
          <p:sp>
            <p:nvSpPr>
              <p:cNvPr id="42" name="Oval 41">
                <a:extLst>
                  <a:ext uri="{FF2B5EF4-FFF2-40B4-BE49-F238E27FC236}">
                    <a16:creationId xmlns:a16="http://schemas.microsoft.com/office/drawing/2014/main" id="{855CD985-58F8-B53E-A15B-9F4D3872528E}"/>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2">
                <a:extLst>
                  <a:ext uri="{FF2B5EF4-FFF2-40B4-BE49-F238E27FC236}">
                    <a16:creationId xmlns:a16="http://schemas.microsoft.com/office/drawing/2014/main" id="{E4D767A2-0D3B-5765-A20D-F095EA263ED3}"/>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3" descr="A silhouette of a head with gears in it&#10;&#10;Description automatically generated">
                <a:extLst>
                  <a:ext uri="{FF2B5EF4-FFF2-40B4-BE49-F238E27FC236}">
                    <a16:creationId xmlns:a16="http://schemas.microsoft.com/office/drawing/2014/main" id="{0078B970-8805-C7A5-33AC-34A1693BD5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45" name="Group 44">
                <a:extLst>
                  <a:ext uri="{FF2B5EF4-FFF2-40B4-BE49-F238E27FC236}">
                    <a16:creationId xmlns:a16="http://schemas.microsoft.com/office/drawing/2014/main" id="{5409125D-49F1-1CE7-B18B-B78CB3717423}"/>
                  </a:ext>
                </a:extLst>
              </p:cNvPr>
              <p:cNvGrpSpPr/>
              <p:nvPr/>
            </p:nvGrpSpPr>
            <p:grpSpPr>
              <a:xfrm>
                <a:off x="4845463" y="3479899"/>
                <a:ext cx="3485960" cy="949127"/>
                <a:chOff x="4287774" y="5138240"/>
                <a:chExt cx="3485960" cy="949127"/>
              </a:xfrm>
            </p:grpSpPr>
            <p:sp>
              <p:nvSpPr>
                <p:cNvPr id="47" name="Arrow: Right 46">
                  <a:extLst>
                    <a:ext uri="{FF2B5EF4-FFF2-40B4-BE49-F238E27FC236}">
                      <a16:creationId xmlns:a16="http://schemas.microsoft.com/office/drawing/2014/main" id="{3615BBCF-4869-D45F-D2A5-6430D9E2B232}"/>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0BF70F14-4664-08A7-E6FC-8B74EE960452}"/>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THEORIES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9" name="Right Triangle 48">
                  <a:extLst>
                    <a:ext uri="{FF2B5EF4-FFF2-40B4-BE49-F238E27FC236}">
                      <a16:creationId xmlns:a16="http://schemas.microsoft.com/office/drawing/2014/main" id="{000B5C18-8B2D-65FE-0707-45923C075781}"/>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5">
                <a:extLst>
                  <a:ext uri="{FF2B5EF4-FFF2-40B4-BE49-F238E27FC236}">
                    <a16:creationId xmlns:a16="http://schemas.microsoft.com/office/drawing/2014/main" id="{1C35A988-7A1D-B1C3-3D31-692D6EA900B2}"/>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Straight Connector 16">
              <a:extLst>
                <a:ext uri="{FF2B5EF4-FFF2-40B4-BE49-F238E27FC236}">
                  <a16:creationId xmlns:a16="http://schemas.microsoft.com/office/drawing/2014/main" id="{AABBDAC2-EF22-D058-8925-57D3FC554162}"/>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3A5761ED-4D92-4F06-D75A-A14DBD0F207A}"/>
                </a:ext>
              </a:extLst>
            </p:cNvPr>
            <p:cNvGrpSpPr/>
            <p:nvPr/>
          </p:nvGrpSpPr>
          <p:grpSpPr>
            <a:xfrm>
              <a:off x="239434" y="2394107"/>
              <a:ext cx="3771509" cy="2827745"/>
              <a:chOff x="239434" y="2394107"/>
              <a:chExt cx="3771509" cy="2827745"/>
            </a:xfrm>
          </p:grpSpPr>
          <p:sp>
            <p:nvSpPr>
              <p:cNvPr id="26" name="Oval 25">
                <a:extLst>
                  <a:ext uri="{FF2B5EF4-FFF2-40B4-BE49-F238E27FC236}">
                    <a16:creationId xmlns:a16="http://schemas.microsoft.com/office/drawing/2014/main" id="{EF5836A2-2C42-06A1-35D9-79353A4440DD}"/>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7" descr="A silhouette of a person's head with a brain&#10;&#10;Description automatically generated">
                <a:extLst>
                  <a:ext uri="{FF2B5EF4-FFF2-40B4-BE49-F238E27FC236}">
                    <a16:creationId xmlns:a16="http://schemas.microsoft.com/office/drawing/2014/main" id="{5A5CDC60-F1E8-8F48-9E61-68B2D71451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6534" y="2678805"/>
                <a:ext cx="584468" cy="707455"/>
              </a:xfrm>
              <a:prstGeom prst="rect">
                <a:avLst/>
              </a:prstGeom>
            </p:spPr>
          </p:pic>
          <p:sp>
            <p:nvSpPr>
              <p:cNvPr id="30" name="Rectangle 29">
                <a:extLst>
                  <a:ext uri="{FF2B5EF4-FFF2-40B4-BE49-F238E27FC236}">
                    <a16:creationId xmlns:a16="http://schemas.microsoft.com/office/drawing/2014/main" id="{8423030E-64C6-9783-25D8-24A28C311382}"/>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Oval 30">
                <a:extLst>
                  <a:ext uri="{FF2B5EF4-FFF2-40B4-BE49-F238E27FC236}">
                    <a16:creationId xmlns:a16="http://schemas.microsoft.com/office/drawing/2014/main" id="{C0668189-3F88-331D-1B80-C0D707DA0664}"/>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804DB8C5-6A67-C107-35CF-E0A1D0E55924}"/>
                  </a:ext>
                </a:extLst>
              </p:cNvPr>
              <p:cNvGrpSpPr/>
              <p:nvPr/>
            </p:nvGrpSpPr>
            <p:grpSpPr>
              <a:xfrm>
                <a:off x="524983" y="3327499"/>
                <a:ext cx="3485960" cy="949127"/>
                <a:chOff x="4287774" y="5138240"/>
                <a:chExt cx="3485960" cy="949127"/>
              </a:xfrm>
            </p:grpSpPr>
            <p:sp>
              <p:nvSpPr>
                <p:cNvPr id="34" name="Arrow: Right 33">
                  <a:extLst>
                    <a:ext uri="{FF2B5EF4-FFF2-40B4-BE49-F238E27FC236}">
                      <a16:creationId xmlns:a16="http://schemas.microsoft.com/office/drawing/2014/main" id="{96FD21A5-87EE-C724-953C-43621B23BD12}"/>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DE2ABEFD-1056-07F7-C375-3C59AC100281}"/>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GB" altLang="zh-CN" noProof="0" dirty="0">
                      <a:solidFill>
                        <a:schemeClr val="bg2"/>
                      </a:solidFill>
                      <a:latin typeface="Arial" panose="020B0604020202020204" pitchFamily="34" charset="0"/>
                      <a:cs typeface="Arial" panose="020B0604020202020204" pitchFamily="34" charset="0"/>
                    </a:rPr>
                    <a:t>S</a:t>
                  </a:r>
                  <a:r>
                    <a:rPr lang="en-150" altLang="zh-CN" dirty="0">
                      <a:solidFill>
                        <a:schemeClr val="bg2"/>
                      </a:solidFill>
                      <a:latin typeface="Arial" panose="020B0604020202020204" pitchFamily="34" charset="0"/>
                      <a:cs typeface="Arial" panose="020B0604020202020204" pitchFamily="34" charset="0"/>
                    </a:rPr>
                    <a:t>YNTACTIC FEATURE</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1" name="Right Triangle 40">
                  <a:extLst>
                    <a:ext uri="{FF2B5EF4-FFF2-40B4-BE49-F238E27FC236}">
                      <a16:creationId xmlns:a16="http://schemas.microsoft.com/office/drawing/2014/main" id="{F80E1C9F-7662-6C8B-F124-FCED1E266C5D}"/>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Picture 19" descr="A blue scale with a white background&#10;&#10;Description automatically generated">
              <a:extLst>
                <a:ext uri="{FF2B5EF4-FFF2-40B4-BE49-F238E27FC236}">
                  <a16:creationId xmlns:a16="http://schemas.microsoft.com/office/drawing/2014/main" id="{D712E959-5F65-48CB-155A-4BA215B386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1857" y="2678805"/>
              <a:ext cx="671912" cy="598157"/>
            </a:xfrm>
            <a:prstGeom prst="rect">
              <a:avLst/>
            </a:prstGeom>
          </p:spPr>
        </p:pic>
      </p:grpSp>
      <p:sp>
        <p:nvSpPr>
          <p:cNvPr id="57" name="TextBox 56">
            <a:extLst>
              <a:ext uri="{FF2B5EF4-FFF2-40B4-BE49-F238E27FC236}">
                <a16:creationId xmlns:a16="http://schemas.microsoft.com/office/drawing/2014/main" id="{5CDFA43D-80F8-B8BA-93F7-DCF7A9E7ECCC}"/>
              </a:ext>
            </a:extLst>
          </p:cNvPr>
          <p:cNvSpPr txBox="1"/>
          <p:nvPr/>
        </p:nvSpPr>
        <p:spPr>
          <a:xfrm>
            <a:off x="2469522" y="3800187"/>
            <a:ext cx="1751358" cy="703490"/>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Their role in </a:t>
            </a:r>
          </a:p>
          <a:p>
            <a:pPr algn="ctr"/>
            <a:r>
              <a:rPr lang="en-US" altLang="zh-CN" sz="1600" dirty="0">
                <a:solidFill>
                  <a:schemeClr val="bg2"/>
                </a:solidFill>
                <a:latin typeface="Arial" panose="020B0604020202020204" pitchFamily="34" charset="0"/>
                <a:cs typeface="Arial" panose="020B0604020202020204" pitchFamily="34" charset="0"/>
              </a:rPr>
              <a:t>language production</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6D1333B7-B18E-3003-E355-6F4BFE5BB4E2}"/>
              </a:ext>
            </a:extLst>
          </p:cNvPr>
          <p:cNvSpPr txBox="1"/>
          <p:nvPr/>
        </p:nvSpPr>
        <p:spPr>
          <a:xfrm>
            <a:off x="5805899" y="3794202"/>
            <a:ext cx="1688064" cy="703490"/>
          </a:xfrm>
          <a:prstGeom prst="rect">
            <a:avLst/>
          </a:prstGeom>
          <a:noFill/>
        </p:spPr>
        <p:txBody>
          <a:bodyPr wrap="none" lIns="108000" tIns="108000" rIns="108000" bIns="108000" rtlCol="0">
            <a:noAutofit/>
          </a:bodyPr>
          <a:lstStyle/>
          <a:p>
            <a:pPr algn="ctr"/>
            <a:r>
              <a:rPr lang="en-US" altLang="zh-CN" sz="1600" noProof="0" dirty="0" err="1">
                <a:solidFill>
                  <a:schemeClr val="bg2"/>
                </a:solidFill>
                <a:latin typeface="Arial" panose="020B0604020202020204" pitchFamily="34" charset="0"/>
                <a:cs typeface="Arial" panose="020B0604020202020204" pitchFamily="34" charset="0"/>
              </a:rPr>
              <a:t>Levelt’s</a:t>
            </a:r>
            <a:r>
              <a:rPr lang="en-US" altLang="zh-CN" sz="1600" noProof="0" dirty="0">
                <a:solidFill>
                  <a:schemeClr val="bg2"/>
                </a:solidFill>
                <a:latin typeface="Arial" panose="020B0604020202020204" pitchFamily="34" charset="0"/>
                <a:cs typeface="Arial" panose="020B0604020202020204" pitchFamily="34" charset="0"/>
              </a:rPr>
              <a:t> model</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A41E0507-E3FA-AD9C-7DC9-FB1C98BDEC2C}"/>
              </a:ext>
            </a:extLst>
          </p:cNvPr>
          <p:cNvSpPr txBox="1"/>
          <p:nvPr/>
        </p:nvSpPr>
        <p:spPr>
          <a:xfrm>
            <a:off x="9092979" y="3802353"/>
            <a:ext cx="1688064" cy="703490"/>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Picture-word</a:t>
            </a:r>
          </a:p>
          <a:p>
            <a:pPr algn="ctr"/>
            <a:r>
              <a:rPr lang="en-US" altLang="zh-CN" sz="1600" dirty="0">
                <a:solidFill>
                  <a:schemeClr val="bg2"/>
                </a:solidFill>
                <a:latin typeface="Arial" panose="020B0604020202020204" pitchFamily="34" charset="0"/>
                <a:cs typeface="Arial" panose="020B0604020202020204" pitchFamily="34" charset="0"/>
              </a:rPr>
              <a:t>Interference</a:t>
            </a:r>
            <a:endParaRPr lang="zh-CN" altLang="en-US" sz="1600"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258599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11FF6-E4C7-9C72-BB11-039DE8F8D4FA}"/>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4CE58CF-F3E3-335F-F0C3-801E52672F2F}"/>
              </a:ext>
            </a:extLst>
          </p:cNvPr>
          <p:cNvSpPr>
            <a:spLocks noGrp="1"/>
          </p:cNvSpPr>
          <p:nvPr>
            <p:ph type="sldNum" sz="quarter" idx="4"/>
          </p:nvPr>
        </p:nvSpPr>
        <p:spPr/>
        <p:txBody>
          <a:bodyPr/>
          <a:lstStyle/>
          <a:p>
            <a:fld id="{5EE7099E-8998-4851-915A-4F4831808297}" type="slidenum">
              <a:rPr lang="nl-NL" smtClean="0"/>
              <a:pPr/>
              <a:t>5</a:t>
            </a:fld>
            <a:endParaRPr lang="nl-NL"/>
          </a:p>
        </p:txBody>
      </p:sp>
      <p:sp>
        <p:nvSpPr>
          <p:cNvPr id="34" name="TextBox 33">
            <a:extLst>
              <a:ext uri="{FF2B5EF4-FFF2-40B4-BE49-F238E27FC236}">
                <a16:creationId xmlns:a16="http://schemas.microsoft.com/office/drawing/2014/main" id="{95E51029-7FD4-DF85-D421-8A23D9D7EE88}"/>
              </a:ext>
            </a:extLst>
          </p:cNvPr>
          <p:cNvSpPr txBox="1"/>
          <p:nvPr/>
        </p:nvSpPr>
        <p:spPr>
          <a:xfrm>
            <a:off x="336760" y="249529"/>
            <a:ext cx="11381105" cy="523220"/>
          </a:xfrm>
          <a:prstGeom prst="rect">
            <a:avLst/>
          </a:prstGeom>
          <a:noFill/>
        </p:spPr>
        <p:txBody>
          <a:bodyPr wrap="square">
            <a:spAutoFit/>
          </a:bodyPr>
          <a:lstStyle/>
          <a:p>
            <a:r>
              <a:rPr lang="en-US" altLang="zh-CN" sz="2800" b="1" dirty="0" err="1">
                <a:solidFill>
                  <a:srgbClr val="002060"/>
                </a:solidFill>
                <a:latin typeface="Times New Roman" panose="02020603050405020304" pitchFamily="18" charset="0"/>
                <a:cs typeface="Times New Roman" panose="02020603050405020304" pitchFamily="18" charset="0"/>
              </a:rPr>
              <a:t>Methodolgy</a:t>
            </a:r>
            <a:r>
              <a:rPr lang="en-US" altLang="zh-CN" sz="2800" b="1" dirty="0">
                <a:solidFill>
                  <a:srgbClr val="002060"/>
                </a:solidFill>
                <a:latin typeface="Times New Roman" panose="02020603050405020304" pitchFamily="18" charset="0"/>
                <a:cs typeface="Times New Roman" panose="02020603050405020304" pitchFamily="18" charset="0"/>
              </a:rPr>
              <a:t> question</a:t>
            </a:r>
          </a:p>
        </p:txBody>
      </p:sp>
      <p:sp>
        <p:nvSpPr>
          <p:cNvPr id="14" name="TextBox 13">
            <a:extLst>
              <a:ext uri="{FF2B5EF4-FFF2-40B4-BE49-F238E27FC236}">
                <a16:creationId xmlns:a16="http://schemas.microsoft.com/office/drawing/2014/main" id="{B3087AD6-23A0-FE91-DA86-64792D2AF303}"/>
              </a:ext>
            </a:extLst>
          </p:cNvPr>
          <p:cNvSpPr txBox="1"/>
          <p:nvPr/>
        </p:nvSpPr>
        <p:spPr>
          <a:xfrm>
            <a:off x="914599" y="1916832"/>
            <a:ext cx="8218185" cy="2069994"/>
          </a:xfrm>
          <a:prstGeom prst="rect">
            <a:avLst/>
          </a:prstGeom>
          <a:noFill/>
        </p:spPr>
        <p:txBody>
          <a:bodyPr wrap="none" lIns="108000" tIns="108000" rIns="108000" bIns="108000" rtlCol="0">
            <a:noAutofit/>
          </a:bodyPr>
          <a:lstStyle/>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Event of interest: graft loss?</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Do I only need to focus on bolded variables?</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Some variables have a lot of categories. </a:t>
            </a:r>
          </a:p>
          <a:p>
            <a:pPr marL="457200" indent="-457200">
              <a:lnSpc>
                <a:spcPct val="150000"/>
              </a:lnSpc>
              <a:buFont typeface="+mj-lt"/>
              <a:buAutoNum type="alphaLcParenR"/>
            </a:pPr>
            <a:r>
              <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rPr>
              <a:t>Missing data issues?</a:t>
            </a:r>
            <a:endParaRPr lang="en-US" altLang="zh-CN" sz="44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a:p>
            <a:pPr marL="457200" indent="-457200">
              <a:lnSpc>
                <a:spcPct val="150000"/>
              </a:lnSpc>
              <a:buFont typeface="+mj-lt"/>
              <a:buAutoNum type="alphaLcParenR"/>
            </a:pP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523334653"/>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A6DC3-486D-BB18-D3F8-608BE5140D1B}"/>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7FCDF9F-273D-F8AB-0399-44CAC6341336}"/>
              </a:ext>
            </a:extLst>
          </p:cNvPr>
          <p:cNvSpPr>
            <a:spLocks noGrp="1"/>
          </p:cNvSpPr>
          <p:nvPr>
            <p:ph type="sldNum" sz="quarter" idx="4"/>
          </p:nvPr>
        </p:nvSpPr>
        <p:spPr/>
        <p:txBody>
          <a:bodyPr/>
          <a:lstStyle/>
          <a:p>
            <a:fld id="{5EE7099E-8998-4851-915A-4F4831808297}" type="slidenum">
              <a:rPr lang="nl-NL" smtClean="0"/>
              <a:pPr/>
              <a:t>50</a:t>
            </a:fld>
            <a:endParaRPr lang="nl-NL"/>
          </a:p>
        </p:txBody>
      </p:sp>
      <p:sp>
        <p:nvSpPr>
          <p:cNvPr id="6" name="TextBox 5">
            <a:extLst>
              <a:ext uri="{FF2B5EF4-FFF2-40B4-BE49-F238E27FC236}">
                <a16:creationId xmlns:a16="http://schemas.microsoft.com/office/drawing/2014/main" id="{E88EAFBD-913B-7307-6B9F-2E2A3876D05D}"/>
              </a:ext>
            </a:extLst>
          </p:cNvPr>
          <p:cNvSpPr txBox="1"/>
          <p:nvPr/>
        </p:nvSpPr>
        <p:spPr>
          <a:xfrm>
            <a:off x="1850703" y="2780928"/>
            <a:ext cx="9004418" cy="852758"/>
          </a:xfrm>
          <a:prstGeom prst="rect">
            <a:avLst/>
          </a:prstGeom>
          <a:noFill/>
        </p:spPr>
        <p:txBody>
          <a:bodyPr wrap="none" lIns="108000" tIns="108000" rIns="108000" bIns="108000" rtlCol="0">
            <a:noAutofit/>
          </a:bodyPr>
          <a:lstStyle/>
          <a:p>
            <a:r>
              <a:rPr lang="en-150" altLang="zh-CN" sz="4400" b="1" noProof="0" dirty="0">
                <a:latin typeface="Arial" panose="020B0604020202020204" pitchFamily="34" charset="0"/>
                <a:cs typeface="Arial" panose="020B0604020202020204" pitchFamily="34" charset="0"/>
              </a:rPr>
              <a:t>PROJECT </a:t>
            </a:r>
            <a:r>
              <a:rPr lang="en-US" altLang="zh-CN" sz="4400" b="1" dirty="0">
                <a:latin typeface="Arial" panose="020B0604020202020204" pitchFamily="34" charset="0"/>
                <a:cs typeface="Arial" panose="020B0604020202020204" pitchFamily="34" charset="0"/>
              </a:rPr>
              <a:t>3</a:t>
            </a:r>
            <a:r>
              <a:rPr lang="en-US" altLang="zh-CN" sz="4400" b="1" noProof="0" dirty="0">
                <a:latin typeface="Arial" panose="020B0604020202020204" pitchFamily="34" charset="0"/>
                <a:cs typeface="Arial" panose="020B0604020202020204" pitchFamily="34" charset="0"/>
              </a:rPr>
              <a:t>: </a:t>
            </a:r>
            <a:r>
              <a:rPr lang="en-US" altLang="zh-CN" sz="3200" dirty="0">
                <a:effectLst/>
                <a:latin typeface="Arial" panose="020B0604020202020204" pitchFamily="34" charset="0"/>
                <a:ea typeface="等线" panose="02010600030101010101" pitchFamily="2" charset="-122"/>
              </a:rPr>
              <a:t>Feature synthesis in prediction </a:t>
            </a:r>
            <a:endParaRPr lang="en-US" altLang="zh-CN" sz="4400" b="1"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91482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91AAF-85DE-D65A-F709-A334C123E93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5056F27-A3C4-39E7-8AD5-7C0C75B67F4D}"/>
              </a:ext>
            </a:extLst>
          </p:cNvPr>
          <p:cNvPicPr>
            <a:picLocks noChangeAspect="1"/>
          </p:cNvPicPr>
          <p:nvPr/>
        </p:nvPicPr>
        <p:blipFill>
          <a:blip r:embed="rId3"/>
          <a:srcRect l="7006" t="20695" r="48533" b="8660"/>
          <a:stretch/>
        </p:blipFill>
        <p:spPr>
          <a:xfrm>
            <a:off x="350458" y="1146461"/>
            <a:ext cx="1932049" cy="1900838"/>
          </a:xfrm>
          <a:prstGeom prst="rect">
            <a:avLst/>
          </a:prstGeom>
        </p:spPr>
      </p:pic>
      <p:sp>
        <p:nvSpPr>
          <p:cNvPr id="4" name="Tijdelijke aanduiding voor dianummer 3">
            <a:extLst>
              <a:ext uri="{FF2B5EF4-FFF2-40B4-BE49-F238E27FC236}">
                <a16:creationId xmlns:a16="http://schemas.microsoft.com/office/drawing/2014/main" id="{973CB32C-4392-8C22-E3A1-2A8BFA764EF0}"/>
              </a:ext>
            </a:extLst>
          </p:cNvPr>
          <p:cNvSpPr>
            <a:spLocks noGrp="1"/>
          </p:cNvSpPr>
          <p:nvPr>
            <p:ph type="sldNum" sz="quarter" idx="4"/>
          </p:nvPr>
        </p:nvSpPr>
        <p:spPr/>
        <p:txBody>
          <a:bodyPr/>
          <a:lstStyle/>
          <a:p>
            <a:fld id="{5EE7099E-8998-4851-915A-4F4831808297}" type="slidenum">
              <a:rPr lang="nl-NL" smtClean="0"/>
              <a:pPr/>
              <a:t>51</a:t>
            </a:fld>
            <a:endParaRPr lang="nl-NL" dirty="0"/>
          </a:p>
        </p:txBody>
      </p:sp>
      <p:sp>
        <p:nvSpPr>
          <p:cNvPr id="29" name="TextBox 28">
            <a:extLst>
              <a:ext uri="{FF2B5EF4-FFF2-40B4-BE49-F238E27FC236}">
                <a16:creationId xmlns:a16="http://schemas.microsoft.com/office/drawing/2014/main" id="{D019957F-B63E-BF15-D62A-09A3D3FD17C5}"/>
              </a:ext>
            </a:extLst>
          </p:cNvPr>
          <p:cNvSpPr txBox="1"/>
          <p:nvPr/>
        </p:nvSpPr>
        <p:spPr>
          <a:xfrm>
            <a:off x="9985" y="0"/>
            <a:ext cx="6665254"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a:t>
            </a:r>
            <a:r>
              <a:rPr lang="en-US" altLang="zh-CN" sz="2800" b="1" noProof="0" dirty="0">
                <a:solidFill>
                  <a:srgbClr val="002060"/>
                </a:solidFill>
                <a:latin typeface="Times New Roman" panose="02020603050405020304" pitchFamily="18" charset="0"/>
                <a:cs typeface="Times New Roman" panose="02020603050405020304" pitchFamily="18" charset="0"/>
              </a:rPr>
              <a:t>3: Feature synthesis in prediction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AC13988-9030-212B-2AD7-92BC86E8A7CA}"/>
              </a:ext>
            </a:extLst>
          </p:cNvPr>
          <p:cNvSpPr txBox="1"/>
          <p:nvPr/>
        </p:nvSpPr>
        <p:spPr>
          <a:xfrm>
            <a:off x="-1" y="588510"/>
            <a:ext cx="8352655" cy="614520"/>
          </a:xfrm>
          <a:prstGeom prst="rect">
            <a:avLst/>
          </a:prstGeom>
          <a:noFill/>
        </p:spPr>
        <p:txBody>
          <a:bodyPr wrap="none" lIns="108000" tIns="108000" rIns="108000" bIns="108000" rtlCol="0">
            <a:noAutofit/>
          </a:bodyPr>
          <a:lstStyle/>
          <a:p>
            <a:r>
              <a:rPr lang="en-US" dirty="0">
                <a:solidFill>
                  <a:schemeClr val="tx2">
                    <a:lumMod val="75000"/>
                  </a:schemeClr>
                </a:solidFill>
                <a:latin typeface="Arial" panose="020B0604020202020204" pitchFamily="34" charset="0"/>
                <a:cs typeface="Arial" panose="020B0604020202020204" pitchFamily="34" charset="0"/>
              </a:rPr>
              <a:t>What if we want to find the biomarkers of certain stage of language production</a:t>
            </a:r>
            <a:endParaRPr lang="en-150" noProof="0" dirty="0">
              <a:solidFill>
                <a:schemeClr val="tx2">
                  <a:lumMod val="75000"/>
                </a:schemeClr>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FFCB5B92-591E-4A41-94E9-D50ACBE6271E}"/>
              </a:ext>
            </a:extLst>
          </p:cNvPr>
          <p:cNvGrpSpPr/>
          <p:nvPr/>
        </p:nvGrpSpPr>
        <p:grpSpPr>
          <a:xfrm>
            <a:off x="1580493" y="2017851"/>
            <a:ext cx="10351330" cy="3427373"/>
            <a:chOff x="1634679" y="2881947"/>
            <a:chExt cx="10351330" cy="3427373"/>
          </a:xfrm>
        </p:grpSpPr>
        <p:grpSp>
          <p:nvGrpSpPr>
            <p:cNvPr id="14" name="Group 13">
              <a:extLst>
                <a:ext uri="{FF2B5EF4-FFF2-40B4-BE49-F238E27FC236}">
                  <a16:creationId xmlns:a16="http://schemas.microsoft.com/office/drawing/2014/main" id="{A3CD9E5F-A55B-75C4-6453-3FE8D1190BA0}"/>
                </a:ext>
              </a:extLst>
            </p:cNvPr>
            <p:cNvGrpSpPr/>
            <p:nvPr/>
          </p:nvGrpSpPr>
          <p:grpSpPr>
            <a:xfrm>
              <a:off x="1634679" y="2881947"/>
              <a:ext cx="10351330" cy="3427373"/>
              <a:chOff x="239434" y="1821260"/>
              <a:chExt cx="10351330" cy="3427373"/>
            </a:xfrm>
          </p:grpSpPr>
          <p:grpSp>
            <p:nvGrpSpPr>
              <p:cNvPr id="15" name="Group 14">
                <a:extLst>
                  <a:ext uri="{FF2B5EF4-FFF2-40B4-BE49-F238E27FC236}">
                    <a16:creationId xmlns:a16="http://schemas.microsoft.com/office/drawing/2014/main" id="{DAB9DF72-0127-0D93-34F9-825368EB50CC}"/>
                  </a:ext>
                </a:extLst>
              </p:cNvPr>
              <p:cNvGrpSpPr/>
              <p:nvPr/>
            </p:nvGrpSpPr>
            <p:grpSpPr>
              <a:xfrm>
                <a:off x="6819255" y="2420888"/>
                <a:ext cx="3771509" cy="2827745"/>
                <a:chOff x="239434" y="2394107"/>
                <a:chExt cx="3771509" cy="2827745"/>
              </a:xfrm>
            </p:grpSpPr>
            <p:sp>
              <p:nvSpPr>
                <p:cNvPr id="50" name="Oval 49">
                  <a:extLst>
                    <a:ext uri="{FF2B5EF4-FFF2-40B4-BE49-F238E27FC236}">
                      <a16:creationId xmlns:a16="http://schemas.microsoft.com/office/drawing/2014/main" id="{C8C52FFA-6B30-7921-3200-59C9BFD96F2D}"/>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a:extLst>
                    <a:ext uri="{FF2B5EF4-FFF2-40B4-BE49-F238E27FC236}">
                      <a16:creationId xmlns:a16="http://schemas.microsoft.com/office/drawing/2014/main" id="{11DB1558-2E15-8FD4-0DB7-B5E3008A36B7}"/>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a:extLst>
                    <a:ext uri="{FF2B5EF4-FFF2-40B4-BE49-F238E27FC236}">
                      <a16:creationId xmlns:a16="http://schemas.microsoft.com/office/drawing/2014/main" id="{803488E6-DDB8-FDEF-03FC-59D96A958D11}"/>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52">
                  <a:extLst>
                    <a:ext uri="{FF2B5EF4-FFF2-40B4-BE49-F238E27FC236}">
                      <a16:creationId xmlns:a16="http://schemas.microsoft.com/office/drawing/2014/main" id="{FAAC955D-054C-6773-2F2B-3BE29D33781C}"/>
                    </a:ext>
                  </a:extLst>
                </p:cNvPr>
                <p:cNvGrpSpPr/>
                <p:nvPr/>
              </p:nvGrpSpPr>
              <p:grpSpPr>
                <a:xfrm>
                  <a:off x="524983" y="3327499"/>
                  <a:ext cx="3485960" cy="949127"/>
                  <a:chOff x="4287774" y="5138240"/>
                  <a:chExt cx="3485960" cy="949127"/>
                </a:xfrm>
              </p:grpSpPr>
              <p:sp>
                <p:nvSpPr>
                  <p:cNvPr id="54" name="Arrow: Right 53">
                    <a:extLst>
                      <a:ext uri="{FF2B5EF4-FFF2-40B4-BE49-F238E27FC236}">
                        <a16:creationId xmlns:a16="http://schemas.microsoft.com/office/drawing/2014/main" id="{E1C7D1A1-0A44-2277-4F33-24E8F01CC39A}"/>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a:extLst>
                      <a:ext uri="{FF2B5EF4-FFF2-40B4-BE49-F238E27FC236}">
                        <a16:creationId xmlns:a16="http://schemas.microsoft.com/office/drawing/2014/main" id="{E5C706C1-954C-DBBD-61B1-54A191532A28}"/>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noProof="0" dirty="0">
                        <a:solidFill>
                          <a:schemeClr val="bg2"/>
                        </a:solidFill>
                        <a:latin typeface="Arial" panose="020B0604020202020204" pitchFamily="34" charset="0"/>
                        <a:cs typeface="Arial" panose="020B0604020202020204" pitchFamily="34" charset="0"/>
                      </a:rPr>
                      <a:t>Algorithm</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6" name="Right Triangle 55">
                    <a:extLst>
                      <a:ext uri="{FF2B5EF4-FFF2-40B4-BE49-F238E27FC236}">
                        <a16:creationId xmlns:a16="http://schemas.microsoft.com/office/drawing/2014/main" id="{DBA3B5BE-45CB-5529-82EA-27E2EAB06D9F}"/>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Group 15">
                <a:extLst>
                  <a:ext uri="{FF2B5EF4-FFF2-40B4-BE49-F238E27FC236}">
                    <a16:creationId xmlns:a16="http://schemas.microsoft.com/office/drawing/2014/main" id="{2F73F9EF-5E1E-1A13-1FCA-FBCA5F0FA80E}"/>
                  </a:ext>
                </a:extLst>
              </p:cNvPr>
              <p:cNvGrpSpPr/>
              <p:nvPr/>
            </p:nvGrpSpPr>
            <p:grpSpPr>
              <a:xfrm>
                <a:off x="3722911" y="2363057"/>
                <a:ext cx="3593947" cy="2843027"/>
                <a:chOff x="4737476" y="2484409"/>
                <a:chExt cx="3593947" cy="2843027"/>
              </a:xfrm>
            </p:grpSpPr>
            <p:sp>
              <p:nvSpPr>
                <p:cNvPr id="42" name="Oval 41">
                  <a:extLst>
                    <a:ext uri="{FF2B5EF4-FFF2-40B4-BE49-F238E27FC236}">
                      <a16:creationId xmlns:a16="http://schemas.microsoft.com/office/drawing/2014/main" id="{954BE37B-E507-B758-D2CC-41895028A6BB}"/>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2">
                  <a:extLst>
                    <a:ext uri="{FF2B5EF4-FFF2-40B4-BE49-F238E27FC236}">
                      <a16:creationId xmlns:a16="http://schemas.microsoft.com/office/drawing/2014/main" id="{05CBE4B7-C9A4-2CAC-5444-9148AD838D2E}"/>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3" descr="A silhouette of a head with gears in it&#10;&#10;Description automatically generated">
                  <a:extLst>
                    <a:ext uri="{FF2B5EF4-FFF2-40B4-BE49-F238E27FC236}">
                      <a16:creationId xmlns:a16="http://schemas.microsoft.com/office/drawing/2014/main" id="{0CF412C2-7394-C747-7C15-F2069B5323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45" name="Group 44">
                  <a:extLst>
                    <a:ext uri="{FF2B5EF4-FFF2-40B4-BE49-F238E27FC236}">
                      <a16:creationId xmlns:a16="http://schemas.microsoft.com/office/drawing/2014/main" id="{6306774A-189C-5A9B-B8CE-9BD6BC52BA60}"/>
                    </a:ext>
                  </a:extLst>
                </p:cNvPr>
                <p:cNvGrpSpPr/>
                <p:nvPr/>
              </p:nvGrpSpPr>
              <p:grpSpPr>
                <a:xfrm>
                  <a:off x="4845463" y="3479899"/>
                  <a:ext cx="3485960" cy="949127"/>
                  <a:chOff x="4287774" y="5138240"/>
                  <a:chExt cx="3485960" cy="949127"/>
                </a:xfrm>
              </p:grpSpPr>
              <p:sp>
                <p:nvSpPr>
                  <p:cNvPr id="47" name="Arrow: Right 46">
                    <a:extLst>
                      <a:ext uri="{FF2B5EF4-FFF2-40B4-BE49-F238E27FC236}">
                        <a16:creationId xmlns:a16="http://schemas.microsoft.com/office/drawing/2014/main" id="{447F9A0C-C7C3-1E7F-F45D-9A335BD2A6D8}"/>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68DD6FD8-2171-0746-6990-2772BC7E16C1}"/>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noProof="0" dirty="0">
                        <a:solidFill>
                          <a:schemeClr val="bg2"/>
                        </a:solidFill>
                        <a:latin typeface="Arial" panose="020B0604020202020204" pitchFamily="34" charset="0"/>
                        <a:cs typeface="Arial" panose="020B0604020202020204" pitchFamily="34" charset="0"/>
                      </a:rPr>
                      <a:t>CONSTRINST</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9" name="Right Triangle 48">
                    <a:extLst>
                      <a:ext uri="{FF2B5EF4-FFF2-40B4-BE49-F238E27FC236}">
                        <a16:creationId xmlns:a16="http://schemas.microsoft.com/office/drawing/2014/main" id="{839862D6-E02A-D195-E593-1BD2B9812983}"/>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5">
                  <a:extLst>
                    <a:ext uri="{FF2B5EF4-FFF2-40B4-BE49-F238E27FC236}">
                      <a16:creationId xmlns:a16="http://schemas.microsoft.com/office/drawing/2014/main" id="{DA151301-C606-1427-F31E-620A4973DFBE}"/>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Straight Connector 16">
                <a:extLst>
                  <a:ext uri="{FF2B5EF4-FFF2-40B4-BE49-F238E27FC236}">
                    <a16:creationId xmlns:a16="http://schemas.microsoft.com/office/drawing/2014/main" id="{7F6A9DC4-074A-3E86-80FB-96D8A17E7595}"/>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B62E827F-2C53-C3EC-EB30-926F2CBB9827}"/>
                  </a:ext>
                </a:extLst>
              </p:cNvPr>
              <p:cNvGrpSpPr/>
              <p:nvPr/>
            </p:nvGrpSpPr>
            <p:grpSpPr>
              <a:xfrm>
                <a:off x="239434" y="2394107"/>
                <a:ext cx="3771509" cy="2827745"/>
                <a:chOff x="239434" y="2394107"/>
                <a:chExt cx="3771509" cy="2827745"/>
              </a:xfrm>
            </p:grpSpPr>
            <p:sp>
              <p:nvSpPr>
                <p:cNvPr id="26" name="Oval 25">
                  <a:extLst>
                    <a:ext uri="{FF2B5EF4-FFF2-40B4-BE49-F238E27FC236}">
                      <a16:creationId xmlns:a16="http://schemas.microsoft.com/office/drawing/2014/main" id="{A82B7EC0-6CC7-9612-3518-FBFAEC9A60A1}"/>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00087E17-AB5B-7157-06A7-CA3418BD9226}"/>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Oval 30">
                  <a:extLst>
                    <a:ext uri="{FF2B5EF4-FFF2-40B4-BE49-F238E27FC236}">
                      <a16:creationId xmlns:a16="http://schemas.microsoft.com/office/drawing/2014/main" id="{A883576F-D46F-B157-9B4F-D0A705B4EFCC}"/>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3122C386-8ACA-2496-E449-53C6CDD06483}"/>
                    </a:ext>
                  </a:extLst>
                </p:cNvPr>
                <p:cNvGrpSpPr/>
                <p:nvPr/>
              </p:nvGrpSpPr>
              <p:grpSpPr>
                <a:xfrm>
                  <a:off x="524983" y="3327499"/>
                  <a:ext cx="3485960" cy="949127"/>
                  <a:chOff x="4287774" y="5138240"/>
                  <a:chExt cx="3485960" cy="949127"/>
                </a:xfrm>
              </p:grpSpPr>
              <p:sp>
                <p:nvSpPr>
                  <p:cNvPr id="34" name="Arrow: Right 33">
                    <a:extLst>
                      <a:ext uri="{FF2B5EF4-FFF2-40B4-BE49-F238E27FC236}">
                        <a16:creationId xmlns:a16="http://schemas.microsoft.com/office/drawing/2014/main" id="{47856F91-7136-694C-0E39-03A036241BC2}"/>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22501DC5-8DAE-14F6-51F6-324CFAE6B363}"/>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noProof="0" dirty="0">
                        <a:solidFill>
                          <a:schemeClr val="bg2"/>
                        </a:solidFill>
                        <a:latin typeface="Arial" panose="020B0604020202020204" pitchFamily="34" charset="0"/>
                        <a:cs typeface="Arial" panose="020B0604020202020204" pitchFamily="34" charset="0"/>
                      </a:rPr>
                      <a:t>EEG </a:t>
                    </a:r>
                    <a:r>
                      <a:rPr lang="en-150" altLang="zh-CN" dirty="0">
                        <a:solidFill>
                          <a:schemeClr val="bg2"/>
                        </a:solidFill>
                        <a:latin typeface="Arial" panose="020B0604020202020204" pitchFamily="34" charset="0"/>
                        <a:cs typeface="Arial" panose="020B0604020202020204" pitchFamily="34" charset="0"/>
                      </a:rPr>
                      <a:t>FEATURE</a:t>
                    </a:r>
                    <a:r>
                      <a:rPr lang="en-US" altLang="zh-CN" dirty="0">
                        <a:solidFill>
                          <a:schemeClr val="bg2"/>
                        </a:solidFill>
                        <a:latin typeface="Arial" panose="020B0604020202020204" pitchFamily="34" charset="0"/>
                        <a:cs typeface="Arial" panose="020B0604020202020204" pitchFamily="34" charset="0"/>
                      </a:rPr>
                      <a:t>S</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1" name="Right Triangle 40">
                    <a:extLst>
                      <a:ext uri="{FF2B5EF4-FFF2-40B4-BE49-F238E27FC236}">
                        <a16:creationId xmlns:a16="http://schemas.microsoft.com/office/drawing/2014/main" id="{24EC3E00-0535-77FF-0DBB-F32804718D1C}"/>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7" name="Picture 6" descr="A blue background with white lines&#10;&#10;Description automatically generated">
              <a:extLst>
                <a:ext uri="{FF2B5EF4-FFF2-40B4-BE49-F238E27FC236}">
                  <a16:creationId xmlns:a16="http://schemas.microsoft.com/office/drawing/2014/main" id="{E06EA5C5-1B34-AAD4-5F57-C9CF3F7BD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6997" y="3783434"/>
              <a:ext cx="858468" cy="534711"/>
            </a:xfrm>
            <a:prstGeom prst="rect">
              <a:avLst/>
            </a:prstGeom>
          </p:spPr>
        </p:pic>
        <p:pic>
          <p:nvPicPr>
            <p:cNvPr id="9" name="Picture 8" descr="A blue silhouette of a head with lightning coming out of it&#10;&#10;Description automatically generated">
              <a:extLst>
                <a:ext uri="{FF2B5EF4-FFF2-40B4-BE49-F238E27FC236}">
                  <a16:creationId xmlns:a16="http://schemas.microsoft.com/office/drawing/2014/main" id="{02962627-EF61-2312-15B2-97D9847E1D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8143" y="3783434"/>
              <a:ext cx="851304" cy="642640"/>
            </a:xfrm>
            <a:prstGeom prst="rect">
              <a:avLst/>
            </a:prstGeom>
          </p:spPr>
        </p:pic>
      </p:grpSp>
      <p:grpSp>
        <p:nvGrpSpPr>
          <p:cNvPr id="23" name="Group 22">
            <a:extLst>
              <a:ext uri="{FF2B5EF4-FFF2-40B4-BE49-F238E27FC236}">
                <a16:creationId xmlns:a16="http://schemas.microsoft.com/office/drawing/2014/main" id="{B11F6884-58D8-13ED-AFAC-0CD79A7735CC}"/>
              </a:ext>
            </a:extLst>
          </p:cNvPr>
          <p:cNvGrpSpPr/>
          <p:nvPr/>
        </p:nvGrpSpPr>
        <p:grpSpPr>
          <a:xfrm>
            <a:off x="2096968" y="4240593"/>
            <a:ext cx="8815902" cy="882246"/>
            <a:chOff x="2096968" y="4240593"/>
            <a:chExt cx="8815902" cy="882246"/>
          </a:xfrm>
        </p:grpSpPr>
        <p:sp>
          <p:nvSpPr>
            <p:cNvPr id="12" name="TextBox 11">
              <a:extLst>
                <a:ext uri="{FF2B5EF4-FFF2-40B4-BE49-F238E27FC236}">
                  <a16:creationId xmlns:a16="http://schemas.microsoft.com/office/drawing/2014/main" id="{EB59B28B-1522-BAE6-BD31-0E7445E22532}"/>
                </a:ext>
              </a:extLst>
            </p:cNvPr>
            <p:cNvSpPr txBox="1"/>
            <p:nvPr/>
          </p:nvSpPr>
          <p:spPr>
            <a:xfrm>
              <a:off x="2096968" y="4240593"/>
              <a:ext cx="2202007" cy="855465"/>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Time/frequency domain </a:t>
              </a:r>
            </a:p>
            <a:p>
              <a:pPr algn="ctr"/>
              <a:r>
                <a:rPr lang="en-US" altLang="zh-CN" sz="1600" dirty="0">
                  <a:solidFill>
                    <a:schemeClr val="bg2"/>
                  </a:solidFill>
                  <a:latin typeface="Arial" panose="020B0604020202020204" pitchFamily="34" charset="0"/>
                  <a:cs typeface="Arial" panose="020B0604020202020204" pitchFamily="34" charset="0"/>
                </a:rPr>
                <a:t>time-frequency domain </a:t>
              </a:r>
            </a:p>
            <a:p>
              <a:pPr algn="ctr"/>
              <a:r>
                <a:rPr lang="en-US" altLang="zh-CN" sz="1600" dirty="0">
                  <a:solidFill>
                    <a:schemeClr val="bg2"/>
                  </a:solidFill>
                  <a:latin typeface="Arial" panose="020B0604020202020204" pitchFamily="34" charset="0"/>
                  <a:cs typeface="Arial" panose="020B0604020202020204" pitchFamily="34" charset="0"/>
                </a:rPr>
                <a:t>features</a:t>
              </a:r>
            </a:p>
            <a:p>
              <a:pPr algn="ct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0F2CD81-F000-FD5E-6193-AC69722304CD}"/>
                </a:ext>
              </a:extLst>
            </p:cNvPr>
            <p:cNvSpPr txBox="1"/>
            <p:nvPr/>
          </p:nvSpPr>
          <p:spPr>
            <a:xfrm>
              <a:off x="5386092" y="4258404"/>
              <a:ext cx="2225251" cy="855465"/>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Time &amp; space</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7F7350D-6CD8-2747-B48C-8AA0FA55CB17}"/>
                </a:ext>
              </a:extLst>
            </p:cNvPr>
            <p:cNvSpPr txBox="1"/>
            <p:nvPr/>
          </p:nvSpPr>
          <p:spPr>
            <a:xfrm>
              <a:off x="8687619" y="4267374"/>
              <a:ext cx="2225251" cy="855465"/>
            </a:xfrm>
            <a:prstGeom prst="rect">
              <a:avLst/>
            </a:prstGeom>
            <a:noFill/>
          </p:spPr>
          <p:txBody>
            <a:bodyPr wrap="none" lIns="108000" tIns="108000" rIns="108000" bIns="108000" rtlCol="0">
              <a:noAutofit/>
            </a:bodyPr>
            <a:lstStyle/>
            <a:p>
              <a:pPr algn="ctr"/>
              <a:endParaRPr lang="zh-CN" altLang="en-US" sz="1600" noProof="0" dirty="0" err="1">
                <a:solidFill>
                  <a:schemeClr val="bg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44409080"/>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3D86E-C584-8C09-9AC9-3285A554D5C6}"/>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031A8A9-9524-2136-F16B-189C257865FF}"/>
              </a:ext>
            </a:extLst>
          </p:cNvPr>
          <p:cNvSpPr>
            <a:spLocks noGrp="1"/>
          </p:cNvSpPr>
          <p:nvPr>
            <p:ph type="sldNum" sz="quarter" idx="4"/>
          </p:nvPr>
        </p:nvSpPr>
        <p:spPr/>
        <p:txBody>
          <a:bodyPr/>
          <a:lstStyle/>
          <a:p>
            <a:fld id="{5EE7099E-8998-4851-915A-4F4831808297}" type="slidenum">
              <a:rPr lang="nl-NL" smtClean="0"/>
              <a:pPr/>
              <a:t>52</a:t>
            </a:fld>
            <a:endParaRPr lang="nl-NL" dirty="0"/>
          </a:p>
        </p:txBody>
      </p:sp>
      <p:sp>
        <p:nvSpPr>
          <p:cNvPr id="29" name="TextBox 28">
            <a:extLst>
              <a:ext uri="{FF2B5EF4-FFF2-40B4-BE49-F238E27FC236}">
                <a16:creationId xmlns:a16="http://schemas.microsoft.com/office/drawing/2014/main" id="{17D45BAD-01BE-4822-2ECB-E3BDB2495A1B}"/>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0A60888-9F2A-392F-99EC-7B1992AD5B7F}"/>
              </a:ext>
            </a:extLst>
          </p:cNvPr>
          <p:cNvSpPr txBox="1"/>
          <p:nvPr/>
        </p:nvSpPr>
        <p:spPr>
          <a:xfrm>
            <a:off x="2274988" y="481458"/>
            <a:ext cx="7645564" cy="614520"/>
          </a:xfrm>
          <a:prstGeom prst="rect">
            <a:avLst/>
          </a:prstGeom>
          <a:noFill/>
        </p:spPr>
        <p:txBody>
          <a:bodyPr wrap="none" lIns="108000" tIns="108000" rIns="108000" bIns="108000" rtlCol="0">
            <a:noAutofit/>
          </a:bodyPr>
          <a:lstStyle/>
          <a:p>
            <a:r>
              <a:rPr lang="en-US" dirty="0">
                <a:solidFill>
                  <a:srgbClr val="0070C0"/>
                </a:solidFill>
                <a:latin typeface="Arial" panose="020B0604020202020204" pitchFamily="34" charset="0"/>
                <a:cs typeface="Arial" panose="020B0604020202020204" pitchFamily="34" charset="0"/>
              </a:rPr>
              <a:t>The role </a:t>
            </a:r>
            <a:endParaRPr lang="en-150" noProof="0" dirty="0">
              <a:solidFill>
                <a:srgbClr val="0070C0"/>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CCDE83E6-8739-64F8-7FE5-1FC1BA9F7D07}"/>
              </a:ext>
            </a:extLst>
          </p:cNvPr>
          <p:cNvGrpSpPr/>
          <p:nvPr/>
        </p:nvGrpSpPr>
        <p:grpSpPr>
          <a:xfrm>
            <a:off x="1130623" y="1844824"/>
            <a:ext cx="10351330" cy="3427373"/>
            <a:chOff x="239434" y="1821260"/>
            <a:chExt cx="10351330" cy="3427373"/>
          </a:xfrm>
        </p:grpSpPr>
        <p:grpSp>
          <p:nvGrpSpPr>
            <p:cNvPr id="15" name="Group 14">
              <a:extLst>
                <a:ext uri="{FF2B5EF4-FFF2-40B4-BE49-F238E27FC236}">
                  <a16:creationId xmlns:a16="http://schemas.microsoft.com/office/drawing/2014/main" id="{90CF07CA-3CDB-66F2-B340-C694D9042FD7}"/>
                </a:ext>
              </a:extLst>
            </p:cNvPr>
            <p:cNvGrpSpPr/>
            <p:nvPr/>
          </p:nvGrpSpPr>
          <p:grpSpPr>
            <a:xfrm>
              <a:off x="6819255" y="2420888"/>
              <a:ext cx="3771509" cy="2827745"/>
              <a:chOff x="239434" y="2394107"/>
              <a:chExt cx="3771509" cy="2827745"/>
            </a:xfrm>
          </p:grpSpPr>
          <p:sp>
            <p:nvSpPr>
              <p:cNvPr id="50" name="Oval 49">
                <a:extLst>
                  <a:ext uri="{FF2B5EF4-FFF2-40B4-BE49-F238E27FC236}">
                    <a16:creationId xmlns:a16="http://schemas.microsoft.com/office/drawing/2014/main" id="{4E8A9222-B497-E4A7-CE77-3ED766AB5765}"/>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a:extLst>
                  <a:ext uri="{FF2B5EF4-FFF2-40B4-BE49-F238E27FC236}">
                    <a16:creationId xmlns:a16="http://schemas.microsoft.com/office/drawing/2014/main" id="{AE6342EA-D012-ECF9-3EF2-593AC6100CA3}"/>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a:extLst>
                  <a:ext uri="{FF2B5EF4-FFF2-40B4-BE49-F238E27FC236}">
                    <a16:creationId xmlns:a16="http://schemas.microsoft.com/office/drawing/2014/main" id="{9552D02A-18F4-B307-FC0F-6F9DF7FECDCA}"/>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52">
                <a:extLst>
                  <a:ext uri="{FF2B5EF4-FFF2-40B4-BE49-F238E27FC236}">
                    <a16:creationId xmlns:a16="http://schemas.microsoft.com/office/drawing/2014/main" id="{D6399BAE-4176-9EE3-EC00-C2E8D91BE70E}"/>
                  </a:ext>
                </a:extLst>
              </p:cNvPr>
              <p:cNvGrpSpPr/>
              <p:nvPr/>
            </p:nvGrpSpPr>
            <p:grpSpPr>
              <a:xfrm>
                <a:off x="524983" y="3327499"/>
                <a:ext cx="3485960" cy="949127"/>
                <a:chOff x="4287774" y="5138240"/>
                <a:chExt cx="3485960" cy="949127"/>
              </a:xfrm>
            </p:grpSpPr>
            <p:sp>
              <p:nvSpPr>
                <p:cNvPr id="54" name="Arrow: Right 53">
                  <a:extLst>
                    <a:ext uri="{FF2B5EF4-FFF2-40B4-BE49-F238E27FC236}">
                      <a16:creationId xmlns:a16="http://schemas.microsoft.com/office/drawing/2014/main" id="{CCB162D5-8AD6-0053-94A2-ECCBAA73B670}"/>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a:extLst>
                    <a:ext uri="{FF2B5EF4-FFF2-40B4-BE49-F238E27FC236}">
                      <a16:creationId xmlns:a16="http://schemas.microsoft.com/office/drawing/2014/main" id="{227AF242-CC38-05C8-FA87-05A53003A500}"/>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EXPERIMENTS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6" name="Right Triangle 55">
                  <a:extLst>
                    <a:ext uri="{FF2B5EF4-FFF2-40B4-BE49-F238E27FC236}">
                      <a16:creationId xmlns:a16="http://schemas.microsoft.com/office/drawing/2014/main" id="{107245D2-B956-99FB-1BF1-C0BF441FB15C}"/>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Group 15">
              <a:extLst>
                <a:ext uri="{FF2B5EF4-FFF2-40B4-BE49-F238E27FC236}">
                  <a16:creationId xmlns:a16="http://schemas.microsoft.com/office/drawing/2014/main" id="{FC935BA6-3B20-351C-1604-443719891F76}"/>
                </a:ext>
              </a:extLst>
            </p:cNvPr>
            <p:cNvGrpSpPr/>
            <p:nvPr/>
          </p:nvGrpSpPr>
          <p:grpSpPr>
            <a:xfrm>
              <a:off x="3722911" y="2363057"/>
              <a:ext cx="3593947" cy="2843027"/>
              <a:chOff x="4737476" y="2484409"/>
              <a:chExt cx="3593947" cy="2843027"/>
            </a:xfrm>
          </p:grpSpPr>
          <p:sp>
            <p:nvSpPr>
              <p:cNvPr id="42" name="Oval 41">
                <a:extLst>
                  <a:ext uri="{FF2B5EF4-FFF2-40B4-BE49-F238E27FC236}">
                    <a16:creationId xmlns:a16="http://schemas.microsoft.com/office/drawing/2014/main" id="{0082994F-B4D2-6376-FC29-582C20369404}"/>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42">
                <a:extLst>
                  <a:ext uri="{FF2B5EF4-FFF2-40B4-BE49-F238E27FC236}">
                    <a16:creationId xmlns:a16="http://schemas.microsoft.com/office/drawing/2014/main" id="{B168C779-E4E8-D2C5-F7E7-F45F9D14E3A0}"/>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3" descr="A silhouette of a head with gears in it&#10;&#10;Description automatically generated">
                <a:extLst>
                  <a:ext uri="{FF2B5EF4-FFF2-40B4-BE49-F238E27FC236}">
                    <a16:creationId xmlns:a16="http://schemas.microsoft.com/office/drawing/2014/main" id="{257E6B30-21C7-484D-34A9-17896452DE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45" name="Group 44">
                <a:extLst>
                  <a:ext uri="{FF2B5EF4-FFF2-40B4-BE49-F238E27FC236}">
                    <a16:creationId xmlns:a16="http://schemas.microsoft.com/office/drawing/2014/main" id="{C93C7999-86CE-E594-8A7C-874D64210592}"/>
                  </a:ext>
                </a:extLst>
              </p:cNvPr>
              <p:cNvGrpSpPr/>
              <p:nvPr/>
            </p:nvGrpSpPr>
            <p:grpSpPr>
              <a:xfrm>
                <a:off x="4845463" y="3479899"/>
                <a:ext cx="3485960" cy="949127"/>
                <a:chOff x="4287774" y="5138240"/>
                <a:chExt cx="3485960" cy="949127"/>
              </a:xfrm>
            </p:grpSpPr>
            <p:sp>
              <p:nvSpPr>
                <p:cNvPr id="47" name="Arrow: Right 46">
                  <a:extLst>
                    <a:ext uri="{FF2B5EF4-FFF2-40B4-BE49-F238E27FC236}">
                      <a16:creationId xmlns:a16="http://schemas.microsoft.com/office/drawing/2014/main" id="{1DE43BDA-B864-046C-0A0B-E0F9942152DE}"/>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1262B378-5BE6-BF3E-5555-F481B578B3D9}"/>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THEORIES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9" name="Right Triangle 48">
                  <a:extLst>
                    <a:ext uri="{FF2B5EF4-FFF2-40B4-BE49-F238E27FC236}">
                      <a16:creationId xmlns:a16="http://schemas.microsoft.com/office/drawing/2014/main" id="{3245ACD1-C108-4CE8-C50E-099BA89A1EB3}"/>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5">
                <a:extLst>
                  <a:ext uri="{FF2B5EF4-FFF2-40B4-BE49-F238E27FC236}">
                    <a16:creationId xmlns:a16="http://schemas.microsoft.com/office/drawing/2014/main" id="{036826D7-10F2-33DA-8145-EE7C37B40734}"/>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Straight Connector 16">
              <a:extLst>
                <a:ext uri="{FF2B5EF4-FFF2-40B4-BE49-F238E27FC236}">
                  <a16:creationId xmlns:a16="http://schemas.microsoft.com/office/drawing/2014/main" id="{2851014D-90F1-F307-EE6D-3A7051FAF084}"/>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8DAA9E50-DD90-F780-42AF-7908DF8081AA}"/>
                </a:ext>
              </a:extLst>
            </p:cNvPr>
            <p:cNvGrpSpPr/>
            <p:nvPr/>
          </p:nvGrpSpPr>
          <p:grpSpPr>
            <a:xfrm>
              <a:off x="239434" y="2394107"/>
              <a:ext cx="3771509" cy="2827745"/>
              <a:chOff x="239434" y="2394107"/>
              <a:chExt cx="3771509" cy="2827745"/>
            </a:xfrm>
          </p:grpSpPr>
          <p:sp>
            <p:nvSpPr>
              <p:cNvPr id="26" name="Oval 25">
                <a:extLst>
                  <a:ext uri="{FF2B5EF4-FFF2-40B4-BE49-F238E27FC236}">
                    <a16:creationId xmlns:a16="http://schemas.microsoft.com/office/drawing/2014/main" id="{62F5E217-0D5A-F1AB-6787-B82EBAA41DBE}"/>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7" descr="A silhouette of a person's head with a brain&#10;&#10;Description automatically generated">
                <a:extLst>
                  <a:ext uri="{FF2B5EF4-FFF2-40B4-BE49-F238E27FC236}">
                    <a16:creationId xmlns:a16="http://schemas.microsoft.com/office/drawing/2014/main" id="{E40D1B87-226D-9D74-A2A7-744CB9143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534" y="2678805"/>
                <a:ext cx="584468" cy="707455"/>
              </a:xfrm>
              <a:prstGeom prst="rect">
                <a:avLst/>
              </a:prstGeom>
            </p:spPr>
          </p:pic>
          <p:sp>
            <p:nvSpPr>
              <p:cNvPr id="30" name="Rectangle 29">
                <a:extLst>
                  <a:ext uri="{FF2B5EF4-FFF2-40B4-BE49-F238E27FC236}">
                    <a16:creationId xmlns:a16="http://schemas.microsoft.com/office/drawing/2014/main" id="{889C24DE-DFDC-3CA0-A6D3-FD061201BEB1}"/>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Oval 30">
                <a:extLst>
                  <a:ext uri="{FF2B5EF4-FFF2-40B4-BE49-F238E27FC236}">
                    <a16:creationId xmlns:a16="http://schemas.microsoft.com/office/drawing/2014/main" id="{4A07E50E-5AC2-D03A-DAD4-BE8010E54F80}"/>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292C2420-FB08-684A-9753-EB0011485832}"/>
                  </a:ext>
                </a:extLst>
              </p:cNvPr>
              <p:cNvGrpSpPr/>
              <p:nvPr/>
            </p:nvGrpSpPr>
            <p:grpSpPr>
              <a:xfrm>
                <a:off x="524983" y="3327499"/>
                <a:ext cx="3485960" cy="949127"/>
                <a:chOff x="4287774" y="5138240"/>
                <a:chExt cx="3485960" cy="949127"/>
              </a:xfrm>
            </p:grpSpPr>
            <p:sp>
              <p:nvSpPr>
                <p:cNvPr id="34" name="Arrow: Right 33">
                  <a:extLst>
                    <a:ext uri="{FF2B5EF4-FFF2-40B4-BE49-F238E27FC236}">
                      <a16:creationId xmlns:a16="http://schemas.microsoft.com/office/drawing/2014/main" id="{9C37D4EB-65A9-5D98-2530-DA507635CC7F}"/>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a:extLst>
                    <a:ext uri="{FF2B5EF4-FFF2-40B4-BE49-F238E27FC236}">
                      <a16:creationId xmlns:a16="http://schemas.microsoft.com/office/drawing/2014/main" id="{A7502CD7-1F84-3A13-0EBB-C4E27C4ECC2E}"/>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GB" altLang="zh-CN" noProof="0" dirty="0">
                      <a:solidFill>
                        <a:schemeClr val="bg2"/>
                      </a:solidFill>
                      <a:latin typeface="Arial" panose="020B0604020202020204" pitchFamily="34" charset="0"/>
                      <a:cs typeface="Arial" panose="020B0604020202020204" pitchFamily="34" charset="0"/>
                    </a:rPr>
                    <a:t>S</a:t>
                  </a:r>
                  <a:r>
                    <a:rPr lang="en-150" altLang="zh-CN" dirty="0">
                      <a:solidFill>
                        <a:schemeClr val="bg2"/>
                      </a:solidFill>
                      <a:latin typeface="Arial" panose="020B0604020202020204" pitchFamily="34" charset="0"/>
                      <a:cs typeface="Arial" panose="020B0604020202020204" pitchFamily="34" charset="0"/>
                    </a:rPr>
                    <a:t>YNTACTIC FEATURE</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41" name="Right Triangle 40">
                  <a:extLst>
                    <a:ext uri="{FF2B5EF4-FFF2-40B4-BE49-F238E27FC236}">
                      <a16:creationId xmlns:a16="http://schemas.microsoft.com/office/drawing/2014/main" id="{11A6082F-24FE-B383-8BAD-B2786A41C1D2}"/>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Picture 19" descr="A blue scale with a white background&#10;&#10;Description automatically generated">
              <a:extLst>
                <a:ext uri="{FF2B5EF4-FFF2-40B4-BE49-F238E27FC236}">
                  <a16:creationId xmlns:a16="http://schemas.microsoft.com/office/drawing/2014/main" id="{E12164C6-3A4F-7743-24A3-BA38C41BC0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857" y="2678805"/>
              <a:ext cx="671912" cy="598157"/>
            </a:xfrm>
            <a:prstGeom prst="rect">
              <a:avLst/>
            </a:prstGeom>
          </p:spPr>
        </p:pic>
      </p:grpSp>
      <p:sp>
        <p:nvSpPr>
          <p:cNvPr id="57" name="TextBox 56">
            <a:extLst>
              <a:ext uri="{FF2B5EF4-FFF2-40B4-BE49-F238E27FC236}">
                <a16:creationId xmlns:a16="http://schemas.microsoft.com/office/drawing/2014/main" id="{2E5FF05D-1CB6-38F1-1C35-A7255EEB51EB}"/>
              </a:ext>
            </a:extLst>
          </p:cNvPr>
          <p:cNvSpPr txBox="1"/>
          <p:nvPr/>
        </p:nvSpPr>
        <p:spPr>
          <a:xfrm>
            <a:off x="2469522" y="3800187"/>
            <a:ext cx="1751358" cy="703490"/>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Grammatical gender,</a:t>
            </a:r>
          </a:p>
          <a:p>
            <a:pPr algn="ctr"/>
            <a:r>
              <a:rPr lang="en-US" altLang="zh-CN" sz="1600" dirty="0">
                <a:solidFill>
                  <a:schemeClr val="bg2"/>
                </a:solidFill>
                <a:latin typeface="Arial" panose="020B0604020202020204" pitchFamily="34" charset="0"/>
                <a:cs typeface="Arial" panose="020B0604020202020204" pitchFamily="34" charset="0"/>
              </a:rPr>
              <a:t> Mandarin Chinese</a:t>
            </a:r>
          </a:p>
          <a:p>
            <a:pPr algn="ctr"/>
            <a:r>
              <a:rPr lang="en-US" altLang="zh-CN" sz="1600" dirty="0">
                <a:solidFill>
                  <a:schemeClr val="bg2"/>
                </a:solidFill>
                <a:latin typeface="Arial" panose="020B0604020202020204" pitchFamily="34" charset="0"/>
                <a:cs typeface="Arial" panose="020B0604020202020204" pitchFamily="34" charset="0"/>
              </a:rPr>
              <a:t>classifiers </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1E7BFB5-A2B4-63C5-76F5-D56B3CC6523C}"/>
              </a:ext>
            </a:extLst>
          </p:cNvPr>
          <p:cNvSpPr txBox="1"/>
          <p:nvPr/>
        </p:nvSpPr>
        <p:spPr>
          <a:xfrm>
            <a:off x="5805899" y="3794202"/>
            <a:ext cx="1688064" cy="703490"/>
          </a:xfrm>
          <a:prstGeom prst="rect">
            <a:avLst/>
          </a:prstGeom>
          <a:noFill/>
        </p:spPr>
        <p:txBody>
          <a:bodyPr wrap="none" lIns="108000" tIns="108000" rIns="108000" bIns="108000" rtlCol="0">
            <a:noAutofit/>
          </a:bodyPr>
          <a:lstStyle/>
          <a:p>
            <a:pPr algn="ctr"/>
            <a:r>
              <a:rPr lang="en-US" altLang="zh-CN" sz="1600" noProof="0" dirty="0" err="1">
                <a:solidFill>
                  <a:schemeClr val="bg2"/>
                </a:solidFill>
                <a:latin typeface="Arial" panose="020B0604020202020204" pitchFamily="34" charset="0"/>
                <a:cs typeface="Arial" panose="020B0604020202020204" pitchFamily="34" charset="0"/>
              </a:rPr>
              <a:t>Levelt’s</a:t>
            </a:r>
            <a:r>
              <a:rPr lang="en-US" altLang="zh-CN" sz="1600" noProof="0" dirty="0">
                <a:solidFill>
                  <a:schemeClr val="bg2"/>
                </a:solidFill>
                <a:latin typeface="Arial" panose="020B0604020202020204" pitchFamily="34" charset="0"/>
                <a:cs typeface="Arial" panose="020B0604020202020204" pitchFamily="34" charset="0"/>
              </a:rPr>
              <a:t> model</a:t>
            </a:r>
            <a:endParaRPr lang="zh-CN" altLang="en-US" sz="1600" noProof="0" dirty="0" err="1">
              <a:solidFill>
                <a:schemeClr val="bg2"/>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A05016B4-8681-D97B-4EAC-FAD46557CDC2}"/>
              </a:ext>
            </a:extLst>
          </p:cNvPr>
          <p:cNvSpPr txBox="1"/>
          <p:nvPr/>
        </p:nvSpPr>
        <p:spPr>
          <a:xfrm>
            <a:off x="9092979" y="3802353"/>
            <a:ext cx="1688064" cy="703490"/>
          </a:xfrm>
          <a:prstGeom prst="rect">
            <a:avLst/>
          </a:prstGeom>
          <a:noFill/>
        </p:spPr>
        <p:txBody>
          <a:bodyPr wrap="none" lIns="108000" tIns="108000" rIns="108000" bIns="108000" rtlCol="0">
            <a:noAutofit/>
          </a:bodyPr>
          <a:lstStyle/>
          <a:p>
            <a:pPr algn="ctr"/>
            <a:r>
              <a:rPr lang="en-US" altLang="zh-CN" sz="1600" dirty="0">
                <a:solidFill>
                  <a:schemeClr val="bg2"/>
                </a:solidFill>
                <a:latin typeface="Arial" panose="020B0604020202020204" pitchFamily="34" charset="0"/>
                <a:cs typeface="Arial" panose="020B0604020202020204" pitchFamily="34" charset="0"/>
              </a:rPr>
              <a:t>Picture-word</a:t>
            </a:r>
          </a:p>
          <a:p>
            <a:pPr algn="ctr"/>
            <a:r>
              <a:rPr lang="en-US" altLang="zh-CN" sz="1600" dirty="0">
                <a:solidFill>
                  <a:schemeClr val="bg2"/>
                </a:solidFill>
                <a:latin typeface="Arial" panose="020B0604020202020204" pitchFamily="34" charset="0"/>
                <a:cs typeface="Arial" panose="020B0604020202020204" pitchFamily="34" charset="0"/>
              </a:rPr>
              <a:t>Interference</a:t>
            </a:r>
            <a:endParaRPr lang="zh-CN" altLang="en-US" sz="1600" noProof="0" dirty="0" err="1">
              <a:solidFill>
                <a:schemeClr val="bg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46192D9-4076-9064-AE71-AF0CC2DC78BB}"/>
              </a:ext>
            </a:extLst>
          </p:cNvPr>
          <p:cNvPicPr>
            <a:picLocks noChangeAspect="1"/>
          </p:cNvPicPr>
          <p:nvPr/>
        </p:nvPicPr>
        <p:blipFill>
          <a:blip r:embed="rId6"/>
          <a:srcRect t="11151"/>
          <a:stretch/>
        </p:blipFill>
        <p:spPr>
          <a:xfrm>
            <a:off x="1176048" y="764704"/>
            <a:ext cx="9846254" cy="6093296"/>
          </a:xfrm>
          <a:prstGeom prst="rect">
            <a:avLst/>
          </a:prstGeom>
        </p:spPr>
      </p:pic>
    </p:spTree>
    <p:extLst>
      <p:ext uri="{BB962C8B-B14F-4D97-AF65-F5344CB8AC3E}">
        <p14:creationId xmlns:p14="http://schemas.microsoft.com/office/powerpoint/2010/main" val="1724337277"/>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7DF9D-FAE4-21C2-A407-2336D11C85C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07C08D9-136C-18B5-B390-11D3D8C69CB4}"/>
              </a:ext>
            </a:extLst>
          </p:cNvPr>
          <p:cNvSpPr>
            <a:spLocks noGrp="1"/>
          </p:cNvSpPr>
          <p:nvPr>
            <p:ph type="sldNum" sz="quarter" idx="4"/>
          </p:nvPr>
        </p:nvSpPr>
        <p:spPr/>
        <p:txBody>
          <a:bodyPr/>
          <a:lstStyle/>
          <a:p>
            <a:fld id="{5EE7099E-8998-4851-915A-4F4831808297}" type="slidenum">
              <a:rPr lang="nl-NL" smtClean="0"/>
              <a:pPr/>
              <a:t>53</a:t>
            </a:fld>
            <a:endParaRPr lang="nl-NL" dirty="0"/>
          </a:p>
        </p:txBody>
      </p:sp>
      <p:sp>
        <p:nvSpPr>
          <p:cNvPr id="29" name="TextBox 28">
            <a:extLst>
              <a:ext uri="{FF2B5EF4-FFF2-40B4-BE49-F238E27FC236}">
                <a16:creationId xmlns:a16="http://schemas.microsoft.com/office/drawing/2014/main" id="{E35231E1-55FB-3807-B1EE-E1926A0EFF45}"/>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AC8B793-7080-4E98-03B4-3ACACFAA7299}"/>
              </a:ext>
            </a:extLst>
          </p:cNvPr>
          <p:cNvSpPr txBox="1"/>
          <p:nvPr/>
        </p:nvSpPr>
        <p:spPr>
          <a:xfrm>
            <a:off x="2276393" y="480017"/>
            <a:ext cx="7645564"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investigate the encoding of Mandarin Chinese in the human mind</a:t>
            </a:r>
          </a:p>
        </p:txBody>
      </p:sp>
      <p:grpSp>
        <p:nvGrpSpPr>
          <p:cNvPr id="86" name="Group 85">
            <a:extLst>
              <a:ext uri="{FF2B5EF4-FFF2-40B4-BE49-F238E27FC236}">
                <a16:creationId xmlns:a16="http://schemas.microsoft.com/office/drawing/2014/main" id="{08DC1E2F-E48A-AA8C-9620-A330951AD937}"/>
              </a:ext>
            </a:extLst>
          </p:cNvPr>
          <p:cNvGrpSpPr/>
          <p:nvPr/>
        </p:nvGrpSpPr>
        <p:grpSpPr>
          <a:xfrm>
            <a:off x="-165521" y="1821260"/>
            <a:ext cx="10351330" cy="3427373"/>
            <a:chOff x="239434" y="1821260"/>
            <a:chExt cx="10351330" cy="3427373"/>
          </a:xfrm>
        </p:grpSpPr>
        <p:grpSp>
          <p:nvGrpSpPr>
            <p:cNvPr id="64" name="Group 63">
              <a:extLst>
                <a:ext uri="{FF2B5EF4-FFF2-40B4-BE49-F238E27FC236}">
                  <a16:creationId xmlns:a16="http://schemas.microsoft.com/office/drawing/2014/main" id="{E12A119B-64F6-1DBA-FF62-D3A048D784AB}"/>
                </a:ext>
              </a:extLst>
            </p:cNvPr>
            <p:cNvGrpSpPr/>
            <p:nvPr/>
          </p:nvGrpSpPr>
          <p:grpSpPr>
            <a:xfrm>
              <a:off x="6819255" y="2420888"/>
              <a:ext cx="3771509" cy="2827745"/>
              <a:chOff x="239434" y="2394107"/>
              <a:chExt cx="3771509" cy="2827745"/>
            </a:xfrm>
          </p:grpSpPr>
          <p:sp>
            <p:nvSpPr>
              <p:cNvPr id="65" name="Oval 64">
                <a:extLst>
                  <a:ext uri="{FF2B5EF4-FFF2-40B4-BE49-F238E27FC236}">
                    <a16:creationId xmlns:a16="http://schemas.microsoft.com/office/drawing/2014/main" id="{3475D1F9-E43F-3193-6E41-4611354262D3}"/>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6">
                <a:extLst>
                  <a:ext uri="{FF2B5EF4-FFF2-40B4-BE49-F238E27FC236}">
                    <a16:creationId xmlns:a16="http://schemas.microsoft.com/office/drawing/2014/main" id="{018F1133-471F-6AE4-9E37-7E4ECD79B016}"/>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Oval 67">
                <a:extLst>
                  <a:ext uri="{FF2B5EF4-FFF2-40B4-BE49-F238E27FC236}">
                    <a16:creationId xmlns:a16="http://schemas.microsoft.com/office/drawing/2014/main" id="{0A8F3D26-151C-07E5-09A2-37DAA5DE6393}"/>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Group 68">
                <a:extLst>
                  <a:ext uri="{FF2B5EF4-FFF2-40B4-BE49-F238E27FC236}">
                    <a16:creationId xmlns:a16="http://schemas.microsoft.com/office/drawing/2014/main" id="{BDD1A068-3621-0BC9-EE42-5C1F0FB45908}"/>
                  </a:ext>
                </a:extLst>
              </p:cNvPr>
              <p:cNvGrpSpPr/>
              <p:nvPr/>
            </p:nvGrpSpPr>
            <p:grpSpPr>
              <a:xfrm>
                <a:off x="524983" y="3327499"/>
                <a:ext cx="3485960" cy="949127"/>
                <a:chOff x="4287774" y="5138240"/>
                <a:chExt cx="3485960" cy="949127"/>
              </a:xfrm>
            </p:grpSpPr>
            <p:sp>
              <p:nvSpPr>
                <p:cNvPr id="70" name="Arrow: Right 69">
                  <a:extLst>
                    <a:ext uri="{FF2B5EF4-FFF2-40B4-BE49-F238E27FC236}">
                      <a16:creationId xmlns:a16="http://schemas.microsoft.com/office/drawing/2014/main" id="{6F0F5D35-49A1-AD22-1223-268B5242B0E0}"/>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a:extLst>
                    <a:ext uri="{FF2B5EF4-FFF2-40B4-BE49-F238E27FC236}">
                      <a16:creationId xmlns:a16="http://schemas.microsoft.com/office/drawing/2014/main" id="{B768B177-64B4-62B0-DCAA-CCDC31818AFE}"/>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EXPERIMENTS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72" name="Right Triangle 71">
                  <a:extLst>
                    <a:ext uri="{FF2B5EF4-FFF2-40B4-BE49-F238E27FC236}">
                      <a16:creationId xmlns:a16="http://schemas.microsoft.com/office/drawing/2014/main" id="{6DE2DB89-4540-A408-CBFE-4B33678E22C7}"/>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3" name="Group 62">
              <a:extLst>
                <a:ext uri="{FF2B5EF4-FFF2-40B4-BE49-F238E27FC236}">
                  <a16:creationId xmlns:a16="http://schemas.microsoft.com/office/drawing/2014/main" id="{BE6DF9CB-CB58-2B17-8EAA-7743CD332942}"/>
                </a:ext>
              </a:extLst>
            </p:cNvPr>
            <p:cNvGrpSpPr/>
            <p:nvPr/>
          </p:nvGrpSpPr>
          <p:grpSpPr>
            <a:xfrm>
              <a:off x="3722911" y="2363057"/>
              <a:ext cx="3593947" cy="2843027"/>
              <a:chOff x="4737476" y="2484409"/>
              <a:chExt cx="3593947" cy="2843027"/>
            </a:xfrm>
          </p:grpSpPr>
          <p:sp>
            <p:nvSpPr>
              <p:cNvPr id="50" name="Oval 49">
                <a:extLst>
                  <a:ext uri="{FF2B5EF4-FFF2-40B4-BE49-F238E27FC236}">
                    <a16:creationId xmlns:a16="http://schemas.microsoft.com/office/drawing/2014/main" id="{36424987-2F8C-ECD8-1B7E-CF314AE15959}"/>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61">
                <a:extLst>
                  <a:ext uri="{FF2B5EF4-FFF2-40B4-BE49-F238E27FC236}">
                    <a16:creationId xmlns:a16="http://schemas.microsoft.com/office/drawing/2014/main" id="{5DAF0889-D8A3-F00F-6DB2-E8DA832156D0}"/>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descr="A silhouette of a head with gears in it&#10;&#10;Description automatically generated">
                <a:extLst>
                  <a:ext uri="{FF2B5EF4-FFF2-40B4-BE49-F238E27FC236}">
                    <a16:creationId xmlns:a16="http://schemas.microsoft.com/office/drawing/2014/main" id="{8D360CE9-2A00-F186-2D3E-3DE6BBA5B3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54" name="Group 53">
                <a:extLst>
                  <a:ext uri="{FF2B5EF4-FFF2-40B4-BE49-F238E27FC236}">
                    <a16:creationId xmlns:a16="http://schemas.microsoft.com/office/drawing/2014/main" id="{D7761361-D29B-7792-EE2F-6E896562F0A3}"/>
                  </a:ext>
                </a:extLst>
              </p:cNvPr>
              <p:cNvGrpSpPr/>
              <p:nvPr/>
            </p:nvGrpSpPr>
            <p:grpSpPr>
              <a:xfrm>
                <a:off x="4845463" y="3479899"/>
                <a:ext cx="3485960" cy="949127"/>
                <a:chOff x="4287774" y="5138240"/>
                <a:chExt cx="3485960" cy="949127"/>
              </a:xfrm>
            </p:grpSpPr>
            <p:sp>
              <p:nvSpPr>
                <p:cNvPr id="55" name="Arrow: Right 54">
                  <a:extLst>
                    <a:ext uri="{FF2B5EF4-FFF2-40B4-BE49-F238E27FC236}">
                      <a16:creationId xmlns:a16="http://schemas.microsoft.com/office/drawing/2014/main" id="{1EBAB111-FD97-F33C-AF2C-1781EEDB5367}"/>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a:extLst>
                    <a:ext uri="{FF2B5EF4-FFF2-40B4-BE49-F238E27FC236}">
                      <a16:creationId xmlns:a16="http://schemas.microsoft.com/office/drawing/2014/main" id="{55C1F382-BCB6-6BEA-7330-C6EAC03275DC}"/>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THEORIES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7" name="Right Triangle 56">
                  <a:extLst>
                    <a:ext uri="{FF2B5EF4-FFF2-40B4-BE49-F238E27FC236}">
                      <a16:creationId xmlns:a16="http://schemas.microsoft.com/office/drawing/2014/main" id="{A9BCCBF7-A0CC-6E3B-801D-5599F7D1BEDD}"/>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Oval 52">
                <a:extLst>
                  <a:ext uri="{FF2B5EF4-FFF2-40B4-BE49-F238E27FC236}">
                    <a16:creationId xmlns:a16="http://schemas.microsoft.com/office/drawing/2014/main" id="{06EFD839-18F0-4D12-9A17-2FD6F88084DE}"/>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Straight Connector 9">
              <a:extLst>
                <a:ext uri="{FF2B5EF4-FFF2-40B4-BE49-F238E27FC236}">
                  <a16:creationId xmlns:a16="http://schemas.microsoft.com/office/drawing/2014/main" id="{A5325218-C2C4-B2C0-8F74-4ACDA40F555F}"/>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6EF96836-C3AC-BCBC-3C4F-250BF959D20C}"/>
                </a:ext>
              </a:extLst>
            </p:cNvPr>
            <p:cNvGrpSpPr/>
            <p:nvPr/>
          </p:nvGrpSpPr>
          <p:grpSpPr>
            <a:xfrm>
              <a:off x="239434" y="2394107"/>
              <a:ext cx="3771509" cy="2827745"/>
              <a:chOff x="239434" y="2394107"/>
              <a:chExt cx="3771509" cy="2827745"/>
            </a:xfrm>
          </p:grpSpPr>
          <p:sp>
            <p:nvSpPr>
              <p:cNvPr id="17" name="Oval 16">
                <a:extLst>
                  <a:ext uri="{FF2B5EF4-FFF2-40B4-BE49-F238E27FC236}">
                    <a16:creationId xmlns:a16="http://schemas.microsoft.com/office/drawing/2014/main" id="{85472E39-1BEB-266F-00CE-672A095B4B41}"/>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descr="A silhouette of a person's head with a brain&#10;&#10;Description automatically generated">
                <a:extLst>
                  <a:ext uri="{FF2B5EF4-FFF2-40B4-BE49-F238E27FC236}">
                    <a16:creationId xmlns:a16="http://schemas.microsoft.com/office/drawing/2014/main" id="{2593A51C-9DA8-C4BF-786F-42B945E11F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534" y="2678805"/>
                <a:ext cx="584468" cy="707455"/>
              </a:xfrm>
              <a:prstGeom prst="rect">
                <a:avLst/>
              </a:prstGeom>
            </p:spPr>
          </p:pic>
          <p:sp>
            <p:nvSpPr>
              <p:cNvPr id="47" name="Rectangle 46">
                <a:extLst>
                  <a:ext uri="{FF2B5EF4-FFF2-40B4-BE49-F238E27FC236}">
                    <a16:creationId xmlns:a16="http://schemas.microsoft.com/office/drawing/2014/main" id="{992678A0-6861-2F6A-02F1-27717835DAC8}"/>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8F7A88D1-1F14-FC85-5000-4257E8912EB6}"/>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Group 36">
                <a:extLst>
                  <a:ext uri="{FF2B5EF4-FFF2-40B4-BE49-F238E27FC236}">
                    <a16:creationId xmlns:a16="http://schemas.microsoft.com/office/drawing/2014/main" id="{96297986-FA34-EF78-F649-E07CEB2866C1}"/>
                  </a:ext>
                </a:extLst>
              </p:cNvPr>
              <p:cNvGrpSpPr/>
              <p:nvPr/>
            </p:nvGrpSpPr>
            <p:grpSpPr>
              <a:xfrm>
                <a:off x="524983" y="3327499"/>
                <a:ext cx="3485960" cy="949127"/>
                <a:chOff x="4287774" y="5138240"/>
                <a:chExt cx="3485960" cy="949127"/>
              </a:xfrm>
            </p:grpSpPr>
            <p:sp>
              <p:nvSpPr>
                <p:cNvPr id="25" name="Arrow: Right 24">
                  <a:extLst>
                    <a:ext uri="{FF2B5EF4-FFF2-40B4-BE49-F238E27FC236}">
                      <a16:creationId xmlns:a16="http://schemas.microsoft.com/office/drawing/2014/main" id="{F4AD97E4-5F2E-8228-1230-998E398D32E4}"/>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F4904CBA-E9FF-7E4E-F523-F61993D35C0C}"/>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GB" altLang="zh-CN" noProof="0" dirty="0">
                      <a:solidFill>
                        <a:schemeClr val="bg2"/>
                      </a:solidFill>
                      <a:latin typeface="Arial" panose="020B0604020202020204" pitchFamily="34" charset="0"/>
                      <a:cs typeface="Arial" panose="020B0604020202020204" pitchFamily="34" charset="0"/>
                    </a:rPr>
                    <a:t>S</a:t>
                  </a:r>
                  <a:r>
                    <a:rPr lang="en-150" altLang="zh-CN" dirty="0">
                      <a:solidFill>
                        <a:schemeClr val="bg2"/>
                      </a:solidFill>
                      <a:latin typeface="Arial" panose="020B0604020202020204" pitchFamily="34" charset="0"/>
                      <a:cs typeface="Arial" panose="020B0604020202020204" pitchFamily="34" charset="0"/>
                    </a:rPr>
                    <a:t>YNTACTIC FEATURE</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27" name="Right Triangle 26">
                  <a:extLst>
                    <a:ext uri="{FF2B5EF4-FFF2-40B4-BE49-F238E27FC236}">
                      <a16:creationId xmlns:a16="http://schemas.microsoft.com/office/drawing/2014/main" id="{FE3B644B-3274-BEBA-0CB4-ED9DFB7441AA}"/>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4" name="Picture 73" descr="A blue scale with a white background&#10;&#10;Description automatically generated">
              <a:extLst>
                <a:ext uri="{FF2B5EF4-FFF2-40B4-BE49-F238E27FC236}">
                  <a16:creationId xmlns:a16="http://schemas.microsoft.com/office/drawing/2014/main" id="{F56BE56B-229F-48BA-3682-9B7C31C95C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857" y="2678805"/>
              <a:ext cx="671912" cy="598157"/>
            </a:xfrm>
            <a:prstGeom prst="rect">
              <a:avLst/>
            </a:prstGeom>
          </p:spPr>
        </p:pic>
      </p:grpSp>
      <p:grpSp>
        <p:nvGrpSpPr>
          <p:cNvPr id="75" name="Group 74">
            <a:extLst>
              <a:ext uri="{FF2B5EF4-FFF2-40B4-BE49-F238E27FC236}">
                <a16:creationId xmlns:a16="http://schemas.microsoft.com/office/drawing/2014/main" id="{34F2D5BE-E202-8A88-A01F-535B06276F89}"/>
              </a:ext>
            </a:extLst>
          </p:cNvPr>
          <p:cNvGrpSpPr/>
          <p:nvPr/>
        </p:nvGrpSpPr>
        <p:grpSpPr>
          <a:xfrm>
            <a:off x="9821886" y="2420888"/>
            <a:ext cx="2787214" cy="2843027"/>
            <a:chOff x="4737476" y="2484409"/>
            <a:chExt cx="2787214" cy="2843027"/>
          </a:xfrm>
        </p:grpSpPr>
        <p:sp>
          <p:nvSpPr>
            <p:cNvPr id="76" name="Oval 75">
              <a:extLst>
                <a:ext uri="{FF2B5EF4-FFF2-40B4-BE49-F238E27FC236}">
                  <a16:creationId xmlns:a16="http://schemas.microsoft.com/office/drawing/2014/main" id="{01DEFABB-246D-FCA1-6B98-D41D517085BD}"/>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ectangle 76">
              <a:extLst>
                <a:ext uri="{FF2B5EF4-FFF2-40B4-BE49-F238E27FC236}">
                  <a16:creationId xmlns:a16="http://schemas.microsoft.com/office/drawing/2014/main" id="{798DC2F3-2424-6326-C115-FE3CF68E1FFF}"/>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81">
              <a:extLst>
                <a:ext uri="{FF2B5EF4-FFF2-40B4-BE49-F238E27FC236}">
                  <a16:creationId xmlns:a16="http://schemas.microsoft.com/office/drawing/2014/main" id="{1B5F1819-38DD-10E4-3420-F67612FE14E4}"/>
                </a:ext>
              </a:extLst>
            </p:cNvPr>
            <p:cNvSpPr txBox="1"/>
            <p:nvPr/>
          </p:nvSpPr>
          <p:spPr>
            <a:xfrm>
              <a:off x="4845463" y="3692819"/>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SOULTIONS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80" name="Oval 79">
              <a:extLst>
                <a:ext uri="{FF2B5EF4-FFF2-40B4-BE49-F238E27FC236}">
                  <a16:creationId xmlns:a16="http://schemas.microsoft.com/office/drawing/2014/main" id="{EA281701-883E-F4F9-5181-E5D390E68425}"/>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5" name="Picture 84" descr="A light bulb with rays of light&#10;&#10;Description automatically generated">
            <a:extLst>
              <a:ext uri="{FF2B5EF4-FFF2-40B4-BE49-F238E27FC236}">
                <a16:creationId xmlns:a16="http://schemas.microsoft.com/office/drawing/2014/main" id="{C2EA6A8E-EE5B-2CF1-BA63-A03FEFBDACCB}"/>
              </a:ext>
            </a:extLst>
          </p:cNvPr>
          <p:cNvPicPr>
            <a:picLocks noChangeAspect="1"/>
          </p:cNvPicPr>
          <p:nvPr/>
        </p:nvPicPr>
        <p:blipFill>
          <a:blip r:embed="rId6" cstate="print">
            <a:extLst>
              <a:ext uri="{28A0092B-C50C-407E-A947-70E740481C1C}">
                <a14:useLocalDpi xmlns:a14="http://schemas.microsoft.com/office/drawing/2010/main" val="0"/>
              </a:ext>
            </a:extLst>
          </a:blip>
          <a:srcRect l="29847" t="18163" b="14874"/>
          <a:stretch/>
        </p:blipFill>
        <p:spPr>
          <a:xfrm>
            <a:off x="11026771" y="2621973"/>
            <a:ext cx="592170" cy="752066"/>
          </a:xfrm>
          <a:prstGeom prst="rect">
            <a:avLst/>
          </a:prstGeom>
        </p:spPr>
      </p:pic>
    </p:spTree>
    <p:extLst>
      <p:ext uri="{BB962C8B-B14F-4D97-AF65-F5344CB8AC3E}">
        <p14:creationId xmlns:p14="http://schemas.microsoft.com/office/powerpoint/2010/main" val="1603304651"/>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08B3E-4EFE-49A6-2146-E0621C7497E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56D9B16-C2FF-1A49-9C77-4C3FD5D71807}"/>
              </a:ext>
            </a:extLst>
          </p:cNvPr>
          <p:cNvSpPr>
            <a:spLocks noGrp="1"/>
          </p:cNvSpPr>
          <p:nvPr>
            <p:ph type="sldNum" sz="quarter" idx="4"/>
          </p:nvPr>
        </p:nvSpPr>
        <p:spPr/>
        <p:txBody>
          <a:bodyPr/>
          <a:lstStyle/>
          <a:p>
            <a:fld id="{5EE7099E-8998-4851-915A-4F4831808297}" type="slidenum">
              <a:rPr lang="nl-NL" smtClean="0"/>
              <a:pPr/>
              <a:t>54</a:t>
            </a:fld>
            <a:endParaRPr lang="nl-NL" dirty="0"/>
          </a:p>
        </p:txBody>
      </p:sp>
      <p:sp>
        <p:nvSpPr>
          <p:cNvPr id="29" name="TextBox 28">
            <a:extLst>
              <a:ext uri="{FF2B5EF4-FFF2-40B4-BE49-F238E27FC236}">
                <a16:creationId xmlns:a16="http://schemas.microsoft.com/office/drawing/2014/main" id="{121E19FC-0605-58CC-8BA3-D8EE24A13A53}"/>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CE34236-9584-D5B0-528A-D6663F5F0F37}"/>
              </a:ext>
            </a:extLst>
          </p:cNvPr>
          <p:cNvSpPr txBox="1"/>
          <p:nvPr/>
        </p:nvSpPr>
        <p:spPr>
          <a:xfrm>
            <a:off x="2276393" y="480017"/>
            <a:ext cx="7645564"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investigate the encoding of Mandarin Chinese in the human mind</a:t>
            </a:r>
          </a:p>
        </p:txBody>
      </p:sp>
      <p:grpSp>
        <p:nvGrpSpPr>
          <p:cNvPr id="86" name="Group 85">
            <a:extLst>
              <a:ext uri="{FF2B5EF4-FFF2-40B4-BE49-F238E27FC236}">
                <a16:creationId xmlns:a16="http://schemas.microsoft.com/office/drawing/2014/main" id="{2ADC3E79-BEFD-E84F-4115-40A38F32C4DA}"/>
              </a:ext>
            </a:extLst>
          </p:cNvPr>
          <p:cNvGrpSpPr/>
          <p:nvPr/>
        </p:nvGrpSpPr>
        <p:grpSpPr>
          <a:xfrm>
            <a:off x="-165521" y="1821260"/>
            <a:ext cx="10351330" cy="3427373"/>
            <a:chOff x="239434" y="1821260"/>
            <a:chExt cx="10351330" cy="3427373"/>
          </a:xfrm>
        </p:grpSpPr>
        <p:grpSp>
          <p:nvGrpSpPr>
            <p:cNvPr id="64" name="Group 63">
              <a:extLst>
                <a:ext uri="{FF2B5EF4-FFF2-40B4-BE49-F238E27FC236}">
                  <a16:creationId xmlns:a16="http://schemas.microsoft.com/office/drawing/2014/main" id="{52580419-C5AF-0EC9-3F0C-F0564E5F812F}"/>
                </a:ext>
              </a:extLst>
            </p:cNvPr>
            <p:cNvGrpSpPr/>
            <p:nvPr/>
          </p:nvGrpSpPr>
          <p:grpSpPr>
            <a:xfrm>
              <a:off x="6819255" y="2420888"/>
              <a:ext cx="3771509" cy="2827745"/>
              <a:chOff x="239434" y="2394107"/>
              <a:chExt cx="3771509" cy="2827745"/>
            </a:xfrm>
          </p:grpSpPr>
          <p:sp>
            <p:nvSpPr>
              <p:cNvPr id="65" name="Oval 64">
                <a:extLst>
                  <a:ext uri="{FF2B5EF4-FFF2-40B4-BE49-F238E27FC236}">
                    <a16:creationId xmlns:a16="http://schemas.microsoft.com/office/drawing/2014/main" id="{29F32668-6FC1-2068-96AD-64CEBBD24618}"/>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6">
                <a:extLst>
                  <a:ext uri="{FF2B5EF4-FFF2-40B4-BE49-F238E27FC236}">
                    <a16:creationId xmlns:a16="http://schemas.microsoft.com/office/drawing/2014/main" id="{935DF6A9-18AE-476A-C0F5-B8F8F2A88722}"/>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Oval 67">
                <a:extLst>
                  <a:ext uri="{FF2B5EF4-FFF2-40B4-BE49-F238E27FC236}">
                    <a16:creationId xmlns:a16="http://schemas.microsoft.com/office/drawing/2014/main" id="{2A20BFE2-73D5-125F-8D25-A4FD61DC8C37}"/>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Group 68">
                <a:extLst>
                  <a:ext uri="{FF2B5EF4-FFF2-40B4-BE49-F238E27FC236}">
                    <a16:creationId xmlns:a16="http://schemas.microsoft.com/office/drawing/2014/main" id="{748694F4-41A6-7862-A6DE-5332B5F6290E}"/>
                  </a:ext>
                </a:extLst>
              </p:cNvPr>
              <p:cNvGrpSpPr/>
              <p:nvPr/>
            </p:nvGrpSpPr>
            <p:grpSpPr>
              <a:xfrm>
                <a:off x="524983" y="3327499"/>
                <a:ext cx="3485960" cy="949127"/>
                <a:chOff x="4287774" y="5138240"/>
                <a:chExt cx="3485960" cy="949127"/>
              </a:xfrm>
            </p:grpSpPr>
            <p:sp>
              <p:nvSpPr>
                <p:cNvPr id="70" name="Arrow: Right 69">
                  <a:extLst>
                    <a:ext uri="{FF2B5EF4-FFF2-40B4-BE49-F238E27FC236}">
                      <a16:creationId xmlns:a16="http://schemas.microsoft.com/office/drawing/2014/main" id="{4CE39678-C8E2-50F6-733C-8A5A3C4087B5}"/>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a:extLst>
                    <a:ext uri="{FF2B5EF4-FFF2-40B4-BE49-F238E27FC236}">
                      <a16:creationId xmlns:a16="http://schemas.microsoft.com/office/drawing/2014/main" id="{484CC004-870F-1EBF-0CB2-0AA95792C079}"/>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EXPERIMENTS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72" name="Right Triangle 71">
                  <a:extLst>
                    <a:ext uri="{FF2B5EF4-FFF2-40B4-BE49-F238E27FC236}">
                      <a16:creationId xmlns:a16="http://schemas.microsoft.com/office/drawing/2014/main" id="{CA4C3DD1-759E-F1F1-D6BA-E52F182DAC77}"/>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3" name="Group 62">
              <a:extLst>
                <a:ext uri="{FF2B5EF4-FFF2-40B4-BE49-F238E27FC236}">
                  <a16:creationId xmlns:a16="http://schemas.microsoft.com/office/drawing/2014/main" id="{94708647-1D27-2D71-1CE9-23AC62161742}"/>
                </a:ext>
              </a:extLst>
            </p:cNvPr>
            <p:cNvGrpSpPr/>
            <p:nvPr/>
          </p:nvGrpSpPr>
          <p:grpSpPr>
            <a:xfrm>
              <a:off x="3722911" y="2363057"/>
              <a:ext cx="3593947" cy="2843027"/>
              <a:chOff x="4737476" y="2484409"/>
              <a:chExt cx="3593947" cy="2843027"/>
            </a:xfrm>
          </p:grpSpPr>
          <p:sp>
            <p:nvSpPr>
              <p:cNvPr id="50" name="Oval 49">
                <a:extLst>
                  <a:ext uri="{FF2B5EF4-FFF2-40B4-BE49-F238E27FC236}">
                    <a16:creationId xmlns:a16="http://schemas.microsoft.com/office/drawing/2014/main" id="{5584B2E7-A4DE-9BEF-513F-3FA5BDBA3E91}"/>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61">
                <a:extLst>
                  <a:ext uri="{FF2B5EF4-FFF2-40B4-BE49-F238E27FC236}">
                    <a16:creationId xmlns:a16="http://schemas.microsoft.com/office/drawing/2014/main" id="{12A4FD49-59F8-3554-3B93-319047AF8916}"/>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descr="A silhouette of a head with gears in it&#10;&#10;Description automatically generated">
                <a:extLst>
                  <a:ext uri="{FF2B5EF4-FFF2-40B4-BE49-F238E27FC236}">
                    <a16:creationId xmlns:a16="http://schemas.microsoft.com/office/drawing/2014/main" id="{F651B0DD-229C-2883-9146-07FFE0459E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6686" y="2819320"/>
                <a:ext cx="489917" cy="584271"/>
              </a:xfrm>
              <a:prstGeom prst="rect">
                <a:avLst/>
              </a:prstGeom>
            </p:spPr>
          </p:pic>
          <p:grpSp>
            <p:nvGrpSpPr>
              <p:cNvPr id="54" name="Group 53">
                <a:extLst>
                  <a:ext uri="{FF2B5EF4-FFF2-40B4-BE49-F238E27FC236}">
                    <a16:creationId xmlns:a16="http://schemas.microsoft.com/office/drawing/2014/main" id="{B0E31D70-CE38-112F-0B60-00FCC0FA2FF5}"/>
                  </a:ext>
                </a:extLst>
              </p:cNvPr>
              <p:cNvGrpSpPr/>
              <p:nvPr/>
            </p:nvGrpSpPr>
            <p:grpSpPr>
              <a:xfrm>
                <a:off x="4845463" y="3479899"/>
                <a:ext cx="3485960" cy="949127"/>
                <a:chOff x="4287774" y="5138240"/>
                <a:chExt cx="3485960" cy="949127"/>
              </a:xfrm>
            </p:grpSpPr>
            <p:sp>
              <p:nvSpPr>
                <p:cNvPr id="55" name="Arrow: Right 54">
                  <a:extLst>
                    <a:ext uri="{FF2B5EF4-FFF2-40B4-BE49-F238E27FC236}">
                      <a16:creationId xmlns:a16="http://schemas.microsoft.com/office/drawing/2014/main" id="{834A1C37-DEC5-534E-09CB-4D8F146BCED3}"/>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a:extLst>
                    <a:ext uri="{FF2B5EF4-FFF2-40B4-BE49-F238E27FC236}">
                      <a16:creationId xmlns:a16="http://schemas.microsoft.com/office/drawing/2014/main" id="{FAB943E2-31E7-DA63-D65B-BB2469661CE4}"/>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THEORIES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57" name="Right Triangle 56">
                  <a:extLst>
                    <a:ext uri="{FF2B5EF4-FFF2-40B4-BE49-F238E27FC236}">
                      <a16:creationId xmlns:a16="http://schemas.microsoft.com/office/drawing/2014/main" id="{B3F4BF47-AA55-F9F2-BE6E-112B41A9F7F2}"/>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Oval 52">
                <a:extLst>
                  <a:ext uri="{FF2B5EF4-FFF2-40B4-BE49-F238E27FC236}">
                    <a16:creationId xmlns:a16="http://schemas.microsoft.com/office/drawing/2014/main" id="{0CD84CE5-C0CB-D87F-5B37-773065315BCF}"/>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Straight Connector 9">
              <a:extLst>
                <a:ext uri="{FF2B5EF4-FFF2-40B4-BE49-F238E27FC236}">
                  <a16:creationId xmlns:a16="http://schemas.microsoft.com/office/drawing/2014/main" id="{C4203D8E-24E2-D836-BA35-67360309C467}"/>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98BCE0F6-8593-C49F-93DE-7372E7F22D97}"/>
                </a:ext>
              </a:extLst>
            </p:cNvPr>
            <p:cNvGrpSpPr/>
            <p:nvPr/>
          </p:nvGrpSpPr>
          <p:grpSpPr>
            <a:xfrm>
              <a:off x="239434" y="2394107"/>
              <a:ext cx="3771509" cy="2827745"/>
              <a:chOff x="239434" y="2394107"/>
              <a:chExt cx="3771509" cy="2827745"/>
            </a:xfrm>
          </p:grpSpPr>
          <p:sp>
            <p:nvSpPr>
              <p:cNvPr id="17" name="Oval 16">
                <a:extLst>
                  <a:ext uri="{FF2B5EF4-FFF2-40B4-BE49-F238E27FC236}">
                    <a16:creationId xmlns:a16="http://schemas.microsoft.com/office/drawing/2014/main" id="{68F30A91-2896-65D0-4F7E-7EED017B77A8}"/>
                  </a:ext>
                </a:extLst>
              </p:cNvPr>
              <p:cNvSpPr/>
              <p:nvPr/>
            </p:nvSpPr>
            <p:spPr>
              <a:xfrm>
                <a:off x="431775" y="2394108"/>
                <a:ext cx="2772435" cy="277243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descr="A silhouette of a person's head with a brain&#10;&#10;Description automatically generated">
                <a:extLst>
                  <a:ext uri="{FF2B5EF4-FFF2-40B4-BE49-F238E27FC236}">
                    <a16:creationId xmlns:a16="http://schemas.microsoft.com/office/drawing/2014/main" id="{B9A8702C-9AD9-D58D-497A-33ED4AFB4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534" y="2678805"/>
                <a:ext cx="584468" cy="707455"/>
              </a:xfrm>
              <a:prstGeom prst="rect">
                <a:avLst/>
              </a:prstGeom>
            </p:spPr>
          </p:pic>
          <p:sp>
            <p:nvSpPr>
              <p:cNvPr id="47" name="Rectangle 46">
                <a:extLst>
                  <a:ext uri="{FF2B5EF4-FFF2-40B4-BE49-F238E27FC236}">
                    <a16:creationId xmlns:a16="http://schemas.microsoft.com/office/drawing/2014/main" id="{63CC0821-3EE0-07F8-B28B-37C0670B6280}"/>
                  </a:ext>
                </a:extLst>
              </p:cNvPr>
              <p:cNvSpPr/>
              <p:nvPr/>
            </p:nvSpPr>
            <p:spPr>
              <a:xfrm>
                <a:off x="239434" y="3807516"/>
                <a:ext cx="2964776" cy="141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7474F07F-2959-4EE3-D4E7-30B76593A1AA}"/>
                  </a:ext>
                </a:extLst>
              </p:cNvPr>
              <p:cNvSpPr/>
              <p:nvPr/>
            </p:nvSpPr>
            <p:spPr>
              <a:xfrm>
                <a:off x="431775" y="2394107"/>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Group 36">
                <a:extLst>
                  <a:ext uri="{FF2B5EF4-FFF2-40B4-BE49-F238E27FC236}">
                    <a16:creationId xmlns:a16="http://schemas.microsoft.com/office/drawing/2014/main" id="{F468937C-1046-E282-E3F1-BE5F986A000E}"/>
                  </a:ext>
                </a:extLst>
              </p:cNvPr>
              <p:cNvGrpSpPr/>
              <p:nvPr/>
            </p:nvGrpSpPr>
            <p:grpSpPr>
              <a:xfrm>
                <a:off x="524983" y="3327499"/>
                <a:ext cx="3485960" cy="949127"/>
                <a:chOff x="4287774" y="5138240"/>
                <a:chExt cx="3485960" cy="949127"/>
              </a:xfrm>
            </p:grpSpPr>
            <p:sp>
              <p:nvSpPr>
                <p:cNvPr id="25" name="Arrow: Right 24">
                  <a:extLst>
                    <a:ext uri="{FF2B5EF4-FFF2-40B4-BE49-F238E27FC236}">
                      <a16:creationId xmlns:a16="http://schemas.microsoft.com/office/drawing/2014/main" id="{BECFDB85-5686-F6B1-04BC-D65ECF969FB0}"/>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5F32CA79-5FEE-790D-D43B-9D6864AF3004}"/>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GB" altLang="zh-CN" noProof="0" dirty="0">
                      <a:solidFill>
                        <a:schemeClr val="bg2"/>
                      </a:solidFill>
                      <a:latin typeface="Arial" panose="020B0604020202020204" pitchFamily="34" charset="0"/>
                      <a:cs typeface="Arial" panose="020B0604020202020204" pitchFamily="34" charset="0"/>
                    </a:rPr>
                    <a:t>S</a:t>
                  </a:r>
                  <a:r>
                    <a:rPr lang="en-150" altLang="zh-CN" dirty="0">
                      <a:solidFill>
                        <a:schemeClr val="bg2"/>
                      </a:solidFill>
                      <a:latin typeface="Arial" panose="020B0604020202020204" pitchFamily="34" charset="0"/>
                      <a:cs typeface="Arial" panose="020B0604020202020204" pitchFamily="34" charset="0"/>
                    </a:rPr>
                    <a:t>YNTACTIC FEATURE</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27" name="Right Triangle 26">
                  <a:extLst>
                    <a:ext uri="{FF2B5EF4-FFF2-40B4-BE49-F238E27FC236}">
                      <a16:creationId xmlns:a16="http://schemas.microsoft.com/office/drawing/2014/main" id="{C99EC4DE-15F5-6CEE-2767-258DDC050BBD}"/>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4" name="Picture 73" descr="A blue scale with a white background&#10;&#10;Description automatically generated">
              <a:extLst>
                <a:ext uri="{FF2B5EF4-FFF2-40B4-BE49-F238E27FC236}">
                  <a16:creationId xmlns:a16="http://schemas.microsoft.com/office/drawing/2014/main" id="{5FF5865A-043A-D738-7EE2-AB68806DF7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857" y="2678805"/>
              <a:ext cx="671912" cy="598157"/>
            </a:xfrm>
            <a:prstGeom prst="rect">
              <a:avLst/>
            </a:prstGeom>
          </p:spPr>
        </p:pic>
      </p:grpSp>
      <p:grpSp>
        <p:nvGrpSpPr>
          <p:cNvPr id="75" name="Group 74">
            <a:extLst>
              <a:ext uri="{FF2B5EF4-FFF2-40B4-BE49-F238E27FC236}">
                <a16:creationId xmlns:a16="http://schemas.microsoft.com/office/drawing/2014/main" id="{B75DC87C-76B5-5966-B8AF-85CC1082DA49}"/>
              </a:ext>
            </a:extLst>
          </p:cNvPr>
          <p:cNvGrpSpPr/>
          <p:nvPr/>
        </p:nvGrpSpPr>
        <p:grpSpPr>
          <a:xfrm>
            <a:off x="9821886" y="2420888"/>
            <a:ext cx="2787214" cy="2843027"/>
            <a:chOff x="4737476" y="2484409"/>
            <a:chExt cx="2787214" cy="2843027"/>
          </a:xfrm>
        </p:grpSpPr>
        <p:sp>
          <p:nvSpPr>
            <p:cNvPr id="76" name="Oval 75">
              <a:extLst>
                <a:ext uri="{FF2B5EF4-FFF2-40B4-BE49-F238E27FC236}">
                  <a16:creationId xmlns:a16="http://schemas.microsoft.com/office/drawing/2014/main" id="{03E08349-525A-3B5E-9535-D00B5E90CF25}"/>
                </a:ext>
              </a:extLst>
            </p:cNvPr>
            <p:cNvSpPr/>
            <p:nvPr/>
          </p:nvSpPr>
          <p:spPr>
            <a:xfrm>
              <a:off x="4752255" y="2546508"/>
              <a:ext cx="2772435" cy="2772435"/>
            </a:xfrm>
            <a:prstGeom prst="ellipse">
              <a:avLst/>
            </a:prstGeom>
            <a:noFill/>
            <a:ln>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ectangle 76">
              <a:extLst>
                <a:ext uri="{FF2B5EF4-FFF2-40B4-BE49-F238E27FC236}">
                  <a16:creationId xmlns:a16="http://schemas.microsoft.com/office/drawing/2014/main" id="{E124064D-3355-9240-92A5-91273B837089}"/>
                </a:ext>
              </a:extLst>
            </p:cNvPr>
            <p:cNvSpPr/>
            <p:nvPr/>
          </p:nvSpPr>
          <p:spPr>
            <a:xfrm>
              <a:off x="4737476" y="2484409"/>
              <a:ext cx="2787214" cy="144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81">
              <a:extLst>
                <a:ext uri="{FF2B5EF4-FFF2-40B4-BE49-F238E27FC236}">
                  <a16:creationId xmlns:a16="http://schemas.microsoft.com/office/drawing/2014/main" id="{9F49C715-3203-D04E-29B4-054BCBD69E1B}"/>
                </a:ext>
              </a:extLst>
            </p:cNvPr>
            <p:cNvSpPr txBox="1"/>
            <p:nvPr/>
          </p:nvSpPr>
          <p:spPr>
            <a:xfrm>
              <a:off x="4845463" y="3692819"/>
              <a:ext cx="2612364" cy="479815"/>
            </a:xfrm>
            <a:prstGeom prst="rect">
              <a:avLst/>
            </a:prstGeom>
            <a:solidFill>
              <a:schemeClr val="bg1"/>
            </a:solidFill>
            <a:ln>
              <a:noFill/>
            </a:ln>
          </p:spPr>
          <p:txBody>
            <a:bodyPr wrap="square" lIns="108000" tIns="108000" rIns="108000" bIns="108000" rtlCol="0">
              <a:noAutofit/>
            </a:bodyPr>
            <a:lstStyle/>
            <a:p>
              <a:pPr algn="ctr"/>
              <a:r>
                <a:rPr lang="en-US" altLang="zh-CN" dirty="0">
                  <a:solidFill>
                    <a:schemeClr val="bg2"/>
                  </a:solidFill>
                  <a:latin typeface="Arial" panose="020B0604020202020204" pitchFamily="34" charset="0"/>
                  <a:cs typeface="Arial" panose="020B0604020202020204" pitchFamily="34" charset="0"/>
                </a:rPr>
                <a:t>SOULTIONS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80" name="Oval 79">
              <a:extLst>
                <a:ext uri="{FF2B5EF4-FFF2-40B4-BE49-F238E27FC236}">
                  <a16:creationId xmlns:a16="http://schemas.microsoft.com/office/drawing/2014/main" id="{7100E039-A070-6E5E-32AC-15440CBAA770}"/>
                </a:ext>
              </a:extLst>
            </p:cNvPr>
            <p:cNvSpPr/>
            <p:nvPr/>
          </p:nvSpPr>
          <p:spPr>
            <a:xfrm>
              <a:off x="4752254" y="2555001"/>
              <a:ext cx="2772435" cy="2772435"/>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5" name="Picture 84" descr="A light bulb with rays of light&#10;&#10;Description automatically generated">
            <a:extLst>
              <a:ext uri="{FF2B5EF4-FFF2-40B4-BE49-F238E27FC236}">
                <a16:creationId xmlns:a16="http://schemas.microsoft.com/office/drawing/2014/main" id="{1B8A8EC3-D2CA-E7FC-7066-D6ED890214B9}"/>
              </a:ext>
            </a:extLst>
          </p:cNvPr>
          <p:cNvPicPr>
            <a:picLocks noChangeAspect="1"/>
          </p:cNvPicPr>
          <p:nvPr/>
        </p:nvPicPr>
        <p:blipFill>
          <a:blip r:embed="rId6" cstate="print">
            <a:extLst>
              <a:ext uri="{28A0092B-C50C-407E-A947-70E740481C1C}">
                <a14:useLocalDpi xmlns:a14="http://schemas.microsoft.com/office/drawing/2010/main" val="0"/>
              </a:ext>
            </a:extLst>
          </a:blip>
          <a:srcRect l="29847" t="18163" b="14874"/>
          <a:stretch/>
        </p:blipFill>
        <p:spPr>
          <a:xfrm>
            <a:off x="11026771" y="2621973"/>
            <a:ext cx="592170" cy="752066"/>
          </a:xfrm>
          <a:prstGeom prst="rect">
            <a:avLst/>
          </a:prstGeom>
        </p:spPr>
      </p:pic>
    </p:spTree>
    <p:extLst>
      <p:ext uri="{BB962C8B-B14F-4D97-AF65-F5344CB8AC3E}">
        <p14:creationId xmlns:p14="http://schemas.microsoft.com/office/powerpoint/2010/main" val="362852331"/>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71FE-7EBB-173D-CE7F-1F8EABE84F7B}"/>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D7652918-BDEB-EF12-3EC7-F01D9607FF3D}"/>
              </a:ext>
            </a:extLst>
          </p:cNvPr>
          <p:cNvSpPr>
            <a:spLocks noGrp="1"/>
          </p:cNvSpPr>
          <p:nvPr>
            <p:ph type="sldNum" sz="quarter" idx="4"/>
          </p:nvPr>
        </p:nvSpPr>
        <p:spPr/>
        <p:txBody>
          <a:bodyPr/>
          <a:lstStyle/>
          <a:p>
            <a:fld id="{5EE7099E-8998-4851-915A-4F4831808297}" type="slidenum">
              <a:rPr lang="nl-NL" smtClean="0"/>
              <a:pPr/>
              <a:t>55</a:t>
            </a:fld>
            <a:endParaRPr lang="nl-NL" dirty="0"/>
          </a:p>
        </p:txBody>
      </p:sp>
      <p:sp>
        <p:nvSpPr>
          <p:cNvPr id="29" name="TextBox 28">
            <a:extLst>
              <a:ext uri="{FF2B5EF4-FFF2-40B4-BE49-F238E27FC236}">
                <a16:creationId xmlns:a16="http://schemas.microsoft.com/office/drawing/2014/main" id="{06763BA3-0C58-FC1A-C2B0-A19EBB9BB444}"/>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1710BF7E-D35B-CF36-17ED-2EFCF611CF93}"/>
              </a:ext>
            </a:extLst>
          </p:cNvPr>
          <p:cNvSpPr txBox="1"/>
          <p:nvPr/>
        </p:nvSpPr>
        <p:spPr>
          <a:xfrm>
            <a:off x="2276393" y="480017"/>
            <a:ext cx="7645564"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investigate the encoding of Mandarin Chinese in the human mind</a:t>
            </a:r>
          </a:p>
        </p:txBody>
      </p:sp>
      <p:pic>
        <p:nvPicPr>
          <p:cNvPr id="12" name="Picture 11" descr="A silhouette of a person's head with a brain&#10;&#10;Description automatically generated">
            <a:extLst>
              <a:ext uri="{FF2B5EF4-FFF2-40B4-BE49-F238E27FC236}">
                <a16:creationId xmlns:a16="http://schemas.microsoft.com/office/drawing/2014/main" id="{648544DF-8151-3D17-3147-B4B917D963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534" y="2678805"/>
            <a:ext cx="584468" cy="707455"/>
          </a:xfrm>
          <a:prstGeom prst="rect">
            <a:avLst/>
          </a:prstGeom>
        </p:spPr>
      </p:pic>
      <p:pic>
        <p:nvPicPr>
          <p:cNvPr id="19" name="Picture 18" descr="A silhouette of a head with gears in it&#10;&#10;Description automatically generated">
            <a:extLst>
              <a:ext uri="{FF2B5EF4-FFF2-40B4-BE49-F238E27FC236}">
                <a16:creationId xmlns:a16="http://schemas.microsoft.com/office/drawing/2014/main" id="{1CCCC6E0-E631-6F2C-BB24-987F60F92E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3223" y="1334611"/>
            <a:ext cx="489917" cy="584271"/>
          </a:xfrm>
          <a:prstGeom prst="rect">
            <a:avLst/>
          </a:prstGeom>
        </p:spPr>
      </p:pic>
      <p:cxnSp>
        <p:nvCxnSpPr>
          <p:cNvPr id="10" name="Straight Connector 9">
            <a:extLst>
              <a:ext uri="{FF2B5EF4-FFF2-40B4-BE49-F238E27FC236}">
                <a16:creationId xmlns:a16="http://schemas.microsoft.com/office/drawing/2014/main" id="{3BFD02CB-F47D-B7CF-65E0-72BC66910D96}"/>
              </a:ext>
            </a:extLst>
          </p:cNvPr>
          <p:cNvCxnSpPr>
            <a:cxnSpLocks/>
          </p:cNvCxnSpPr>
          <p:nvPr/>
        </p:nvCxnSpPr>
        <p:spPr>
          <a:xfrm>
            <a:off x="2155177" y="1821260"/>
            <a:ext cx="0" cy="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2AD182A0-DD36-9343-5F97-802709C9421D}"/>
              </a:ext>
            </a:extLst>
          </p:cNvPr>
          <p:cNvGrpSpPr/>
          <p:nvPr/>
        </p:nvGrpSpPr>
        <p:grpSpPr>
          <a:xfrm>
            <a:off x="524983" y="3327499"/>
            <a:ext cx="3485960" cy="949127"/>
            <a:chOff x="4287774" y="5138240"/>
            <a:chExt cx="3485960" cy="949127"/>
          </a:xfrm>
        </p:grpSpPr>
        <p:sp>
          <p:nvSpPr>
            <p:cNvPr id="25" name="Arrow: Right 24">
              <a:extLst>
                <a:ext uri="{FF2B5EF4-FFF2-40B4-BE49-F238E27FC236}">
                  <a16:creationId xmlns:a16="http://schemas.microsoft.com/office/drawing/2014/main" id="{45DD9A56-E48E-6981-EC27-1BC669F5B0BD}"/>
                </a:ext>
              </a:extLst>
            </p:cNvPr>
            <p:cNvSpPr/>
            <p:nvPr/>
          </p:nvSpPr>
          <p:spPr>
            <a:xfrm>
              <a:off x="4704239" y="5138240"/>
              <a:ext cx="3069495" cy="949127"/>
            </a:xfrm>
            <a:prstGeom prst="rightArrow">
              <a:avLst/>
            </a:prstGeom>
            <a:solidFill>
              <a:schemeClr val="bg2">
                <a:lumMod val="25000"/>
                <a:lumOff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209EFDD1-03E1-667E-47DE-A168949A389D}"/>
                </a:ext>
              </a:extLst>
            </p:cNvPr>
            <p:cNvSpPr txBox="1"/>
            <p:nvPr/>
          </p:nvSpPr>
          <p:spPr>
            <a:xfrm>
              <a:off x="4287774" y="5351160"/>
              <a:ext cx="2612364" cy="479815"/>
            </a:xfrm>
            <a:prstGeom prst="rect">
              <a:avLst/>
            </a:prstGeom>
            <a:solidFill>
              <a:schemeClr val="bg1"/>
            </a:solidFill>
            <a:ln>
              <a:noFill/>
            </a:ln>
          </p:spPr>
          <p:txBody>
            <a:bodyPr wrap="square" lIns="108000" tIns="108000" rIns="108000" bIns="108000" rtlCol="0">
              <a:noAutofit/>
            </a:bodyPr>
            <a:lstStyle/>
            <a:p>
              <a:pPr algn="ctr"/>
              <a:r>
                <a:rPr lang="en-GB" altLang="zh-CN" noProof="0" dirty="0">
                  <a:solidFill>
                    <a:schemeClr val="bg2"/>
                  </a:solidFill>
                  <a:latin typeface="Arial" panose="020B0604020202020204" pitchFamily="34" charset="0"/>
                  <a:cs typeface="Arial" panose="020B0604020202020204" pitchFamily="34" charset="0"/>
                </a:rPr>
                <a:t>S</a:t>
              </a:r>
              <a:r>
                <a:rPr lang="en-150" altLang="zh-CN" dirty="0">
                  <a:solidFill>
                    <a:schemeClr val="bg2"/>
                  </a:solidFill>
                  <a:latin typeface="Arial" panose="020B0604020202020204" pitchFamily="34" charset="0"/>
                  <a:cs typeface="Arial" panose="020B0604020202020204" pitchFamily="34" charset="0"/>
                </a:rPr>
                <a:t>YNTACTIC FEATURE</a:t>
              </a:r>
              <a:r>
                <a:rPr lang="en-150" altLang="zh-CN" noProof="0" dirty="0">
                  <a:solidFill>
                    <a:schemeClr val="bg2"/>
                  </a:solidFill>
                  <a:latin typeface="Arial" panose="020B0604020202020204" pitchFamily="34" charset="0"/>
                  <a:cs typeface="Arial" panose="020B0604020202020204" pitchFamily="34" charset="0"/>
                </a:rPr>
                <a:t> </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27" name="Right Triangle 26">
              <a:extLst>
                <a:ext uri="{FF2B5EF4-FFF2-40B4-BE49-F238E27FC236}">
                  <a16:creationId xmlns:a16="http://schemas.microsoft.com/office/drawing/2014/main" id="{A1FCD40C-2155-9108-A716-2D05BACCE0E9}"/>
                </a:ext>
              </a:extLst>
            </p:cNvPr>
            <p:cNvSpPr/>
            <p:nvPr/>
          </p:nvSpPr>
          <p:spPr>
            <a:xfrm rot="5400000">
              <a:off x="6783113" y="5523500"/>
              <a:ext cx="448268" cy="214218"/>
            </a:xfrm>
            <a:prstGeom prst="rtTriangl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Straight Connector 22">
            <a:extLst>
              <a:ext uri="{FF2B5EF4-FFF2-40B4-BE49-F238E27FC236}">
                <a16:creationId xmlns:a16="http://schemas.microsoft.com/office/drawing/2014/main" id="{7084A767-B5F9-5CDA-87C6-BDD985107284}"/>
              </a:ext>
            </a:extLst>
          </p:cNvPr>
          <p:cNvCxnSpPr>
            <a:cxnSpLocks/>
          </p:cNvCxnSpPr>
          <p:nvPr/>
        </p:nvCxnSpPr>
        <p:spPr>
          <a:xfrm>
            <a:off x="4231330" y="4772478"/>
            <a:ext cx="277243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35329"/>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E486-6836-5F58-D34D-DAAA8E2F202E}"/>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42E-96CC-E87F-A6EF-AD5E40AD302A}"/>
              </a:ext>
            </a:extLst>
          </p:cNvPr>
          <p:cNvSpPr>
            <a:spLocks noGrp="1"/>
          </p:cNvSpPr>
          <p:nvPr>
            <p:ph type="sldNum" sz="quarter" idx="4"/>
          </p:nvPr>
        </p:nvSpPr>
        <p:spPr/>
        <p:txBody>
          <a:bodyPr/>
          <a:lstStyle/>
          <a:p>
            <a:fld id="{5EE7099E-8998-4851-915A-4F4831808297}" type="slidenum">
              <a:rPr lang="nl-NL" smtClean="0"/>
              <a:pPr/>
              <a:t>56</a:t>
            </a:fld>
            <a:endParaRPr lang="nl-NL" dirty="0"/>
          </a:p>
        </p:txBody>
      </p:sp>
      <p:sp>
        <p:nvSpPr>
          <p:cNvPr id="29" name="TextBox 28">
            <a:extLst>
              <a:ext uri="{FF2B5EF4-FFF2-40B4-BE49-F238E27FC236}">
                <a16:creationId xmlns:a16="http://schemas.microsoft.com/office/drawing/2014/main" id="{E1B548EA-0C73-D290-3F8C-968166CDCE06}"/>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714E474-D9B2-C059-CAAA-E1546ADB4DBA}"/>
              </a:ext>
            </a:extLst>
          </p:cNvPr>
          <p:cNvSpPr txBox="1"/>
          <p:nvPr/>
        </p:nvSpPr>
        <p:spPr>
          <a:xfrm>
            <a:off x="2276393" y="480017"/>
            <a:ext cx="7645564"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investigate the encoding of Mandarin Chinese in the human mind</a:t>
            </a:r>
          </a:p>
        </p:txBody>
      </p:sp>
      <p:sp>
        <p:nvSpPr>
          <p:cNvPr id="3" name="TextBox 2">
            <a:extLst>
              <a:ext uri="{FF2B5EF4-FFF2-40B4-BE49-F238E27FC236}">
                <a16:creationId xmlns:a16="http://schemas.microsoft.com/office/drawing/2014/main" id="{754DB736-F5F5-C5F2-EF0F-3E34A41E2B19}"/>
              </a:ext>
            </a:extLst>
          </p:cNvPr>
          <p:cNvSpPr txBox="1"/>
          <p:nvPr/>
        </p:nvSpPr>
        <p:spPr>
          <a:xfrm>
            <a:off x="3002831" y="1252028"/>
            <a:ext cx="9001000" cy="3257092"/>
          </a:xfrm>
          <a:prstGeom prst="rect">
            <a:avLst/>
          </a:prstGeom>
          <a:noFill/>
        </p:spPr>
        <p:txBody>
          <a:bodyPr wrap="none" lIns="108000" tIns="108000" rIns="108000" bIns="108000" rtlCol="0">
            <a:noAutofit/>
          </a:bodyPr>
          <a:lstStyle/>
          <a:p>
            <a:r>
              <a:rPr lang="en-US" sz="2400" dirty="0">
                <a:solidFill>
                  <a:schemeClr val="bg2"/>
                </a:solidFill>
                <a:latin typeface="Arial" panose="020B0604020202020204" pitchFamily="34" charset="0"/>
                <a:cs typeface="Arial" panose="020B0604020202020204" pitchFamily="34" charset="0"/>
              </a:rPr>
              <a:t>activate and select appropriate </a:t>
            </a:r>
            <a:r>
              <a:rPr lang="en-US" sz="2400" dirty="0" err="1">
                <a:solidFill>
                  <a:schemeClr val="bg2"/>
                </a:solidFill>
                <a:latin typeface="Arial" panose="020B0604020202020204" pitchFamily="34" charset="0"/>
                <a:cs typeface="Arial" panose="020B0604020202020204" pitchFamily="34" charset="0"/>
              </a:rPr>
              <a:t>lexico</a:t>
            </a:r>
            <a:r>
              <a:rPr lang="en-US" sz="2400" dirty="0">
                <a:solidFill>
                  <a:schemeClr val="bg2"/>
                </a:solidFill>
                <a:latin typeface="Arial" panose="020B0604020202020204" pitchFamily="34" charset="0"/>
                <a:cs typeface="Arial" panose="020B0604020202020204" pitchFamily="34" charset="0"/>
              </a:rPr>
              <a:t>-syntactic</a:t>
            </a:r>
            <a:r>
              <a:rPr lang="en-150" sz="2400" dirty="0">
                <a:solidFill>
                  <a:schemeClr val="bg2"/>
                </a:solidFill>
                <a:latin typeface="Arial" panose="020B0604020202020204" pitchFamily="34" charset="0"/>
                <a:cs typeface="Arial" panose="020B0604020202020204" pitchFamily="34" charset="0"/>
              </a:rPr>
              <a:t> </a:t>
            </a:r>
            <a:r>
              <a:rPr lang="en-US" sz="2400" dirty="0">
                <a:solidFill>
                  <a:schemeClr val="bg2"/>
                </a:solidFill>
                <a:latin typeface="Arial" panose="020B0604020202020204" pitchFamily="34" charset="0"/>
                <a:cs typeface="Arial" panose="020B0604020202020204" pitchFamily="34" charset="0"/>
              </a:rPr>
              <a:t>features of word</a:t>
            </a:r>
            <a:r>
              <a:rPr lang="en-150" sz="2400" dirty="0">
                <a:solidFill>
                  <a:schemeClr val="bg2"/>
                </a:solidFill>
                <a:latin typeface="Arial" panose="020B0604020202020204" pitchFamily="34" charset="0"/>
                <a:cs typeface="Arial" panose="020B0604020202020204" pitchFamily="34" charset="0"/>
              </a:rPr>
              <a:t>s</a:t>
            </a:r>
            <a:r>
              <a:rPr lang="en-US" sz="2400" dirty="0">
                <a:solidFill>
                  <a:schemeClr val="bg2"/>
                </a:solidFill>
                <a:latin typeface="Arial" panose="020B0604020202020204" pitchFamily="34" charset="0"/>
                <a:cs typeface="Arial" panose="020B0604020202020204" pitchFamily="34" charset="0"/>
              </a:rPr>
              <a:t>.</a:t>
            </a:r>
            <a:endParaRPr lang="en-150" sz="2400" dirty="0">
              <a:solidFill>
                <a:schemeClr val="bg2"/>
              </a:solidFill>
              <a:latin typeface="Arial" panose="020B0604020202020204" pitchFamily="34" charset="0"/>
              <a:cs typeface="Arial" panose="020B0604020202020204" pitchFamily="34" charset="0"/>
            </a:endParaRPr>
          </a:p>
          <a:p>
            <a:endParaRPr lang="en-150" sz="2400" dirty="0">
              <a:solidFill>
                <a:schemeClr val="bg2"/>
              </a:solidFill>
              <a:latin typeface="Arial" panose="020B0604020202020204" pitchFamily="34" charset="0"/>
              <a:cs typeface="Arial" panose="020B0604020202020204" pitchFamily="34" charset="0"/>
            </a:endParaRPr>
          </a:p>
          <a:p>
            <a:endParaRPr lang="en-150" sz="2400" dirty="0">
              <a:solidFill>
                <a:schemeClr val="bg2"/>
              </a:solidFill>
              <a:latin typeface="Arial" panose="020B0604020202020204" pitchFamily="34" charset="0"/>
              <a:cs typeface="Arial" panose="020B0604020202020204" pitchFamily="34" charset="0"/>
            </a:endParaRPr>
          </a:p>
          <a:p>
            <a:endParaRPr lang="en-150" sz="2400" dirty="0">
              <a:solidFill>
                <a:schemeClr val="bg2"/>
              </a:solidFill>
              <a:latin typeface="Arial" panose="020B0604020202020204" pitchFamily="34" charset="0"/>
              <a:cs typeface="Arial" panose="020B0604020202020204" pitchFamily="34" charset="0"/>
            </a:endParaRPr>
          </a:p>
          <a:p>
            <a:endParaRPr lang="en-150" sz="2400" noProof="0" dirty="0">
              <a:solidFill>
                <a:schemeClr val="bg2"/>
              </a:solidFill>
              <a:latin typeface="Arial" panose="020B0604020202020204" pitchFamily="34" charset="0"/>
              <a:cs typeface="Arial" panose="020B0604020202020204" pitchFamily="34" charset="0"/>
            </a:endParaRPr>
          </a:p>
          <a:p>
            <a:endParaRPr lang="en-150" sz="2400" dirty="0">
              <a:solidFill>
                <a:schemeClr val="bg2"/>
              </a:solidFill>
              <a:latin typeface="Arial" panose="020B0604020202020204" pitchFamily="34" charset="0"/>
              <a:cs typeface="Arial" panose="020B0604020202020204" pitchFamily="34" charset="0"/>
            </a:endParaRPr>
          </a:p>
          <a:p>
            <a:endParaRPr lang="en-150" noProof="0" dirty="0">
              <a:solidFill>
                <a:srgbClr val="0070C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1471D5B-BED8-B824-0761-BEDFD22DFDD0}"/>
              </a:ext>
            </a:extLst>
          </p:cNvPr>
          <p:cNvSpPr txBox="1"/>
          <p:nvPr/>
        </p:nvSpPr>
        <p:spPr>
          <a:xfrm>
            <a:off x="3769929" y="3927947"/>
            <a:ext cx="7225790" cy="2031325"/>
          </a:xfrm>
          <a:prstGeom prst="rect">
            <a:avLst/>
          </a:prstGeom>
          <a:noFill/>
        </p:spPr>
        <p:txBody>
          <a:bodyPr wrap="square">
            <a:spAutoFit/>
          </a:bodyPr>
          <a:lstStyle/>
          <a:p>
            <a:r>
              <a:rPr lang="en-GB" altLang="zh-CN" sz="1800" b="0" i="0" u="none" strike="noStrike" baseline="0" dirty="0">
                <a:solidFill>
                  <a:srgbClr val="242424"/>
                </a:solidFill>
                <a:latin typeface="TimesNewRomanPSMT"/>
              </a:rPr>
              <a:t>Previous studies have focused</a:t>
            </a:r>
            <a:r>
              <a:rPr lang="en-150" altLang="zh-CN" sz="1800" b="0" i="0" u="none" strike="noStrike" baseline="0" dirty="0">
                <a:solidFill>
                  <a:srgbClr val="242424"/>
                </a:solidFill>
                <a:latin typeface="TimesNewRomanPSMT"/>
              </a:rPr>
              <a:t> </a:t>
            </a:r>
            <a:r>
              <a:rPr lang="en-US" altLang="zh-CN" sz="1800" b="0" i="0" u="none" strike="noStrike" baseline="0" dirty="0">
                <a:solidFill>
                  <a:srgbClr val="242424"/>
                </a:solidFill>
                <a:latin typeface="TimesNewRomanPSMT"/>
              </a:rPr>
              <a:t>on situations where a single option for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 features is grammatically correct,</a:t>
            </a:r>
            <a:r>
              <a:rPr lang="en-150" altLang="zh-CN" sz="1800" b="0" i="0" u="none" strike="noStrike" baseline="0" dirty="0">
                <a:solidFill>
                  <a:srgbClr val="242424"/>
                </a:solidFill>
                <a:latin typeface="TimesNewRomanPSMT"/>
              </a:rPr>
              <a:t> </a:t>
            </a:r>
            <a:r>
              <a:rPr lang="en-US" altLang="zh-CN" sz="1800" b="0" i="0" u="none" strike="noStrike" baseline="0" dirty="0">
                <a:solidFill>
                  <a:srgbClr val="242424"/>
                </a:solidFill>
                <a:latin typeface="TimesNewRomanPSMT"/>
              </a:rPr>
              <a:t>such as the grammatical gender of nouns in some Indo-European languages. </a:t>
            </a:r>
            <a:endParaRPr lang="en-150" altLang="zh-CN" sz="1800" b="0" i="0" u="none" strike="noStrike" baseline="0" dirty="0">
              <a:solidFill>
                <a:srgbClr val="242424"/>
              </a:solidFill>
              <a:latin typeface="TimesNewRomanPSMT"/>
            </a:endParaRPr>
          </a:p>
          <a:p>
            <a:endParaRPr lang="en-150" altLang="zh-CN" dirty="0">
              <a:solidFill>
                <a:srgbClr val="242424"/>
              </a:solidFill>
              <a:latin typeface="TimesNewRomanPSMT"/>
            </a:endParaRPr>
          </a:p>
          <a:p>
            <a:endParaRPr lang="en-150" altLang="zh-CN" sz="1800" b="0" i="0" u="none" strike="noStrike" baseline="0" dirty="0">
              <a:solidFill>
                <a:srgbClr val="242424"/>
              </a:solidFill>
              <a:latin typeface="TimesNewRomanPSMT"/>
            </a:endParaRPr>
          </a:p>
          <a:p>
            <a:r>
              <a:rPr lang="en-US" altLang="zh-CN" sz="1800" b="0" i="0" u="none" strike="noStrike" baseline="0" dirty="0">
                <a:solidFill>
                  <a:srgbClr val="242424"/>
                </a:solidFill>
                <a:latin typeface="TimesNewRomanPSMT"/>
              </a:rPr>
              <a:t>However,</a:t>
            </a:r>
            <a:r>
              <a:rPr lang="en-150" altLang="zh-CN" sz="1800" b="0" i="0" u="none" strike="noStrike" baseline="0" dirty="0">
                <a:solidFill>
                  <a:srgbClr val="242424"/>
                </a:solidFill>
                <a:latin typeface="TimesNewRomanPSMT"/>
              </a:rPr>
              <a:t> </a:t>
            </a:r>
            <a:r>
              <a:rPr lang="en-US" altLang="zh-CN" sz="1800" b="0" i="0" u="none" strike="noStrike" baseline="0" dirty="0">
                <a:solidFill>
                  <a:srgbClr val="242424"/>
                </a:solidFill>
                <a:latin typeface="TimesNewRomanPSMT"/>
              </a:rPr>
              <a:t>there are cases in which multiple options of </a:t>
            </a:r>
            <a:r>
              <a:rPr lang="en-US" altLang="zh-CN" sz="1800" b="0" i="0" u="none" strike="noStrike" baseline="0" dirty="0" err="1">
                <a:solidFill>
                  <a:srgbClr val="242424"/>
                </a:solidFill>
                <a:latin typeface="TimesNewRomanPSMT"/>
              </a:rPr>
              <a:t>lexico</a:t>
            </a:r>
            <a:r>
              <a:rPr lang="en-US" altLang="zh-CN" sz="1800" b="0" i="0" u="none" strike="noStrike" baseline="0" dirty="0">
                <a:solidFill>
                  <a:srgbClr val="242424"/>
                </a:solidFill>
                <a:latin typeface="TimesNewRomanPSMT"/>
              </a:rPr>
              <a:t>-syntactic features are grammatically</a:t>
            </a:r>
            <a:r>
              <a:rPr lang="en-150" altLang="zh-CN" sz="1800" b="0" i="0" u="none" strike="noStrike" baseline="0" dirty="0">
                <a:solidFill>
                  <a:srgbClr val="242424"/>
                </a:solidFill>
                <a:latin typeface="TimesNewRomanPSMT"/>
              </a:rPr>
              <a:t> </a:t>
            </a:r>
            <a:r>
              <a:rPr lang="en-US" altLang="zh-CN" sz="1800" b="0" i="0" u="none" strike="noStrike" baseline="0" dirty="0">
                <a:solidFill>
                  <a:srgbClr val="242424"/>
                </a:solidFill>
                <a:latin typeface="TimesNewRomanPSMT"/>
              </a:rPr>
              <a:t>correct</a:t>
            </a:r>
            <a:endParaRPr lang="zh-CN" altLang="en-US" dirty="0"/>
          </a:p>
        </p:txBody>
      </p:sp>
      <p:grpSp>
        <p:nvGrpSpPr>
          <p:cNvPr id="2" name="Group 1">
            <a:extLst>
              <a:ext uri="{FF2B5EF4-FFF2-40B4-BE49-F238E27FC236}">
                <a16:creationId xmlns:a16="http://schemas.microsoft.com/office/drawing/2014/main" id="{22C4205E-BD60-56D9-D92E-F3D039CB2D13}"/>
              </a:ext>
            </a:extLst>
          </p:cNvPr>
          <p:cNvGrpSpPr/>
          <p:nvPr/>
        </p:nvGrpSpPr>
        <p:grpSpPr>
          <a:xfrm>
            <a:off x="626567" y="1196752"/>
            <a:ext cx="2284036" cy="4320481"/>
            <a:chOff x="626567" y="1196752"/>
            <a:chExt cx="2284036" cy="4320481"/>
          </a:xfrm>
        </p:grpSpPr>
        <p:pic>
          <p:nvPicPr>
            <p:cNvPr id="13" name="Picture 12">
              <a:extLst>
                <a:ext uri="{FF2B5EF4-FFF2-40B4-BE49-F238E27FC236}">
                  <a16:creationId xmlns:a16="http://schemas.microsoft.com/office/drawing/2014/main" id="{490B1C91-8D68-A24F-E276-7BE94FCD22C2}"/>
                </a:ext>
              </a:extLst>
            </p:cNvPr>
            <p:cNvPicPr>
              <a:picLocks noChangeAspect="1"/>
            </p:cNvPicPr>
            <p:nvPr/>
          </p:nvPicPr>
          <p:blipFill>
            <a:blip r:embed="rId3"/>
            <a:stretch>
              <a:fillRect/>
            </a:stretch>
          </p:blipFill>
          <p:spPr>
            <a:xfrm>
              <a:off x="626567" y="1196752"/>
              <a:ext cx="2228850" cy="2057400"/>
            </a:xfrm>
            <a:prstGeom prst="rect">
              <a:avLst/>
            </a:prstGeom>
          </p:spPr>
        </p:pic>
        <p:pic>
          <p:nvPicPr>
            <p:cNvPr id="22" name="Picture 21">
              <a:extLst>
                <a:ext uri="{FF2B5EF4-FFF2-40B4-BE49-F238E27FC236}">
                  <a16:creationId xmlns:a16="http://schemas.microsoft.com/office/drawing/2014/main" id="{987D0956-7F7E-1C85-C3F5-569F23D083B7}"/>
                </a:ext>
              </a:extLst>
            </p:cNvPr>
            <p:cNvPicPr>
              <a:picLocks noChangeAspect="1"/>
            </p:cNvPicPr>
            <p:nvPr/>
          </p:nvPicPr>
          <p:blipFill>
            <a:blip r:embed="rId4"/>
            <a:stretch>
              <a:fillRect/>
            </a:stretch>
          </p:blipFill>
          <p:spPr>
            <a:xfrm>
              <a:off x="647523" y="3254153"/>
              <a:ext cx="2263080" cy="2263080"/>
            </a:xfrm>
            <a:prstGeom prst="rect">
              <a:avLst/>
            </a:prstGeom>
          </p:spPr>
        </p:pic>
      </p:grpSp>
    </p:spTree>
    <p:extLst>
      <p:ext uri="{BB962C8B-B14F-4D97-AF65-F5344CB8AC3E}">
        <p14:creationId xmlns:p14="http://schemas.microsoft.com/office/powerpoint/2010/main" val="2154648432"/>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772D9-89DE-BC91-1E16-78A7CE9030C2}"/>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0F1993AC-0F03-8096-B754-8185D79CF98D}"/>
              </a:ext>
            </a:extLst>
          </p:cNvPr>
          <p:cNvSpPr>
            <a:spLocks noGrp="1"/>
          </p:cNvSpPr>
          <p:nvPr>
            <p:ph type="sldNum" sz="quarter" idx="4"/>
          </p:nvPr>
        </p:nvSpPr>
        <p:spPr/>
        <p:txBody>
          <a:bodyPr/>
          <a:lstStyle/>
          <a:p>
            <a:fld id="{5EE7099E-8998-4851-915A-4F4831808297}" type="slidenum">
              <a:rPr lang="nl-NL" smtClean="0"/>
              <a:pPr/>
              <a:t>57</a:t>
            </a:fld>
            <a:endParaRPr lang="nl-NL" dirty="0"/>
          </a:p>
        </p:txBody>
      </p:sp>
      <p:sp>
        <p:nvSpPr>
          <p:cNvPr id="29" name="TextBox 28">
            <a:extLst>
              <a:ext uri="{FF2B5EF4-FFF2-40B4-BE49-F238E27FC236}">
                <a16:creationId xmlns:a16="http://schemas.microsoft.com/office/drawing/2014/main" id="{A5C8143D-2537-BAA9-01A7-CA3C572617E3}"/>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P</a:t>
            </a:r>
            <a:r>
              <a:rPr lang="en-150" altLang="zh-CN" sz="2800" b="1" noProof="0" dirty="0">
                <a:solidFill>
                  <a:srgbClr val="002060"/>
                </a:solidFill>
                <a:latin typeface="Times New Roman" panose="02020603050405020304" pitchFamily="18" charset="0"/>
                <a:cs typeface="Times New Roman" panose="02020603050405020304" pitchFamily="18" charset="0"/>
              </a:rPr>
              <a:t>ROJECT 1: </a:t>
            </a:r>
            <a:r>
              <a:rPr lang="en-US" altLang="zh-CN" sz="2800" b="1" noProof="0" dirty="0">
                <a:solidFill>
                  <a:srgbClr val="002060"/>
                </a:solidFill>
                <a:latin typeface="Times New Roman" panose="02020603050405020304" pitchFamily="18" charset="0"/>
                <a:cs typeface="Times New Roman" panose="02020603050405020304" pitchFamily="18" charset="0"/>
              </a:rPr>
              <a:t>Activation of classifiers in word production </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4B817B2-342D-2298-224B-36A6A0DA71CB}"/>
              </a:ext>
            </a:extLst>
          </p:cNvPr>
          <p:cNvSpPr txBox="1"/>
          <p:nvPr/>
        </p:nvSpPr>
        <p:spPr>
          <a:xfrm>
            <a:off x="2276393" y="480017"/>
            <a:ext cx="7645564"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investigate the encoding of Mandarin Chinese in the human mind</a:t>
            </a:r>
          </a:p>
        </p:txBody>
      </p:sp>
      <p:sp>
        <p:nvSpPr>
          <p:cNvPr id="3" name="TextBox 2">
            <a:extLst>
              <a:ext uri="{FF2B5EF4-FFF2-40B4-BE49-F238E27FC236}">
                <a16:creationId xmlns:a16="http://schemas.microsoft.com/office/drawing/2014/main" id="{E3B14532-8FC9-C63E-A1E1-EAA14ED74227}"/>
              </a:ext>
            </a:extLst>
          </p:cNvPr>
          <p:cNvSpPr txBox="1"/>
          <p:nvPr/>
        </p:nvSpPr>
        <p:spPr>
          <a:xfrm>
            <a:off x="410543" y="1058633"/>
            <a:ext cx="5472608" cy="614520"/>
          </a:xfrm>
          <a:prstGeom prst="rect">
            <a:avLst/>
          </a:prstGeom>
          <a:noFill/>
        </p:spPr>
        <p:txBody>
          <a:bodyPr wrap="none" lIns="108000" tIns="108000" rIns="108000" bIns="108000" rtlCol="0">
            <a:noAutofit/>
          </a:bodyPr>
          <a:lstStyle/>
          <a:p>
            <a:r>
              <a:rPr lang="en-150" sz="2400" noProof="0" dirty="0">
                <a:solidFill>
                  <a:schemeClr val="bg2"/>
                </a:solidFill>
                <a:latin typeface="Arial" panose="020B0604020202020204" pitchFamily="34" charset="0"/>
                <a:cs typeface="Arial" panose="020B0604020202020204" pitchFamily="34" charset="0"/>
              </a:rPr>
              <a:t>Theoretical models </a:t>
            </a:r>
            <a:r>
              <a:rPr lang="en-150" sz="2400" dirty="0">
                <a:solidFill>
                  <a:schemeClr val="bg2"/>
                </a:solidFill>
                <a:latin typeface="Arial" panose="020B0604020202020204" pitchFamily="34" charset="0"/>
                <a:cs typeface="Arial" panose="020B0604020202020204" pitchFamily="34" charset="0"/>
              </a:rPr>
              <a:t>of word production:</a:t>
            </a:r>
          </a:p>
          <a:p>
            <a:endParaRPr lang="en-150" noProof="0" dirty="0">
              <a:solidFill>
                <a:srgbClr val="0070C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F518D1-7A5D-AA95-1654-D45F05AF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287" y="1681826"/>
            <a:ext cx="4464496" cy="4771510"/>
          </a:xfrm>
          <a:prstGeom prst="rect">
            <a:avLst/>
          </a:prstGeom>
        </p:spPr>
      </p:pic>
      <p:sp>
        <p:nvSpPr>
          <p:cNvPr id="9" name="Arrow: Right 8">
            <a:extLst>
              <a:ext uri="{FF2B5EF4-FFF2-40B4-BE49-F238E27FC236}">
                <a16:creationId xmlns:a16="http://schemas.microsoft.com/office/drawing/2014/main" id="{1E89B598-237A-16D2-7884-7627B552814A}"/>
              </a:ext>
            </a:extLst>
          </p:cNvPr>
          <p:cNvSpPr/>
          <p:nvPr/>
        </p:nvSpPr>
        <p:spPr>
          <a:xfrm rot="10800000">
            <a:off x="6027167" y="3032956"/>
            <a:ext cx="1008112" cy="79208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A991108D-8A00-B535-87F1-35F241040541}"/>
              </a:ext>
            </a:extLst>
          </p:cNvPr>
          <p:cNvSpPr txBox="1"/>
          <p:nvPr/>
        </p:nvSpPr>
        <p:spPr>
          <a:xfrm>
            <a:off x="466309" y="2924944"/>
            <a:ext cx="5472607" cy="1257588"/>
          </a:xfrm>
          <a:prstGeom prst="rect">
            <a:avLst/>
          </a:prstGeom>
          <a:noFill/>
        </p:spPr>
        <p:txBody>
          <a:bodyPr wrap="none" lIns="108000" tIns="108000" rIns="108000" bIns="108000" rtlCol="0">
            <a:noAutofit/>
          </a:bodyPr>
          <a:lstStyle/>
          <a:p>
            <a:r>
              <a:rPr lang="en-150" sz="2000" noProof="0" dirty="0" err="1">
                <a:solidFill>
                  <a:schemeClr val="bg2"/>
                </a:solidFill>
                <a:latin typeface="Arial" panose="020B0604020202020204" pitchFamily="34" charset="0"/>
                <a:cs typeface="Arial" panose="020B0604020202020204" pitchFamily="34" charset="0"/>
              </a:rPr>
              <a:t>Lexicial</a:t>
            </a:r>
            <a:r>
              <a:rPr lang="en-150" sz="2000" dirty="0">
                <a:solidFill>
                  <a:schemeClr val="bg2"/>
                </a:solidFill>
                <a:latin typeface="Arial" panose="020B0604020202020204" pitchFamily="34" charset="0"/>
                <a:cs typeface="Arial" panose="020B0604020202020204" pitchFamily="34" charset="0"/>
              </a:rPr>
              <a:t>-syntactic features, e.g., gram</a:t>
            </a:r>
            <a:r>
              <a:rPr lang="en-GB" sz="2000" dirty="0">
                <a:solidFill>
                  <a:schemeClr val="bg2"/>
                </a:solidFill>
                <a:latin typeface="Arial" panose="020B0604020202020204" pitchFamily="34" charset="0"/>
                <a:cs typeface="Arial" panose="020B0604020202020204" pitchFamily="34" charset="0"/>
              </a:rPr>
              <a:t>ma</a:t>
            </a:r>
            <a:r>
              <a:rPr lang="en-150" sz="2000" dirty="0">
                <a:solidFill>
                  <a:schemeClr val="bg2"/>
                </a:solidFill>
                <a:latin typeface="Arial" panose="020B0604020202020204" pitchFamily="34" charset="0"/>
                <a:cs typeface="Arial" panose="020B0604020202020204" pitchFamily="34" charset="0"/>
              </a:rPr>
              <a:t>tic </a:t>
            </a:r>
          </a:p>
          <a:p>
            <a:r>
              <a:rPr lang="en-150" sz="2000" dirty="0">
                <a:solidFill>
                  <a:schemeClr val="bg2"/>
                </a:solidFill>
                <a:latin typeface="Arial" panose="020B0604020202020204" pitchFamily="34" charset="0"/>
                <a:cs typeface="Arial" panose="020B0604020202020204" pitchFamily="34" charset="0"/>
              </a:rPr>
              <a:t>gender in European languages, are encoded </a:t>
            </a:r>
          </a:p>
          <a:p>
            <a:r>
              <a:rPr lang="en-150" sz="2000" dirty="0">
                <a:solidFill>
                  <a:schemeClr val="bg2"/>
                </a:solidFill>
                <a:latin typeface="Arial" panose="020B0604020202020204" pitchFamily="34" charset="0"/>
                <a:cs typeface="Arial" panose="020B0604020202020204" pitchFamily="34" charset="0"/>
              </a:rPr>
              <a:t>at the lemma level of </a:t>
            </a:r>
            <a:r>
              <a:rPr lang="en-150" sz="2000" dirty="0" err="1">
                <a:solidFill>
                  <a:schemeClr val="bg2"/>
                </a:solidFill>
                <a:latin typeface="Arial" panose="020B0604020202020204" pitchFamily="34" charset="0"/>
                <a:cs typeface="Arial" panose="020B0604020202020204" pitchFamily="34" charset="0"/>
              </a:rPr>
              <a:t>Levelt’s</a:t>
            </a:r>
            <a:r>
              <a:rPr lang="en-150" sz="2000" dirty="0">
                <a:solidFill>
                  <a:schemeClr val="bg2"/>
                </a:solidFill>
                <a:latin typeface="Arial" panose="020B0604020202020204" pitchFamily="34" charset="0"/>
                <a:cs typeface="Arial" panose="020B0604020202020204" pitchFamily="34" charset="0"/>
              </a:rPr>
              <a:t> model.</a:t>
            </a:r>
          </a:p>
        </p:txBody>
      </p:sp>
    </p:spTree>
    <p:extLst>
      <p:ext uri="{BB962C8B-B14F-4D97-AF65-F5344CB8AC3E}">
        <p14:creationId xmlns:p14="http://schemas.microsoft.com/office/powerpoint/2010/main" val="2948693930"/>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578EF-D618-8553-E960-496092D14FD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0A4C4A0D-C910-6536-54AA-82B4FB0EDC50}"/>
              </a:ext>
            </a:extLst>
          </p:cNvPr>
          <p:cNvSpPr>
            <a:spLocks noGrp="1"/>
          </p:cNvSpPr>
          <p:nvPr>
            <p:ph type="sldNum" sz="quarter" idx="4"/>
          </p:nvPr>
        </p:nvSpPr>
        <p:spPr/>
        <p:txBody>
          <a:bodyPr/>
          <a:lstStyle/>
          <a:p>
            <a:fld id="{5EE7099E-8998-4851-915A-4F4831808297}" type="slidenum">
              <a:rPr lang="nl-NL" smtClean="0"/>
              <a:pPr/>
              <a:t>58</a:t>
            </a:fld>
            <a:endParaRPr lang="nl-NL" dirty="0"/>
          </a:p>
        </p:txBody>
      </p:sp>
      <p:cxnSp>
        <p:nvCxnSpPr>
          <p:cNvPr id="26" name="Straight Arrow Connector 25">
            <a:extLst>
              <a:ext uri="{FF2B5EF4-FFF2-40B4-BE49-F238E27FC236}">
                <a16:creationId xmlns:a16="http://schemas.microsoft.com/office/drawing/2014/main" id="{B7B7C5B5-B7A2-292E-7B44-D0C6F8E3998D}"/>
              </a:ext>
            </a:extLst>
          </p:cNvPr>
          <p:cNvCxnSpPr>
            <a:cxnSpLocks/>
          </p:cNvCxnSpPr>
          <p:nvPr/>
        </p:nvCxnSpPr>
        <p:spPr>
          <a:xfrm>
            <a:off x="909504" y="5594373"/>
            <a:ext cx="9865096" cy="31811"/>
          </a:xfrm>
          <a:prstGeom prst="straightConnector1">
            <a:avLst/>
          </a:prstGeom>
          <a:ln w="57150">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EC398CA-3955-BECE-F49D-6D44BEB247D3}"/>
              </a:ext>
            </a:extLst>
          </p:cNvPr>
          <p:cNvSpPr txBox="1"/>
          <p:nvPr/>
        </p:nvSpPr>
        <p:spPr>
          <a:xfrm>
            <a:off x="930840" y="1199988"/>
            <a:ext cx="7580603" cy="646331"/>
          </a:xfrm>
          <a:prstGeom prst="rect">
            <a:avLst/>
          </a:prstGeom>
          <a:noFill/>
        </p:spPr>
        <p:txBody>
          <a:bodyPr wrap="square">
            <a:spAutoFit/>
          </a:bodyPr>
          <a:lstStyle/>
          <a:p>
            <a:endParaRPr lang="en-150" altLang="zh-CN" dirty="0">
              <a:latin typeface="Arial" panose="020B0604020202020204" pitchFamily="34" charset="0"/>
              <a:cs typeface="Arial" panose="020B0604020202020204" pitchFamily="34" charset="0"/>
            </a:endParaRPr>
          </a:p>
          <a:p>
            <a:endParaRPr lang="zh-CN" altLang="en-US" b="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6531F11-E10B-1833-DF6C-5CE8223F04C8}"/>
              </a:ext>
            </a:extLst>
          </p:cNvPr>
          <p:cNvSpPr txBox="1"/>
          <p:nvPr/>
        </p:nvSpPr>
        <p:spPr>
          <a:xfrm>
            <a:off x="771343" y="3342183"/>
            <a:ext cx="2299693" cy="646331"/>
          </a:xfrm>
          <a:prstGeom prst="rect">
            <a:avLst/>
          </a:prstGeom>
          <a:noFill/>
        </p:spPr>
        <p:txBody>
          <a:bodyPr wrap="square">
            <a:spAutoFit/>
          </a:bodyPr>
          <a:lstStyle/>
          <a:p>
            <a:r>
              <a:rPr lang="en-150" altLang="zh-CN" b="0" dirty="0" err="1">
                <a:latin typeface="Arial" panose="020B0604020202020204" pitchFamily="34" charset="0"/>
                <a:cs typeface="Arial" panose="020B0604020202020204" pitchFamily="34" charset="0"/>
              </a:rPr>
              <a:t>Msc</a:t>
            </a:r>
            <a:r>
              <a:rPr lang="en-150" altLang="zh-CN" b="0" dirty="0">
                <a:latin typeface="Arial" panose="020B0604020202020204" pitchFamily="34" charset="0"/>
                <a:cs typeface="Arial" panose="020B0604020202020204" pitchFamily="34" charset="0"/>
              </a:rPr>
              <a:t> in </a:t>
            </a:r>
          </a:p>
          <a:p>
            <a:r>
              <a:rPr lang="en-150" altLang="zh-CN" b="0" dirty="0">
                <a:latin typeface="Arial" panose="020B0604020202020204" pitchFamily="34" charset="0"/>
                <a:cs typeface="Arial" panose="020B0604020202020204" pitchFamily="34" charset="0"/>
              </a:rPr>
              <a:t>Neurobiology</a:t>
            </a:r>
            <a:endParaRPr lang="zh-CN" altLang="en-US" b="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E3D803E-DB53-3C72-11A5-7297BC5A6D0B}"/>
              </a:ext>
            </a:extLst>
          </p:cNvPr>
          <p:cNvSpPr txBox="1"/>
          <p:nvPr/>
        </p:nvSpPr>
        <p:spPr>
          <a:xfrm>
            <a:off x="9008770" y="3391651"/>
            <a:ext cx="1968909" cy="369332"/>
          </a:xfrm>
          <a:prstGeom prst="rect">
            <a:avLst/>
          </a:prstGeom>
          <a:noFill/>
        </p:spPr>
        <p:txBody>
          <a:bodyPr wrap="square">
            <a:spAutoFit/>
          </a:bodyPr>
          <a:lstStyle/>
          <a:p>
            <a:r>
              <a:rPr lang="en-150" altLang="zh-CN" sz="1800" b="0" i="1" kern="1200" dirty="0">
                <a:solidFill>
                  <a:schemeClr val="dk1"/>
                </a:solidFill>
                <a:latin typeface="Arial" panose="020B0604020202020204" pitchFamily="34" charset="0"/>
                <a:ea typeface="+mn-ea"/>
                <a:cs typeface="Arial" panose="020B0604020202020204" pitchFamily="34" charset="0"/>
              </a:rPr>
              <a:t>Leiden </a:t>
            </a:r>
            <a:r>
              <a:rPr lang="en-150" altLang="zh-CN" sz="1800" b="0" i="1" kern="1200" dirty="0" err="1">
                <a:solidFill>
                  <a:schemeClr val="dk1"/>
                </a:solidFill>
                <a:latin typeface="Arial" panose="020B0604020202020204" pitchFamily="34" charset="0"/>
                <a:ea typeface="+mn-ea"/>
                <a:cs typeface="Arial" panose="020B0604020202020204" pitchFamily="34" charset="0"/>
              </a:rPr>
              <a:t>Univer</a:t>
            </a:r>
            <a:r>
              <a:rPr lang="en-GB" altLang="zh-CN" sz="1800" b="0" i="1" kern="1200" dirty="0" err="1">
                <a:solidFill>
                  <a:schemeClr val="dk1"/>
                </a:solidFill>
                <a:latin typeface="Arial" panose="020B0604020202020204" pitchFamily="34" charset="0"/>
                <a:ea typeface="+mn-ea"/>
                <a:cs typeface="Arial" panose="020B0604020202020204" pitchFamily="34" charset="0"/>
              </a:rPr>
              <a:t>si</a:t>
            </a:r>
            <a:r>
              <a:rPr lang="en-150" altLang="zh-CN" sz="1800" b="0" i="1" kern="1200" dirty="0">
                <a:solidFill>
                  <a:schemeClr val="dk1"/>
                </a:solidFill>
                <a:latin typeface="Arial" panose="020B0604020202020204" pitchFamily="34" charset="0"/>
                <a:ea typeface="+mn-ea"/>
                <a:cs typeface="Arial" panose="020B0604020202020204" pitchFamily="34" charset="0"/>
              </a:rPr>
              <a:t>ty</a:t>
            </a:r>
            <a:endParaRPr lang="zh-CN" altLang="en-US" sz="1800" b="0" i="1" kern="1200" dirty="0">
              <a:solidFill>
                <a:schemeClr val="dk1"/>
              </a:solidFill>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8F07586B-130F-AFD1-2B29-41C580F55198}"/>
              </a:ext>
            </a:extLst>
          </p:cNvPr>
          <p:cNvSpPr txBox="1"/>
          <p:nvPr/>
        </p:nvSpPr>
        <p:spPr>
          <a:xfrm>
            <a:off x="9985" y="0"/>
            <a:ext cx="8897502" cy="614520"/>
          </a:xfrm>
          <a:prstGeom prst="rect">
            <a:avLst/>
          </a:prstGeom>
          <a:noFill/>
        </p:spPr>
        <p:txBody>
          <a:bodyPr wrap="none" lIns="108000" tIns="108000" rIns="108000" bIns="108000" rtlCol="0">
            <a:noAutofit/>
          </a:bodyPr>
          <a:lstStyle/>
          <a:p>
            <a:r>
              <a:rPr lang="en-US" altLang="zh-CN" sz="2800" b="1" noProof="0" dirty="0">
                <a:solidFill>
                  <a:srgbClr val="002060"/>
                </a:solidFill>
                <a:latin typeface="Times New Roman" panose="02020603050405020304" pitchFamily="18" charset="0"/>
                <a:cs typeface="Times New Roman" panose="02020603050405020304" pitchFamily="18" charset="0"/>
              </a:rPr>
              <a:t>M</a:t>
            </a:r>
            <a:r>
              <a:rPr lang="en-150" altLang="zh-CN" sz="2800" b="1" dirty="0">
                <a:solidFill>
                  <a:srgbClr val="002060"/>
                </a:solidFill>
                <a:latin typeface="Times New Roman" panose="02020603050405020304" pitchFamily="18" charset="0"/>
                <a:cs typeface="Times New Roman" panose="02020603050405020304" pitchFamily="18" charset="0"/>
              </a:rPr>
              <a:t>y existing </a:t>
            </a:r>
            <a:r>
              <a:rPr lang="en-150" altLang="zh-CN" sz="2800" b="1" noProof="0" dirty="0">
                <a:solidFill>
                  <a:srgbClr val="002060"/>
                </a:solidFill>
                <a:latin typeface="Times New Roman" panose="02020603050405020304" pitchFamily="18" charset="0"/>
                <a:cs typeface="Times New Roman" panose="02020603050405020304" pitchFamily="18" charset="0"/>
              </a:rPr>
              <a:t>project 2: </a:t>
            </a:r>
            <a:r>
              <a:rPr lang="en-GB" altLang="zh-CN" sz="2800" b="1" dirty="0">
                <a:solidFill>
                  <a:srgbClr val="002060"/>
                </a:solidFill>
                <a:latin typeface="Times New Roman" panose="02020603050405020304" pitchFamily="18" charset="0"/>
                <a:cs typeface="Times New Roman" panose="02020603050405020304" pitchFamily="18" charset="0"/>
              </a:rPr>
              <a:t>B</a:t>
            </a:r>
            <a:r>
              <a:rPr lang="en-150" altLang="zh-CN" sz="2800" b="1" dirty="0" err="1">
                <a:solidFill>
                  <a:srgbClr val="002060"/>
                </a:solidFill>
                <a:latin typeface="Times New Roman" panose="02020603050405020304" pitchFamily="18" charset="0"/>
                <a:cs typeface="Times New Roman" panose="02020603050405020304" pitchFamily="18" charset="0"/>
              </a:rPr>
              <a:t>ayesian</a:t>
            </a:r>
            <a:r>
              <a:rPr lang="en-150" altLang="zh-CN" sz="2800" b="1" dirty="0">
                <a:solidFill>
                  <a:srgbClr val="002060"/>
                </a:solidFill>
                <a:latin typeface="Times New Roman" panose="02020603050405020304" pitchFamily="18" charset="0"/>
                <a:cs typeface="Times New Roman" panose="02020603050405020304" pitchFamily="18" charset="0"/>
              </a:rPr>
              <a:t> network learning</a:t>
            </a:r>
            <a:endParaRPr lang="en-150" altLang="zh-CN"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F9A8247-5599-7D04-2D65-06BA4BAF5EC7}"/>
              </a:ext>
            </a:extLst>
          </p:cNvPr>
          <p:cNvSpPr txBox="1"/>
          <p:nvPr/>
        </p:nvSpPr>
        <p:spPr>
          <a:xfrm>
            <a:off x="901883" y="597717"/>
            <a:ext cx="7213516" cy="614520"/>
          </a:xfrm>
          <a:prstGeom prst="rect">
            <a:avLst/>
          </a:prstGeom>
          <a:noFill/>
        </p:spPr>
        <p:txBody>
          <a:bodyPr wrap="none" lIns="108000" tIns="108000" rIns="108000" bIns="108000" rtlCol="0">
            <a:noAutofit/>
          </a:bodyPr>
          <a:lstStyle/>
          <a:p>
            <a:r>
              <a:rPr lang="en-US" noProof="0" dirty="0">
                <a:solidFill>
                  <a:srgbClr val="0070C0"/>
                </a:solidFill>
                <a:latin typeface="Arial" panose="020B0604020202020204" pitchFamily="34" charset="0"/>
                <a:cs typeface="Arial" panose="020B0604020202020204" pitchFamily="34" charset="0"/>
              </a:rPr>
              <a:t>A</a:t>
            </a:r>
            <a:r>
              <a:rPr lang="en-150" noProof="0" dirty="0" err="1">
                <a:solidFill>
                  <a:srgbClr val="0070C0"/>
                </a:solidFill>
                <a:latin typeface="Arial" panose="020B0604020202020204" pitchFamily="34" charset="0"/>
                <a:cs typeface="Arial" panose="020B0604020202020204" pitchFamily="34" charset="0"/>
              </a:rPr>
              <a:t>im</a:t>
            </a:r>
            <a:r>
              <a:rPr lang="en-150" noProof="0" dirty="0">
                <a:solidFill>
                  <a:srgbClr val="0070C0"/>
                </a:solidFill>
                <a:latin typeface="Arial" panose="020B0604020202020204" pitchFamily="34" charset="0"/>
                <a:cs typeface="Arial" panose="020B0604020202020204" pitchFamily="34" charset="0"/>
              </a:rPr>
              <a:t> to find a DAG that can represent the underlying structure of data best</a:t>
            </a:r>
          </a:p>
        </p:txBody>
      </p:sp>
    </p:spTree>
    <p:extLst>
      <p:ext uri="{BB962C8B-B14F-4D97-AF65-F5344CB8AC3E}">
        <p14:creationId xmlns:p14="http://schemas.microsoft.com/office/powerpoint/2010/main" val="734967470"/>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E6DF-A9DD-0638-2092-8509C1F78958}"/>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68461F8-BB06-4015-A634-5BCF39CD8B5B}"/>
              </a:ext>
            </a:extLst>
          </p:cNvPr>
          <p:cNvSpPr>
            <a:spLocks noGrp="1"/>
          </p:cNvSpPr>
          <p:nvPr>
            <p:ph type="sldNum" sz="quarter" idx="4"/>
          </p:nvPr>
        </p:nvSpPr>
        <p:spPr/>
        <p:txBody>
          <a:bodyPr/>
          <a:lstStyle/>
          <a:p>
            <a:fld id="{5EE7099E-8998-4851-915A-4F4831808297}" type="slidenum">
              <a:rPr lang="nl-NL" smtClean="0"/>
              <a:pPr/>
              <a:t>59</a:t>
            </a:fld>
            <a:endParaRPr lang="nl-NL" dirty="0"/>
          </a:p>
        </p:txBody>
      </p:sp>
      <p:sp>
        <p:nvSpPr>
          <p:cNvPr id="29" name="TextBox 28">
            <a:extLst>
              <a:ext uri="{FF2B5EF4-FFF2-40B4-BE49-F238E27FC236}">
                <a16:creationId xmlns:a16="http://schemas.microsoft.com/office/drawing/2014/main" id="{D0B90BAA-9C4F-EF0F-F006-81A5FE1C2122}"/>
              </a:ext>
            </a:extLst>
          </p:cNvPr>
          <p:cNvSpPr txBox="1"/>
          <p:nvPr/>
        </p:nvSpPr>
        <p:spPr>
          <a:xfrm>
            <a:off x="9984" y="0"/>
            <a:ext cx="9055183" cy="614520"/>
          </a:xfrm>
          <a:prstGeom prst="rect">
            <a:avLst/>
          </a:prstGeom>
          <a:noFill/>
        </p:spPr>
        <p:txBody>
          <a:bodyPr wrap="none" lIns="108000" tIns="108000" rIns="108000" bIns="108000" rtlCol="0">
            <a:noAutofit/>
          </a:bodyPr>
          <a:lstStyle/>
          <a:p>
            <a:r>
              <a:rPr lang="en-US" sz="2800" b="1" noProof="0" dirty="0">
                <a:solidFill>
                  <a:srgbClr val="002060"/>
                </a:solidFill>
                <a:latin typeface="Times New Roman" panose="02020603050405020304" pitchFamily="18" charset="0"/>
                <a:cs typeface="Times New Roman" panose="02020603050405020304" pitchFamily="18" charset="0"/>
              </a:rPr>
              <a:t>M</a:t>
            </a:r>
            <a:r>
              <a:rPr lang="en-150" sz="2800" b="1" dirty="0">
                <a:solidFill>
                  <a:srgbClr val="002060"/>
                </a:solidFill>
                <a:latin typeface="Times New Roman" panose="02020603050405020304" pitchFamily="18" charset="0"/>
                <a:cs typeface="Times New Roman" panose="02020603050405020304" pitchFamily="18" charset="0"/>
              </a:rPr>
              <a:t>y existing </a:t>
            </a:r>
            <a:r>
              <a:rPr lang="en-150" sz="2800" b="1" noProof="0" dirty="0">
                <a:solidFill>
                  <a:srgbClr val="002060"/>
                </a:solidFill>
                <a:latin typeface="Times New Roman" panose="02020603050405020304" pitchFamily="18" charset="0"/>
                <a:cs typeface="Times New Roman" panose="02020603050405020304" pitchFamily="18" charset="0"/>
              </a:rPr>
              <a:t>project 1: insights from emp</a:t>
            </a:r>
            <a:r>
              <a:rPr lang="en-GB" sz="2800" b="1" noProof="0" dirty="0" err="1">
                <a:solidFill>
                  <a:srgbClr val="002060"/>
                </a:solidFill>
                <a:latin typeface="Times New Roman" panose="02020603050405020304" pitchFamily="18" charset="0"/>
                <a:cs typeface="Times New Roman" panose="02020603050405020304" pitchFamily="18" charset="0"/>
              </a:rPr>
              <a:t>i</a:t>
            </a:r>
            <a:r>
              <a:rPr lang="en-150" sz="2800" b="1" noProof="0" dirty="0" err="1">
                <a:solidFill>
                  <a:srgbClr val="002060"/>
                </a:solidFill>
                <a:latin typeface="Times New Roman" panose="02020603050405020304" pitchFamily="18" charset="0"/>
                <a:cs typeface="Times New Roman" panose="02020603050405020304" pitchFamily="18" charset="0"/>
              </a:rPr>
              <a:t>rical</a:t>
            </a:r>
            <a:r>
              <a:rPr lang="en-150" sz="2800" b="1" noProof="0" dirty="0">
                <a:solidFill>
                  <a:srgbClr val="002060"/>
                </a:solidFill>
                <a:latin typeface="Times New Roman" panose="02020603050405020304" pitchFamily="18" charset="0"/>
                <a:cs typeface="Times New Roman" panose="02020603050405020304" pitchFamily="18" charset="0"/>
              </a:rPr>
              <a:t> perspective</a:t>
            </a:r>
          </a:p>
        </p:txBody>
      </p:sp>
      <p:sp>
        <p:nvSpPr>
          <p:cNvPr id="32" name="TextBox 31">
            <a:extLst>
              <a:ext uri="{FF2B5EF4-FFF2-40B4-BE49-F238E27FC236}">
                <a16:creationId xmlns:a16="http://schemas.microsoft.com/office/drawing/2014/main" id="{1823A1DD-ABE0-80B5-6FB9-3A9FA4B5E5B2}"/>
              </a:ext>
            </a:extLst>
          </p:cNvPr>
          <p:cNvSpPr txBox="1"/>
          <p:nvPr/>
        </p:nvSpPr>
        <p:spPr>
          <a:xfrm>
            <a:off x="2426767" y="5081899"/>
            <a:ext cx="5369110" cy="614520"/>
          </a:xfrm>
          <a:prstGeom prst="rect">
            <a:avLst/>
          </a:prstGeom>
          <a:noFill/>
        </p:spPr>
        <p:txBody>
          <a:bodyPr wrap="none" lIns="108000" tIns="108000" rIns="108000" bIns="108000" rtlCol="0">
            <a:noAutofit/>
          </a:bodyPr>
          <a:lstStyle/>
          <a:p>
            <a:r>
              <a:rPr lang="en-US" noProof="0" dirty="0">
                <a:solidFill>
                  <a:srgbClr val="FF0000"/>
                </a:solidFill>
                <a:latin typeface="Times New Roman" panose="02020603050405020304" pitchFamily="18" charset="0"/>
                <a:cs typeface="Times New Roman" panose="02020603050405020304" pitchFamily="18" charset="0"/>
              </a:rPr>
              <a:t>A</a:t>
            </a:r>
            <a:r>
              <a:rPr lang="en-150" noProof="0" dirty="0" err="1">
                <a:solidFill>
                  <a:srgbClr val="FF0000"/>
                </a:solidFill>
                <a:latin typeface="Times New Roman" panose="02020603050405020304" pitchFamily="18" charset="0"/>
                <a:cs typeface="Times New Roman" panose="02020603050405020304" pitchFamily="18" charset="0"/>
              </a:rPr>
              <a:t>im</a:t>
            </a:r>
            <a:r>
              <a:rPr lang="en-150" noProof="0" dirty="0">
                <a:solidFill>
                  <a:srgbClr val="FF0000"/>
                </a:solidFill>
                <a:latin typeface="Times New Roman" panose="02020603050405020304" pitchFamily="18" charset="0"/>
                <a:cs typeface="Times New Roman" panose="02020603050405020304" pitchFamily="18" charset="0"/>
              </a:rPr>
              <a:t> to </a:t>
            </a:r>
            <a:r>
              <a:rPr lang="en-150" noProof="0" dirty="0" err="1">
                <a:solidFill>
                  <a:srgbClr val="FF0000"/>
                </a:solidFill>
                <a:latin typeface="Times New Roman" panose="02020603050405020304" pitchFamily="18" charset="0"/>
                <a:cs typeface="Times New Roman" panose="02020603050405020304" pitchFamily="18" charset="0"/>
              </a:rPr>
              <a:t>br</a:t>
            </a:r>
            <a:endParaRPr lang="en-150" noProof="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131462"/>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67DC-5B62-76F9-D4DD-D7DC7D2C207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6A500A1-E8BF-2C3B-34C9-868DC91CD22E}"/>
              </a:ext>
            </a:extLst>
          </p:cNvPr>
          <p:cNvSpPr>
            <a:spLocks noGrp="1"/>
          </p:cNvSpPr>
          <p:nvPr>
            <p:ph type="sldNum" sz="quarter" idx="4"/>
          </p:nvPr>
        </p:nvSpPr>
        <p:spPr/>
        <p:txBody>
          <a:bodyPr/>
          <a:lstStyle/>
          <a:p>
            <a:fld id="{5EE7099E-8998-4851-915A-4F4831808297}" type="slidenum">
              <a:rPr lang="nl-NL" smtClean="0"/>
              <a:pPr/>
              <a:t>6</a:t>
            </a:fld>
            <a:endParaRPr lang="nl-NL"/>
          </a:p>
        </p:txBody>
      </p:sp>
      <p:sp>
        <p:nvSpPr>
          <p:cNvPr id="34" name="TextBox 33">
            <a:extLst>
              <a:ext uri="{FF2B5EF4-FFF2-40B4-BE49-F238E27FC236}">
                <a16:creationId xmlns:a16="http://schemas.microsoft.com/office/drawing/2014/main" id="{9C454B80-0394-6D9F-7A58-811E57DF4942}"/>
              </a:ext>
            </a:extLst>
          </p:cNvPr>
          <p:cNvSpPr txBox="1"/>
          <p:nvPr/>
        </p:nvSpPr>
        <p:spPr>
          <a:xfrm>
            <a:off x="336761" y="249529"/>
            <a:ext cx="8519786"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to-be-measured items for WP4</a:t>
            </a:r>
          </a:p>
        </p:txBody>
      </p:sp>
      <p:grpSp>
        <p:nvGrpSpPr>
          <p:cNvPr id="88" name="Group 87">
            <a:extLst>
              <a:ext uri="{FF2B5EF4-FFF2-40B4-BE49-F238E27FC236}">
                <a16:creationId xmlns:a16="http://schemas.microsoft.com/office/drawing/2014/main" id="{AF79EACB-DC6C-AC01-4B4A-6048D06F63B1}"/>
              </a:ext>
            </a:extLst>
          </p:cNvPr>
          <p:cNvGrpSpPr/>
          <p:nvPr/>
        </p:nvGrpSpPr>
        <p:grpSpPr>
          <a:xfrm>
            <a:off x="9629748" y="4931124"/>
            <a:ext cx="1907670" cy="457564"/>
            <a:chOff x="656391" y="5709344"/>
            <a:chExt cx="1907670" cy="457564"/>
          </a:xfrm>
        </p:grpSpPr>
        <p:sp>
          <p:nvSpPr>
            <p:cNvPr id="102" name="Rectangle: Rounded Corners 101">
              <a:extLst>
                <a:ext uri="{FF2B5EF4-FFF2-40B4-BE49-F238E27FC236}">
                  <a16:creationId xmlns:a16="http://schemas.microsoft.com/office/drawing/2014/main" id="{8F5B58F9-CEE5-D979-151B-3835D8F1D8DC}"/>
                </a:ext>
              </a:extLst>
            </p:cNvPr>
            <p:cNvSpPr/>
            <p:nvPr/>
          </p:nvSpPr>
          <p:spPr>
            <a:xfrm>
              <a:off x="656391" y="5709344"/>
              <a:ext cx="1907670"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3" name="TextBox 102">
              <a:extLst>
                <a:ext uri="{FF2B5EF4-FFF2-40B4-BE49-F238E27FC236}">
                  <a16:creationId xmlns:a16="http://schemas.microsoft.com/office/drawing/2014/main" id="{846CDD0D-A3D6-C18B-8946-FD01F6A35E4B}"/>
                </a:ext>
              </a:extLst>
            </p:cNvPr>
            <p:cNvSpPr txBox="1"/>
            <p:nvPr/>
          </p:nvSpPr>
          <p:spPr>
            <a:xfrm>
              <a:off x="678110" y="5709344"/>
              <a:ext cx="1864232" cy="457564"/>
            </a:xfrm>
            <a:prstGeom prst="rect">
              <a:avLst/>
            </a:prstGeom>
            <a:noFill/>
          </p:spPr>
          <p:txBody>
            <a:bodyPr wrap="none" lIns="108000" tIns="108000" rIns="108000" bIns="108000" rtlCol="0">
              <a:noAutofit/>
            </a:bodyPr>
            <a:lstStyle/>
            <a:p>
              <a:r>
                <a:rPr lang="en-US" dirty="0">
                  <a:solidFill>
                    <a:schemeClr val="bg1"/>
                  </a:solidFill>
                  <a:latin typeface="Arial" panose="020B0604020202020204" pitchFamily="34" charset="0"/>
                  <a:cs typeface="Arial" panose="020B0604020202020204" pitchFamily="34" charset="0"/>
                </a:rPr>
                <a:t>Body movement </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135" name="Group 134">
            <a:extLst>
              <a:ext uri="{FF2B5EF4-FFF2-40B4-BE49-F238E27FC236}">
                <a16:creationId xmlns:a16="http://schemas.microsoft.com/office/drawing/2014/main" id="{611D9F4E-1698-8838-7964-6AD1BB63C0BB}"/>
              </a:ext>
            </a:extLst>
          </p:cNvPr>
          <p:cNvGrpSpPr/>
          <p:nvPr/>
        </p:nvGrpSpPr>
        <p:grpSpPr>
          <a:xfrm>
            <a:off x="8095196" y="5433320"/>
            <a:ext cx="947908" cy="469306"/>
            <a:chOff x="5439142" y="5798531"/>
            <a:chExt cx="947908" cy="469306"/>
          </a:xfrm>
        </p:grpSpPr>
        <p:sp>
          <p:nvSpPr>
            <p:cNvPr id="86" name="Rectangle: Rounded Corners 85">
              <a:extLst>
                <a:ext uri="{FF2B5EF4-FFF2-40B4-BE49-F238E27FC236}">
                  <a16:creationId xmlns:a16="http://schemas.microsoft.com/office/drawing/2014/main" id="{DF0E1C3A-5B1F-9E7C-3850-577D5BEF0F5C}"/>
                </a:ext>
              </a:extLst>
            </p:cNvPr>
            <p:cNvSpPr/>
            <p:nvPr/>
          </p:nvSpPr>
          <p:spPr>
            <a:xfrm>
              <a:off x="5439142" y="5810273"/>
              <a:ext cx="947908"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4" name="TextBox 103">
              <a:extLst>
                <a:ext uri="{FF2B5EF4-FFF2-40B4-BE49-F238E27FC236}">
                  <a16:creationId xmlns:a16="http://schemas.microsoft.com/office/drawing/2014/main" id="{5C9E139A-12C1-4CA9-DE70-4124D2BCCB86}"/>
                </a:ext>
              </a:extLst>
            </p:cNvPr>
            <p:cNvSpPr txBox="1"/>
            <p:nvPr/>
          </p:nvSpPr>
          <p:spPr>
            <a:xfrm>
              <a:off x="5439142" y="5798531"/>
              <a:ext cx="828682" cy="369332"/>
            </a:xfrm>
            <a:prstGeom prst="rect">
              <a:avLst/>
            </a:prstGeom>
            <a:noFill/>
          </p:spPr>
          <p:txBody>
            <a:bodyPr wrap="none" lIns="108000" tIns="108000" rIns="108000" bIns="108000" rtlCol="0">
              <a:noAutofit/>
            </a:bodyPr>
            <a:lstStyle/>
            <a:p>
              <a:r>
                <a:rPr lang="en-US" dirty="0">
                  <a:solidFill>
                    <a:schemeClr val="bg1"/>
                  </a:solidFill>
                  <a:latin typeface="Arial" panose="020B0604020202020204" pitchFamily="34" charset="0"/>
                  <a:cs typeface="Arial" panose="020B0604020202020204" pitchFamily="34" charset="0"/>
                </a:rPr>
                <a:t>Energy</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E67FF179-9844-B801-B805-4AD827F36951}"/>
              </a:ext>
            </a:extLst>
          </p:cNvPr>
          <p:cNvGrpSpPr/>
          <p:nvPr/>
        </p:nvGrpSpPr>
        <p:grpSpPr>
          <a:xfrm>
            <a:off x="338535" y="1567005"/>
            <a:ext cx="3129602" cy="3239465"/>
            <a:chOff x="309441" y="1567005"/>
            <a:chExt cx="3129602" cy="3239465"/>
          </a:xfrm>
        </p:grpSpPr>
        <p:grpSp>
          <p:nvGrpSpPr>
            <p:cNvPr id="15" name="Group 14">
              <a:extLst>
                <a:ext uri="{FF2B5EF4-FFF2-40B4-BE49-F238E27FC236}">
                  <a16:creationId xmlns:a16="http://schemas.microsoft.com/office/drawing/2014/main" id="{FD4684A1-0A3A-8FCC-FD34-35D9F8593F81}"/>
                </a:ext>
              </a:extLst>
            </p:cNvPr>
            <p:cNvGrpSpPr/>
            <p:nvPr/>
          </p:nvGrpSpPr>
          <p:grpSpPr>
            <a:xfrm>
              <a:off x="399900" y="3536547"/>
              <a:ext cx="2851175" cy="900565"/>
              <a:chOff x="399900" y="2907990"/>
              <a:chExt cx="2851175" cy="900565"/>
            </a:xfrm>
          </p:grpSpPr>
          <p:grpSp>
            <p:nvGrpSpPr>
              <p:cNvPr id="63" name="Group 62">
                <a:extLst>
                  <a:ext uri="{FF2B5EF4-FFF2-40B4-BE49-F238E27FC236}">
                    <a16:creationId xmlns:a16="http://schemas.microsoft.com/office/drawing/2014/main" id="{A6B1D92F-1554-630F-A980-10069676EFB0}"/>
                  </a:ext>
                </a:extLst>
              </p:cNvPr>
              <p:cNvGrpSpPr/>
              <p:nvPr/>
            </p:nvGrpSpPr>
            <p:grpSpPr>
              <a:xfrm>
                <a:off x="2236281" y="3429000"/>
                <a:ext cx="1014794" cy="379555"/>
                <a:chOff x="5246061" y="2872936"/>
                <a:chExt cx="1014794" cy="379555"/>
              </a:xfrm>
            </p:grpSpPr>
            <p:sp>
              <p:nvSpPr>
                <p:cNvPr id="90" name="Rectangle: Rounded Corners 89">
                  <a:extLst>
                    <a:ext uri="{FF2B5EF4-FFF2-40B4-BE49-F238E27FC236}">
                      <a16:creationId xmlns:a16="http://schemas.microsoft.com/office/drawing/2014/main" id="{06D50333-5A15-EC28-4F5B-A2D8BBA25D5B}"/>
                    </a:ext>
                  </a:extLst>
                </p:cNvPr>
                <p:cNvSpPr/>
                <p:nvPr/>
              </p:nvSpPr>
              <p:spPr>
                <a:xfrm>
                  <a:off x="5246061" y="2872936"/>
                  <a:ext cx="975755"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91" name="TextBox 90">
                  <a:extLst>
                    <a:ext uri="{FF2B5EF4-FFF2-40B4-BE49-F238E27FC236}">
                      <a16:creationId xmlns:a16="http://schemas.microsoft.com/office/drawing/2014/main" id="{82ECEFE4-F1A7-5408-2F9E-A0F14E13A87E}"/>
                    </a:ext>
                  </a:extLst>
                </p:cNvPr>
                <p:cNvSpPr txBox="1"/>
                <p:nvPr/>
              </p:nvSpPr>
              <p:spPr>
                <a:xfrm>
                  <a:off x="5249045" y="2875138"/>
                  <a:ext cx="1011810"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sensory</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66" name="Group 65">
                <a:extLst>
                  <a:ext uri="{FF2B5EF4-FFF2-40B4-BE49-F238E27FC236}">
                    <a16:creationId xmlns:a16="http://schemas.microsoft.com/office/drawing/2014/main" id="{844C63C0-F8CC-06DF-64F7-75439C86D33C}"/>
                  </a:ext>
                </a:extLst>
              </p:cNvPr>
              <p:cNvGrpSpPr/>
              <p:nvPr/>
            </p:nvGrpSpPr>
            <p:grpSpPr>
              <a:xfrm>
                <a:off x="459211" y="3429000"/>
                <a:ext cx="1116043" cy="379555"/>
                <a:chOff x="5121563" y="1465939"/>
                <a:chExt cx="1116043" cy="379555"/>
              </a:xfrm>
            </p:grpSpPr>
            <p:sp>
              <p:nvSpPr>
                <p:cNvPr id="71" name="Rectangle: Rounded Corners 70">
                  <a:extLst>
                    <a:ext uri="{FF2B5EF4-FFF2-40B4-BE49-F238E27FC236}">
                      <a16:creationId xmlns:a16="http://schemas.microsoft.com/office/drawing/2014/main" id="{3EC73079-100A-D203-F19D-BE11BC4F847E}"/>
                    </a:ext>
                  </a:extLst>
                </p:cNvPr>
                <p:cNvSpPr/>
                <p:nvPr/>
              </p:nvSpPr>
              <p:spPr>
                <a:xfrm>
                  <a:off x="5121563" y="1465939"/>
                  <a:ext cx="1083133"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1" name="TextBox 80">
                  <a:extLst>
                    <a:ext uri="{FF2B5EF4-FFF2-40B4-BE49-F238E27FC236}">
                      <a16:creationId xmlns:a16="http://schemas.microsoft.com/office/drawing/2014/main" id="{39C2F5EC-1ED1-3768-B675-E41343B06D2E}"/>
                    </a:ext>
                  </a:extLst>
                </p:cNvPr>
                <p:cNvSpPr txBox="1"/>
                <p:nvPr/>
              </p:nvSpPr>
              <p:spPr>
                <a:xfrm>
                  <a:off x="5128461" y="1465939"/>
                  <a:ext cx="1109145"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cognition</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67" name="Group 66">
                <a:extLst>
                  <a:ext uri="{FF2B5EF4-FFF2-40B4-BE49-F238E27FC236}">
                    <a16:creationId xmlns:a16="http://schemas.microsoft.com/office/drawing/2014/main" id="{472FBDBB-68A0-494C-E082-4DE17DD96D7D}"/>
                  </a:ext>
                </a:extLst>
              </p:cNvPr>
              <p:cNvGrpSpPr/>
              <p:nvPr/>
            </p:nvGrpSpPr>
            <p:grpSpPr>
              <a:xfrm>
                <a:off x="399900" y="2907990"/>
                <a:ext cx="2796277" cy="523220"/>
                <a:chOff x="1138990" y="4658032"/>
                <a:chExt cx="2796277" cy="523220"/>
              </a:xfrm>
            </p:grpSpPr>
            <p:sp>
              <p:nvSpPr>
                <p:cNvPr id="69" name="Rectangle: Rounded Corners 68">
                  <a:extLst>
                    <a:ext uri="{FF2B5EF4-FFF2-40B4-BE49-F238E27FC236}">
                      <a16:creationId xmlns:a16="http://schemas.microsoft.com/office/drawing/2014/main" id="{E3D7CC40-2D9E-3760-2391-0613EBCCB68C}"/>
                    </a:ext>
                  </a:extLst>
                </p:cNvPr>
                <p:cNvSpPr/>
                <p:nvPr/>
              </p:nvSpPr>
              <p:spPr>
                <a:xfrm>
                  <a:off x="1207330" y="4658300"/>
                  <a:ext cx="2727937" cy="45756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70" name="TextBox 69">
                  <a:extLst>
                    <a:ext uri="{FF2B5EF4-FFF2-40B4-BE49-F238E27FC236}">
                      <a16:creationId xmlns:a16="http://schemas.microsoft.com/office/drawing/2014/main" id="{C06DAED1-FEF5-A6F1-2DA2-02395866CE1B}"/>
                    </a:ext>
                  </a:extLst>
                </p:cNvPr>
                <p:cNvSpPr txBox="1"/>
                <p:nvPr/>
              </p:nvSpPr>
              <p:spPr>
                <a:xfrm>
                  <a:off x="1138990" y="4658032"/>
                  <a:ext cx="2727937" cy="523220"/>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Compensatory strategies </a:t>
                  </a:r>
                  <a:endParaRPr lang="en-US" altLang="zh-CN" dirty="0">
                    <a:solidFill>
                      <a:schemeClr val="bg2"/>
                    </a:solidFill>
                    <a:latin typeface="Arial" panose="020B0604020202020204" pitchFamily="34" charset="0"/>
                    <a:cs typeface="Arial" panose="020B0604020202020204" pitchFamily="34" charset="0"/>
                  </a:endParaRPr>
                </a:p>
              </p:txBody>
            </p:sp>
          </p:grpSp>
        </p:grpSp>
        <p:sp>
          <p:nvSpPr>
            <p:cNvPr id="68" name="TextBox 67">
              <a:extLst>
                <a:ext uri="{FF2B5EF4-FFF2-40B4-BE49-F238E27FC236}">
                  <a16:creationId xmlns:a16="http://schemas.microsoft.com/office/drawing/2014/main" id="{F0BBFA7F-7143-DE65-4019-793F08A5D84B}"/>
                </a:ext>
              </a:extLst>
            </p:cNvPr>
            <p:cNvSpPr txBox="1"/>
            <p:nvPr/>
          </p:nvSpPr>
          <p:spPr>
            <a:xfrm>
              <a:off x="356026" y="1667149"/>
              <a:ext cx="3083017" cy="313932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Interviews for needs, preferences and compensatory </a:t>
              </a:r>
              <a:r>
                <a:rPr lang="en-US" dirty="0" err="1">
                  <a:latin typeface="Arial" panose="020B0604020202020204" pitchFamily="34" charset="0"/>
                  <a:cs typeface="Arial" panose="020B0604020202020204" pitchFamily="34" charset="0"/>
                </a:rPr>
                <a:t>behaviour</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in daily life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24804390-A7FF-6A16-0045-038EBA9DE523}"/>
                </a:ext>
              </a:extLst>
            </p:cNvPr>
            <p:cNvSpPr/>
            <p:nvPr/>
          </p:nvSpPr>
          <p:spPr>
            <a:xfrm>
              <a:off x="309441" y="1567005"/>
              <a:ext cx="2981422" cy="313932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77" name="TextBox 76">
            <a:extLst>
              <a:ext uri="{FF2B5EF4-FFF2-40B4-BE49-F238E27FC236}">
                <a16:creationId xmlns:a16="http://schemas.microsoft.com/office/drawing/2014/main" id="{9DB11C35-2683-8FBB-3F3D-F0FA5B035584}"/>
              </a:ext>
            </a:extLst>
          </p:cNvPr>
          <p:cNvSpPr txBox="1"/>
          <p:nvPr/>
        </p:nvSpPr>
        <p:spPr>
          <a:xfrm>
            <a:off x="705702" y="1017757"/>
            <a:ext cx="2026692" cy="457564"/>
          </a:xfrm>
          <a:prstGeom prst="rect">
            <a:avLst/>
          </a:prstGeom>
          <a:noFill/>
        </p:spPr>
        <p:txBody>
          <a:bodyPr wrap="none" lIns="108000" tIns="108000" rIns="108000" bIns="108000" rtlCol="0">
            <a:noAutofit/>
          </a:bodyPr>
          <a:lstStyle/>
          <a:p>
            <a:r>
              <a:rPr lang="en-US" altLang="zh-CN" dirty="0">
                <a:solidFill>
                  <a:schemeClr val="bg2"/>
                </a:solidFill>
                <a:latin typeface="Arial" panose="020B0604020202020204" pitchFamily="34" charset="0"/>
                <a:cs typeface="Arial" panose="020B0604020202020204" pitchFamily="34" charset="0"/>
              </a:rPr>
              <a:t>Qualitative results </a:t>
            </a:r>
          </a:p>
        </p:txBody>
      </p:sp>
      <p:grpSp>
        <p:nvGrpSpPr>
          <p:cNvPr id="14" name="Group 13">
            <a:extLst>
              <a:ext uri="{FF2B5EF4-FFF2-40B4-BE49-F238E27FC236}">
                <a16:creationId xmlns:a16="http://schemas.microsoft.com/office/drawing/2014/main" id="{EE6481CE-5EE9-80E3-5EDD-DDFA91CE5521}"/>
              </a:ext>
            </a:extLst>
          </p:cNvPr>
          <p:cNvGrpSpPr/>
          <p:nvPr/>
        </p:nvGrpSpPr>
        <p:grpSpPr>
          <a:xfrm>
            <a:off x="4276343" y="1518187"/>
            <a:ext cx="2974960" cy="3566997"/>
            <a:chOff x="4082951" y="1518187"/>
            <a:chExt cx="2974960" cy="3566997"/>
          </a:xfrm>
        </p:grpSpPr>
        <p:grpSp>
          <p:nvGrpSpPr>
            <p:cNvPr id="112" name="Group 111">
              <a:extLst>
                <a:ext uri="{FF2B5EF4-FFF2-40B4-BE49-F238E27FC236}">
                  <a16:creationId xmlns:a16="http://schemas.microsoft.com/office/drawing/2014/main" id="{37E94474-A0C1-B95A-2571-DFC26CB54E60}"/>
                </a:ext>
              </a:extLst>
            </p:cNvPr>
            <p:cNvGrpSpPr/>
            <p:nvPr/>
          </p:nvGrpSpPr>
          <p:grpSpPr>
            <a:xfrm>
              <a:off x="5543829" y="4425776"/>
              <a:ext cx="1351384" cy="399388"/>
              <a:chOff x="5019061" y="2188709"/>
              <a:chExt cx="1351384" cy="381049"/>
            </a:xfrm>
          </p:grpSpPr>
          <p:sp>
            <p:nvSpPr>
              <p:cNvPr id="120" name="Rectangle: Rounded Corners 119">
                <a:extLst>
                  <a:ext uri="{FF2B5EF4-FFF2-40B4-BE49-F238E27FC236}">
                    <a16:creationId xmlns:a16="http://schemas.microsoft.com/office/drawing/2014/main" id="{42C57449-ACE9-2F48-7105-2A870E6FA6FF}"/>
                  </a:ext>
                </a:extLst>
              </p:cNvPr>
              <p:cNvSpPr/>
              <p:nvPr/>
            </p:nvSpPr>
            <p:spPr>
              <a:xfrm>
                <a:off x="5051971" y="2190203"/>
                <a:ext cx="1262127"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1" name="TextBox 120">
                <a:extLst>
                  <a:ext uri="{FF2B5EF4-FFF2-40B4-BE49-F238E27FC236}">
                    <a16:creationId xmlns:a16="http://schemas.microsoft.com/office/drawing/2014/main" id="{A2BEEFDD-DE84-21D3-BF35-B82BC5EB1998}"/>
                  </a:ext>
                </a:extLst>
              </p:cNvPr>
              <p:cNvSpPr txBox="1"/>
              <p:nvPr/>
            </p:nvSpPr>
            <p:spPr>
              <a:xfrm>
                <a:off x="5019061" y="2188709"/>
                <a:ext cx="1351384"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psycholog</a:t>
                </a:r>
                <a:r>
                  <a:rPr lang="en-US" altLang="zh-CN" noProof="0" dirty="0">
                    <a:solidFill>
                      <a:schemeClr val="bg2"/>
                    </a:solidFill>
                    <a:latin typeface="Arial" panose="020B0604020202020204" pitchFamily="34" charset="0"/>
                    <a:cs typeface="Arial" panose="020B0604020202020204" pitchFamily="34" charset="0"/>
                  </a:rPr>
                  <a:t>y</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BFEF5457-C95A-F62D-590D-6DDCE263BDF7}"/>
                </a:ext>
              </a:extLst>
            </p:cNvPr>
            <p:cNvGrpSpPr/>
            <p:nvPr/>
          </p:nvGrpSpPr>
          <p:grpSpPr>
            <a:xfrm>
              <a:off x="4220006" y="4418037"/>
              <a:ext cx="1116043" cy="397823"/>
              <a:chOff x="5121563" y="1465939"/>
              <a:chExt cx="1116043" cy="379555"/>
            </a:xfrm>
          </p:grpSpPr>
          <p:sp>
            <p:nvSpPr>
              <p:cNvPr id="118" name="Rectangle: Rounded Corners 117">
                <a:extLst>
                  <a:ext uri="{FF2B5EF4-FFF2-40B4-BE49-F238E27FC236}">
                    <a16:creationId xmlns:a16="http://schemas.microsoft.com/office/drawing/2014/main" id="{E7E8FBD6-AC0E-A857-83C1-77A4044C64D9}"/>
                  </a:ext>
                </a:extLst>
              </p:cNvPr>
              <p:cNvSpPr/>
              <p:nvPr/>
            </p:nvSpPr>
            <p:spPr>
              <a:xfrm>
                <a:off x="5121563" y="1465939"/>
                <a:ext cx="1083133"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19" name="TextBox 118">
                <a:extLst>
                  <a:ext uri="{FF2B5EF4-FFF2-40B4-BE49-F238E27FC236}">
                    <a16:creationId xmlns:a16="http://schemas.microsoft.com/office/drawing/2014/main" id="{3889D696-E314-69BC-639A-0B9AD3B1E7B1}"/>
                  </a:ext>
                </a:extLst>
              </p:cNvPr>
              <p:cNvSpPr txBox="1"/>
              <p:nvPr/>
            </p:nvSpPr>
            <p:spPr>
              <a:xfrm>
                <a:off x="5128461" y="1465939"/>
                <a:ext cx="1109145"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cognition</a:t>
                </a:r>
                <a:endParaRPr lang="en-150" noProof="0" dirty="0" err="1">
                  <a:solidFill>
                    <a:schemeClr val="bg2"/>
                  </a:solidFill>
                  <a:latin typeface="Arial" panose="020B0604020202020204" pitchFamily="34" charset="0"/>
                  <a:cs typeface="Arial" panose="020B0604020202020204" pitchFamily="34" charset="0"/>
                </a:endParaRPr>
              </a:p>
            </p:txBody>
          </p:sp>
        </p:grpSp>
        <p:sp>
          <p:nvSpPr>
            <p:cNvPr id="115" name="TextBox 114">
              <a:extLst>
                <a:ext uri="{FF2B5EF4-FFF2-40B4-BE49-F238E27FC236}">
                  <a16:creationId xmlns:a16="http://schemas.microsoft.com/office/drawing/2014/main" id="{EA3C1130-17D1-95A7-61A0-71A1532D7886}"/>
                </a:ext>
              </a:extLst>
            </p:cNvPr>
            <p:cNvSpPr txBox="1"/>
            <p:nvPr/>
          </p:nvSpPr>
          <p:spPr>
            <a:xfrm>
              <a:off x="4235673" y="1655646"/>
              <a:ext cx="2735437" cy="2585323"/>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Questionnaire: </a:t>
              </a:r>
            </a:p>
            <a:p>
              <a:pPr marL="342900" indent="-342900">
                <a:buAutoNum type="arabicPeriod"/>
              </a:pPr>
              <a:r>
                <a:rPr lang="en-US" dirty="0">
                  <a:latin typeface="Arial" panose="020B0604020202020204" pitchFamily="34" charset="0"/>
                  <a:cs typeface="Arial" panose="020B0604020202020204" pitchFamily="34" charset="0"/>
                </a:rPr>
                <a:t>Mini Nutritional Assessment (MNA) </a:t>
              </a:r>
            </a:p>
            <a:p>
              <a:pPr marL="342900" indent="-342900">
                <a:buAutoNum type="arabicPeriod"/>
              </a:pPr>
              <a:r>
                <a:rPr lang="en-US" dirty="0">
                  <a:latin typeface="Arial" panose="020B0604020202020204" pitchFamily="34" charset="0"/>
                  <a:cs typeface="Arial" panose="020B0604020202020204" pitchFamily="34" charset="0"/>
                </a:rPr>
                <a:t>30-</a:t>
              </a:r>
              <a:r>
                <a:rPr lang="en-US" altLang="zh-CN" dirty="0">
                  <a:latin typeface="Arial" panose="020B0604020202020204" pitchFamily="34" charset="0"/>
                  <a:cs typeface="Arial" panose="020B0604020202020204" pitchFamily="34" charset="0"/>
                </a:rPr>
                <a:t>item MMSE measurements</a:t>
              </a:r>
            </a:p>
            <a:p>
              <a:pPr marL="342900" indent="-342900">
                <a:buAutoNum type="arabicPeriod"/>
              </a:pPr>
              <a:r>
                <a:rPr lang="en-US" altLang="zh-CN" dirty="0">
                  <a:latin typeface="Arial" panose="020B0604020202020204" pitchFamily="34" charset="0"/>
                  <a:cs typeface="Arial" panose="020B0604020202020204" pitchFamily="34" charset="0"/>
                </a:rPr>
                <a:t>Subjective health </a:t>
              </a:r>
            </a:p>
            <a:p>
              <a:pPr marL="342900" indent="-342900">
                <a:buAutoNum type="arabicPeriod"/>
              </a:pPr>
              <a:r>
                <a:rPr lang="en-US" altLang="zh-CN" dirty="0">
                  <a:latin typeface="Arial" panose="020B0604020202020204" pitchFamily="34" charset="0"/>
                  <a:cs typeface="Arial" panose="020B0604020202020204" pitchFamily="34" charset="0"/>
                </a:rPr>
                <a:t>Depression scale</a:t>
              </a:r>
            </a:p>
            <a:p>
              <a:pPr marL="342900" indent="-342900">
                <a:buAutoNum type="arabicPeriod"/>
              </a:pPr>
              <a:r>
                <a:rPr lang="en-US" altLang="zh-CN" dirty="0">
                  <a:latin typeface="Arial" panose="020B0604020202020204" pitchFamily="34" charset="0"/>
                  <a:cs typeface="Arial" panose="020B0604020202020204" pitchFamily="34" charset="0"/>
                </a:rPr>
                <a:t>Social integration and social isolation </a:t>
              </a:r>
            </a:p>
          </p:txBody>
        </p:sp>
        <p:sp>
          <p:nvSpPr>
            <p:cNvPr id="8" name="Rectangle: Rounded Corners 7">
              <a:extLst>
                <a:ext uri="{FF2B5EF4-FFF2-40B4-BE49-F238E27FC236}">
                  <a16:creationId xmlns:a16="http://schemas.microsoft.com/office/drawing/2014/main" id="{5A5DAA89-BE6D-03C9-9546-1837D4BE2E50}"/>
                </a:ext>
              </a:extLst>
            </p:cNvPr>
            <p:cNvSpPr/>
            <p:nvPr/>
          </p:nvSpPr>
          <p:spPr>
            <a:xfrm>
              <a:off x="4082951" y="1518187"/>
              <a:ext cx="2974960" cy="356699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78" name="TextBox 77">
            <a:extLst>
              <a:ext uri="{FF2B5EF4-FFF2-40B4-BE49-F238E27FC236}">
                <a16:creationId xmlns:a16="http://schemas.microsoft.com/office/drawing/2014/main" id="{8BB47012-49D8-76A1-E175-D67ECBF2850E}"/>
              </a:ext>
            </a:extLst>
          </p:cNvPr>
          <p:cNvSpPr txBox="1"/>
          <p:nvPr/>
        </p:nvSpPr>
        <p:spPr>
          <a:xfrm>
            <a:off x="4496931" y="1059469"/>
            <a:ext cx="2026692" cy="457564"/>
          </a:xfrm>
          <a:prstGeom prst="rect">
            <a:avLst/>
          </a:prstGeom>
          <a:noFill/>
        </p:spPr>
        <p:txBody>
          <a:bodyPr wrap="none" lIns="108000" tIns="108000" rIns="108000" bIns="108000" rtlCol="0">
            <a:noAutofit/>
          </a:bodyPr>
          <a:lstStyle/>
          <a:p>
            <a:r>
              <a:rPr lang="en-US" altLang="zh-CN" dirty="0">
                <a:solidFill>
                  <a:schemeClr val="bg2"/>
                </a:solidFill>
                <a:latin typeface="Arial" panose="020B0604020202020204" pitchFamily="34" charset="0"/>
                <a:cs typeface="Arial" panose="020B0604020202020204" pitchFamily="34" charset="0"/>
              </a:rPr>
              <a:t>Quantitative results </a:t>
            </a:r>
          </a:p>
        </p:txBody>
      </p:sp>
      <p:grpSp>
        <p:nvGrpSpPr>
          <p:cNvPr id="84" name="Group 83">
            <a:extLst>
              <a:ext uri="{FF2B5EF4-FFF2-40B4-BE49-F238E27FC236}">
                <a16:creationId xmlns:a16="http://schemas.microsoft.com/office/drawing/2014/main" id="{53DE9C6E-5D51-28B2-1813-1F4417F60CC0}"/>
              </a:ext>
            </a:extLst>
          </p:cNvPr>
          <p:cNvGrpSpPr/>
          <p:nvPr/>
        </p:nvGrpSpPr>
        <p:grpSpPr>
          <a:xfrm>
            <a:off x="7971383" y="1017757"/>
            <a:ext cx="3631349" cy="3851403"/>
            <a:chOff x="8300474" y="750211"/>
            <a:chExt cx="3631349" cy="3851403"/>
          </a:xfrm>
        </p:grpSpPr>
        <p:grpSp>
          <p:nvGrpSpPr>
            <p:cNvPr id="56" name="Group 55">
              <a:extLst>
                <a:ext uri="{FF2B5EF4-FFF2-40B4-BE49-F238E27FC236}">
                  <a16:creationId xmlns:a16="http://schemas.microsoft.com/office/drawing/2014/main" id="{5936B68B-BD00-08AE-6F3A-F760B48CEB16}"/>
                </a:ext>
              </a:extLst>
            </p:cNvPr>
            <p:cNvGrpSpPr/>
            <p:nvPr/>
          </p:nvGrpSpPr>
          <p:grpSpPr>
            <a:xfrm>
              <a:off x="8387202" y="1368221"/>
              <a:ext cx="3544621" cy="3139321"/>
              <a:chOff x="626567" y="1894148"/>
              <a:chExt cx="3544621" cy="3139321"/>
            </a:xfrm>
          </p:grpSpPr>
          <p:grpSp>
            <p:nvGrpSpPr>
              <p:cNvPr id="51" name="Group 50">
                <a:extLst>
                  <a:ext uri="{FF2B5EF4-FFF2-40B4-BE49-F238E27FC236}">
                    <a16:creationId xmlns:a16="http://schemas.microsoft.com/office/drawing/2014/main" id="{34EC6FE5-6274-393E-D6B9-B5CECCD6AAEB}"/>
                  </a:ext>
                </a:extLst>
              </p:cNvPr>
              <p:cNvGrpSpPr/>
              <p:nvPr/>
            </p:nvGrpSpPr>
            <p:grpSpPr>
              <a:xfrm>
                <a:off x="1831823" y="4556349"/>
                <a:ext cx="864096" cy="400093"/>
                <a:chOff x="7467327" y="4156460"/>
                <a:chExt cx="864096" cy="400093"/>
              </a:xfrm>
            </p:grpSpPr>
            <p:sp>
              <p:nvSpPr>
                <p:cNvPr id="75" name="Rectangle: Rounded Corners 74">
                  <a:extLst>
                    <a:ext uri="{FF2B5EF4-FFF2-40B4-BE49-F238E27FC236}">
                      <a16:creationId xmlns:a16="http://schemas.microsoft.com/office/drawing/2014/main" id="{6BB23598-E4A9-5601-99F7-888E6DEC7170}"/>
                    </a:ext>
                  </a:extLst>
                </p:cNvPr>
                <p:cNvSpPr/>
                <p:nvPr/>
              </p:nvSpPr>
              <p:spPr>
                <a:xfrm>
                  <a:off x="7502741" y="4176998"/>
                  <a:ext cx="764308"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6" name="TextBox 35">
                  <a:extLst>
                    <a:ext uri="{FF2B5EF4-FFF2-40B4-BE49-F238E27FC236}">
                      <a16:creationId xmlns:a16="http://schemas.microsoft.com/office/drawing/2014/main" id="{593B97C0-20DB-E805-1893-E5D1211E5E09}"/>
                    </a:ext>
                  </a:extLst>
                </p:cNvPr>
                <p:cNvSpPr txBox="1"/>
                <p:nvPr/>
              </p:nvSpPr>
              <p:spPr>
                <a:xfrm>
                  <a:off x="7467327" y="4156460"/>
                  <a:ext cx="864096"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vitality</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DEA0D69E-8C3F-ED32-09DB-DA7D929456B8}"/>
                  </a:ext>
                </a:extLst>
              </p:cNvPr>
              <p:cNvGrpSpPr/>
              <p:nvPr/>
            </p:nvGrpSpPr>
            <p:grpSpPr>
              <a:xfrm>
                <a:off x="2684164" y="4551237"/>
                <a:ext cx="1014794" cy="379555"/>
                <a:chOff x="5246061" y="2872936"/>
                <a:chExt cx="1014794" cy="379555"/>
              </a:xfrm>
            </p:grpSpPr>
            <p:sp>
              <p:nvSpPr>
                <p:cNvPr id="74" name="Rectangle: Rounded Corners 73">
                  <a:extLst>
                    <a:ext uri="{FF2B5EF4-FFF2-40B4-BE49-F238E27FC236}">
                      <a16:creationId xmlns:a16="http://schemas.microsoft.com/office/drawing/2014/main" id="{0BC80C50-3B2C-74AB-957D-5344187CDCC4}"/>
                    </a:ext>
                  </a:extLst>
                </p:cNvPr>
                <p:cNvSpPr/>
                <p:nvPr/>
              </p:nvSpPr>
              <p:spPr>
                <a:xfrm>
                  <a:off x="5246061" y="2872936"/>
                  <a:ext cx="975755"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2" name="TextBox 1">
                  <a:extLst>
                    <a:ext uri="{FF2B5EF4-FFF2-40B4-BE49-F238E27FC236}">
                      <a16:creationId xmlns:a16="http://schemas.microsoft.com/office/drawing/2014/main" id="{23096827-AB6B-23B3-CEF0-F1D91071C8B3}"/>
                    </a:ext>
                  </a:extLst>
                </p:cNvPr>
                <p:cNvSpPr txBox="1"/>
                <p:nvPr/>
              </p:nvSpPr>
              <p:spPr>
                <a:xfrm>
                  <a:off x="5249045" y="2875138"/>
                  <a:ext cx="1011810"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sensory</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8E979922-5639-FF66-0154-AB08F33B10AC}"/>
                  </a:ext>
                </a:extLst>
              </p:cNvPr>
              <p:cNvGrpSpPr/>
              <p:nvPr/>
            </p:nvGrpSpPr>
            <p:grpSpPr>
              <a:xfrm>
                <a:off x="2227511" y="3885482"/>
                <a:ext cx="1351384" cy="386563"/>
                <a:chOff x="5237023" y="4348383"/>
                <a:chExt cx="1351384" cy="386563"/>
              </a:xfrm>
            </p:grpSpPr>
            <p:sp>
              <p:nvSpPr>
                <p:cNvPr id="39" name="Rectangle: Rounded Corners 38">
                  <a:extLst>
                    <a:ext uri="{FF2B5EF4-FFF2-40B4-BE49-F238E27FC236}">
                      <a16:creationId xmlns:a16="http://schemas.microsoft.com/office/drawing/2014/main" id="{329B9083-F120-CB7E-3900-517016DBEB71}"/>
                    </a:ext>
                  </a:extLst>
                </p:cNvPr>
                <p:cNvSpPr/>
                <p:nvPr/>
              </p:nvSpPr>
              <p:spPr>
                <a:xfrm>
                  <a:off x="5306001" y="4355391"/>
                  <a:ext cx="1145726"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 name="TextBox 2">
                  <a:extLst>
                    <a:ext uri="{FF2B5EF4-FFF2-40B4-BE49-F238E27FC236}">
                      <a16:creationId xmlns:a16="http://schemas.microsoft.com/office/drawing/2014/main" id="{796A0FF1-011B-F48A-8D6E-B3E27A58BF24}"/>
                    </a:ext>
                  </a:extLst>
                </p:cNvPr>
                <p:cNvSpPr txBox="1"/>
                <p:nvPr/>
              </p:nvSpPr>
              <p:spPr>
                <a:xfrm>
                  <a:off x="5237023" y="4348383"/>
                  <a:ext cx="1351384"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locomotion</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76B3B074-D0DD-004F-D016-A5734C15C63A}"/>
                  </a:ext>
                </a:extLst>
              </p:cNvPr>
              <p:cNvGrpSpPr/>
              <p:nvPr/>
            </p:nvGrpSpPr>
            <p:grpSpPr>
              <a:xfrm>
                <a:off x="643335" y="3883132"/>
                <a:ext cx="1351384" cy="381049"/>
                <a:chOff x="5019061" y="2188709"/>
                <a:chExt cx="1351384" cy="381049"/>
              </a:xfrm>
            </p:grpSpPr>
            <p:sp>
              <p:nvSpPr>
                <p:cNvPr id="73" name="Rectangle: Rounded Corners 72">
                  <a:extLst>
                    <a:ext uri="{FF2B5EF4-FFF2-40B4-BE49-F238E27FC236}">
                      <a16:creationId xmlns:a16="http://schemas.microsoft.com/office/drawing/2014/main" id="{F8B8A606-F568-FEAD-EE1A-23B0E5C029C8}"/>
                    </a:ext>
                  </a:extLst>
                </p:cNvPr>
                <p:cNvSpPr/>
                <p:nvPr/>
              </p:nvSpPr>
              <p:spPr>
                <a:xfrm>
                  <a:off x="5051971" y="2190203"/>
                  <a:ext cx="1262127"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5" name="TextBox 4">
                  <a:extLst>
                    <a:ext uri="{FF2B5EF4-FFF2-40B4-BE49-F238E27FC236}">
                      <a16:creationId xmlns:a16="http://schemas.microsoft.com/office/drawing/2014/main" id="{D8B17FE1-3C97-0E67-EBCB-9C0313E55FE3}"/>
                    </a:ext>
                  </a:extLst>
                </p:cNvPr>
                <p:cNvSpPr txBox="1"/>
                <p:nvPr/>
              </p:nvSpPr>
              <p:spPr>
                <a:xfrm>
                  <a:off x="5019061" y="2188709"/>
                  <a:ext cx="1351384"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psycholog</a:t>
                  </a:r>
                  <a:r>
                    <a:rPr lang="en-US" altLang="zh-CN" noProof="0" dirty="0">
                      <a:solidFill>
                        <a:schemeClr val="bg2"/>
                      </a:solidFill>
                      <a:latin typeface="Arial" panose="020B0604020202020204" pitchFamily="34" charset="0"/>
                      <a:cs typeface="Arial" panose="020B0604020202020204" pitchFamily="34" charset="0"/>
                    </a:rPr>
                    <a:t>y</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47" name="Group 46">
                <a:extLst>
                  <a:ext uri="{FF2B5EF4-FFF2-40B4-BE49-F238E27FC236}">
                    <a16:creationId xmlns:a16="http://schemas.microsoft.com/office/drawing/2014/main" id="{07D540BA-B947-9B96-170D-070EF40783B3}"/>
                  </a:ext>
                </a:extLst>
              </p:cNvPr>
              <p:cNvGrpSpPr/>
              <p:nvPr/>
            </p:nvGrpSpPr>
            <p:grpSpPr>
              <a:xfrm>
                <a:off x="698575" y="4571730"/>
                <a:ext cx="1116043" cy="379555"/>
                <a:chOff x="5121563" y="1465939"/>
                <a:chExt cx="1116043" cy="379555"/>
              </a:xfrm>
            </p:grpSpPr>
            <p:sp>
              <p:nvSpPr>
                <p:cNvPr id="26" name="Rectangle: Rounded Corners 25">
                  <a:extLst>
                    <a:ext uri="{FF2B5EF4-FFF2-40B4-BE49-F238E27FC236}">
                      <a16:creationId xmlns:a16="http://schemas.microsoft.com/office/drawing/2014/main" id="{E3E78749-BD6C-351F-9DE2-1E94D90E07FE}"/>
                    </a:ext>
                  </a:extLst>
                </p:cNvPr>
                <p:cNvSpPr/>
                <p:nvPr/>
              </p:nvSpPr>
              <p:spPr>
                <a:xfrm>
                  <a:off x="5121563" y="1465939"/>
                  <a:ext cx="1083133" cy="37955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7" name="TextBox 6">
                  <a:extLst>
                    <a:ext uri="{FF2B5EF4-FFF2-40B4-BE49-F238E27FC236}">
                      <a16:creationId xmlns:a16="http://schemas.microsoft.com/office/drawing/2014/main" id="{9AB766EC-6B72-0290-2BF3-EB1CA7DBA8C5}"/>
                    </a:ext>
                  </a:extLst>
                </p:cNvPr>
                <p:cNvSpPr txBox="1"/>
                <p:nvPr/>
              </p:nvSpPr>
              <p:spPr>
                <a:xfrm>
                  <a:off x="5128461" y="1465939"/>
                  <a:ext cx="1109145" cy="369332"/>
                </a:xfrm>
                <a:prstGeom prst="rect">
                  <a:avLst/>
                </a:prstGeom>
                <a:noFill/>
              </p:spPr>
              <p:txBody>
                <a:bodyPr wrap="square">
                  <a:spAutoFit/>
                </a:bodyPr>
                <a:lstStyle/>
                <a:p>
                  <a:r>
                    <a:rPr lang="en-US" noProof="0" dirty="0">
                      <a:solidFill>
                        <a:schemeClr val="bg2"/>
                      </a:solidFill>
                      <a:latin typeface="Arial" panose="020B0604020202020204" pitchFamily="34" charset="0"/>
                      <a:cs typeface="Arial" panose="020B0604020202020204" pitchFamily="34" charset="0"/>
                    </a:rPr>
                    <a:t>cognition</a:t>
                  </a:r>
                  <a:endParaRPr lang="en-150" noProof="0" dirty="0" err="1">
                    <a:solidFill>
                      <a:schemeClr val="bg2"/>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D1B3BC65-207B-0255-D4DD-045D94FA9B75}"/>
                  </a:ext>
                </a:extLst>
              </p:cNvPr>
              <p:cNvGrpSpPr/>
              <p:nvPr/>
            </p:nvGrpSpPr>
            <p:grpSpPr>
              <a:xfrm>
                <a:off x="626567" y="3202199"/>
                <a:ext cx="2796277" cy="523220"/>
                <a:chOff x="1138990" y="4658032"/>
                <a:chExt cx="2796277" cy="523220"/>
              </a:xfrm>
            </p:grpSpPr>
            <p:sp>
              <p:nvSpPr>
                <p:cNvPr id="37" name="Rectangle: Rounded Corners 36">
                  <a:extLst>
                    <a:ext uri="{FF2B5EF4-FFF2-40B4-BE49-F238E27FC236}">
                      <a16:creationId xmlns:a16="http://schemas.microsoft.com/office/drawing/2014/main" id="{3A0ABAD6-1C32-4088-0A5B-7E1D324FE834}"/>
                    </a:ext>
                  </a:extLst>
                </p:cNvPr>
                <p:cNvSpPr/>
                <p:nvPr/>
              </p:nvSpPr>
              <p:spPr>
                <a:xfrm>
                  <a:off x="1207330" y="4658300"/>
                  <a:ext cx="2727937" cy="45756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8" name="TextBox 37">
                  <a:extLst>
                    <a:ext uri="{FF2B5EF4-FFF2-40B4-BE49-F238E27FC236}">
                      <a16:creationId xmlns:a16="http://schemas.microsoft.com/office/drawing/2014/main" id="{74F5E085-1A47-54AB-BEBC-D1A165B8BEAA}"/>
                    </a:ext>
                  </a:extLst>
                </p:cNvPr>
                <p:cNvSpPr txBox="1"/>
                <p:nvPr/>
              </p:nvSpPr>
              <p:spPr>
                <a:xfrm>
                  <a:off x="1138990" y="4658032"/>
                  <a:ext cx="2727937" cy="523220"/>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Compensatory strategies </a:t>
                  </a:r>
                  <a:endParaRPr lang="en-US" altLang="zh-CN" dirty="0">
                    <a:solidFill>
                      <a:schemeClr val="bg2"/>
                    </a:solidFill>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59E674AB-89F6-59A3-EC0F-F1FE064E1CAA}"/>
                  </a:ext>
                </a:extLst>
              </p:cNvPr>
              <p:cNvSpPr txBox="1"/>
              <p:nvPr/>
            </p:nvSpPr>
            <p:spPr>
              <a:xfrm>
                <a:off x="676245" y="1894148"/>
                <a:ext cx="3494943" cy="313932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Pre-defined tasks of daily living </a:t>
                </a:r>
              </a:p>
              <a:p>
                <a:r>
                  <a:rPr lang="en-US" dirty="0">
                    <a:latin typeface="Arial" panose="020B0604020202020204" pitchFamily="34" charset="0"/>
                    <a:cs typeface="Arial" panose="020B0604020202020204" pitchFamily="34" charset="0"/>
                  </a:rPr>
                  <a:t>(e.g., getting in/out of bed, </a:t>
                </a:r>
              </a:p>
              <a:p>
                <a:r>
                  <a:rPr lang="en-US" dirty="0">
                    <a:latin typeface="Arial" panose="020B0604020202020204" pitchFamily="34" charset="0"/>
                    <a:cs typeface="Arial" panose="020B0604020202020204" pitchFamily="34" charset="0"/>
                  </a:rPr>
                  <a:t>walking to the kitchen, toileting, </a:t>
                </a:r>
              </a:p>
              <a:p>
                <a:r>
                  <a:rPr lang="en-US" dirty="0">
                    <a:latin typeface="Arial" panose="020B0604020202020204" pitchFamily="34" charset="0"/>
                    <a:cs typeface="Arial" panose="020B0604020202020204" pitchFamily="34" charset="0"/>
                  </a:rPr>
                  <a:t>and preparing meals).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pSp>
        <p:sp>
          <p:nvSpPr>
            <p:cNvPr id="76" name="Rectangle: Rounded Corners 75">
              <a:extLst>
                <a:ext uri="{FF2B5EF4-FFF2-40B4-BE49-F238E27FC236}">
                  <a16:creationId xmlns:a16="http://schemas.microsoft.com/office/drawing/2014/main" id="{834DB69D-0CA1-2B6A-5455-CB625F772673}"/>
                </a:ext>
              </a:extLst>
            </p:cNvPr>
            <p:cNvSpPr/>
            <p:nvPr/>
          </p:nvSpPr>
          <p:spPr>
            <a:xfrm>
              <a:off x="8300474" y="1184733"/>
              <a:ext cx="3494942" cy="34168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79" name="TextBox 78">
              <a:extLst>
                <a:ext uri="{FF2B5EF4-FFF2-40B4-BE49-F238E27FC236}">
                  <a16:creationId xmlns:a16="http://schemas.microsoft.com/office/drawing/2014/main" id="{06AD3F30-BBEF-3504-CEE1-36A7F00FC207}"/>
                </a:ext>
              </a:extLst>
            </p:cNvPr>
            <p:cNvSpPr txBox="1"/>
            <p:nvPr/>
          </p:nvSpPr>
          <p:spPr>
            <a:xfrm>
              <a:off x="8853630" y="750211"/>
              <a:ext cx="2026692" cy="457564"/>
            </a:xfrm>
            <a:prstGeom prst="rect">
              <a:avLst/>
            </a:prstGeom>
            <a:noFill/>
          </p:spPr>
          <p:txBody>
            <a:bodyPr wrap="none" lIns="108000" tIns="108000" rIns="108000" bIns="108000" rtlCol="0">
              <a:noAutofit/>
            </a:bodyPr>
            <a:lstStyle/>
            <a:p>
              <a:r>
                <a:rPr lang="en-US" altLang="zh-CN" dirty="0">
                  <a:solidFill>
                    <a:schemeClr val="bg2"/>
                  </a:solidFill>
                  <a:latin typeface="Arial" panose="020B0604020202020204" pitchFamily="34" charset="0"/>
                  <a:cs typeface="Arial" panose="020B0604020202020204" pitchFamily="34" charset="0"/>
                </a:rPr>
                <a:t>Quantitative results </a:t>
              </a:r>
            </a:p>
          </p:txBody>
        </p:sp>
      </p:grpSp>
      <p:grpSp>
        <p:nvGrpSpPr>
          <p:cNvPr id="99" name="Group 98">
            <a:extLst>
              <a:ext uri="{FF2B5EF4-FFF2-40B4-BE49-F238E27FC236}">
                <a16:creationId xmlns:a16="http://schemas.microsoft.com/office/drawing/2014/main" id="{4BFD3E44-A6EF-575C-56EB-E0451C599620}"/>
              </a:ext>
            </a:extLst>
          </p:cNvPr>
          <p:cNvGrpSpPr/>
          <p:nvPr/>
        </p:nvGrpSpPr>
        <p:grpSpPr>
          <a:xfrm>
            <a:off x="9862468" y="5435363"/>
            <a:ext cx="1710637" cy="479167"/>
            <a:chOff x="8130118" y="5564936"/>
            <a:chExt cx="1710637" cy="479167"/>
          </a:xfrm>
        </p:grpSpPr>
        <p:sp>
          <p:nvSpPr>
            <p:cNvPr id="96" name="Rectangle: Rounded Corners 95">
              <a:extLst>
                <a:ext uri="{FF2B5EF4-FFF2-40B4-BE49-F238E27FC236}">
                  <a16:creationId xmlns:a16="http://schemas.microsoft.com/office/drawing/2014/main" id="{EDD9D548-C031-EDF2-9D06-9060A2603B22}"/>
                </a:ext>
              </a:extLst>
            </p:cNvPr>
            <p:cNvSpPr/>
            <p:nvPr/>
          </p:nvSpPr>
          <p:spPr>
            <a:xfrm>
              <a:off x="8130118" y="5586539"/>
              <a:ext cx="1710637"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6" name="TextBox 105">
              <a:extLst>
                <a:ext uri="{FF2B5EF4-FFF2-40B4-BE49-F238E27FC236}">
                  <a16:creationId xmlns:a16="http://schemas.microsoft.com/office/drawing/2014/main" id="{BE4C28F3-E237-8B0B-8F95-B9EBA3B53C12}"/>
                </a:ext>
              </a:extLst>
            </p:cNvPr>
            <p:cNvSpPr txBox="1"/>
            <p:nvPr/>
          </p:nvSpPr>
          <p:spPr>
            <a:xfrm>
              <a:off x="8130118" y="5564936"/>
              <a:ext cx="1674950" cy="369332"/>
            </a:xfrm>
            <a:prstGeom prst="rect">
              <a:avLst/>
            </a:prstGeom>
            <a:noFill/>
          </p:spPr>
          <p:txBody>
            <a:bodyPr wrap="none" lIns="108000" tIns="108000" rIns="108000" bIns="108000" rtlCol="0">
              <a:noAutofit/>
            </a:bodyPr>
            <a:lstStyle/>
            <a:p>
              <a:r>
                <a:rPr lang="en-US" dirty="0">
                  <a:solidFill>
                    <a:schemeClr val="bg1"/>
                  </a:solidFill>
                  <a:latin typeface="Arial" panose="020B0604020202020204" pitchFamily="34" charset="0"/>
                  <a:cs typeface="Arial" panose="020B0604020202020204" pitchFamily="34" charset="0"/>
                </a:rPr>
                <a:t>Blood pressure </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id="{A50FA2D8-003E-5724-7600-2CA0A94C288B}"/>
              </a:ext>
            </a:extLst>
          </p:cNvPr>
          <p:cNvGrpSpPr/>
          <p:nvPr/>
        </p:nvGrpSpPr>
        <p:grpSpPr>
          <a:xfrm>
            <a:off x="8017288" y="5943407"/>
            <a:ext cx="1207511" cy="481897"/>
            <a:chOff x="5673346" y="5133347"/>
            <a:chExt cx="1207511" cy="481897"/>
          </a:xfrm>
        </p:grpSpPr>
        <p:sp>
          <p:nvSpPr>
            <p:cNvPr id="95" name="Rectangle: Rounded Corners 94">
              <a:extLst>
                <a:ext uri="{FF2B5EF4-FFF2-40B4-BE49-F238E27FC236}">
                  <a16:creationId xmlns:a16="http://schemas.microsoft.com/office/drawing/2014/main" id="{6927D930-75AF-918A-92E4-DB60343DEAF3}"/>
                </a:ext>
              </a:extLst>
            </p:cNvPr>
            <p:cNvSpPr/>
            <p:nvPr/>
          </p:nvSpPr>
          <p:spPr>
            <a:xfrm>
              <a:off x="5751254" y="5157680"/>
              <a:ext cx="1129603"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5" name="TextBox 104">
              <a:extLst>
                <a:ext uri="{FF2B5EF4-FFF2-40B4-BE49-F238E27FC236}">
                  <a16:creationId xmlns:a16="http://schemas.microsoft.com/office/drawing/2014/main" id="{EC65C60F-0258-8039-BD0B-C9C297286ED4}"/>
                </a:ext>
              </a:extLst>
            </p:cNvPr>
            <p:cNvSpPr txBox="1"/>
            <p:nvPr/>
          </p:nvSpPr>
          <p:spPr>
            <a:xfrm>
              <a:off x="5673346" y="5133347"/>
              <a:ext cx="1187072" cy="369332"/>
            </a:xfrm>
            <a:prstGeom prst="rect">
              <a:avLst/>
            </a:prstGeom>
            <a:noFill/>
          </p:spPr>
          <p:txBody>
            <a:bodyPr wrap="none" lIns="108000" tIns="108000" rIns="108000" bIns="108000" rtlCol="0">
              <a:noAutofit/>
            </a:bodyPr>
            <a:lstStyle/>
            <a:p>
              <a:r>
                <a:rPr lang="en-US" dirty="0">
                  <a:solidFill>
                    <a:schemeClr val="bg1"/>
                  </a:solidFill>
                  <a:latin typeface="Arial" panose="020B0604020202020204" pitchFamily="34" charset="0"/>
                  <a:cs typeface="Arial" panose="020B0604020202020204" pitchFamily="34" charset="0"/>
                </a:rPr>
                <a:t>Heart rate </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101" name="Group 100">
            <a:extLst>
              <a:ext uri="{FF2B5EF4-FFF2-40B4-BE49-F238E27FC236}">
                <a16:creationId xmlns:a16="http://schemas.microsoft.com/office/drawing/2014/main" id="{185591F5-6C73-FB23-E35C-2D96CA8C6901}"/>
              </a:ext>
            </a:extLst>
          </p:cNvPr>
          <p:cNvGrpSpPr/>
          <p:nvPr/>
        </p:nvGrpSpPr>
        <p:grpSpPr>
          <a:xfrm>
            <a:off x="8121153" y="4905737"/>
            <a:ext cx="1002358" cy="486803"/>
            <a:chOff x="4728457" y="5816622"/>
            <a:chExt cx="1002358" cy="486803"/>
          </a:xfrm>
        </p:grpSpPr>
        <p:sp>
          <p:nvSpPr>
            <p:cNvPr id="92" name="Rectangle: Rounded Corners 91">
              <a:extLst>
                <a:ext uri="{FF2B5EF4-FFF2-40B4-BE49-F238E27FC236}">
                  <a16:creationId xmlns:a16="http://schemas.microsoft.com/office/drawing/2014/main" id="{F8EE434F-55BE-80A3-1E98-571132A6DDAA}"/>
                </a:ext>
              </a:extLst>
            </p:cNvPr>
            <p:cNvSpPr/>
            <p:nvPr/>
          </p:nvSpPr>
          <p:spPr>
            <a:xfrm>
              <a:off x="4728457" y="5845861"/>
              <a:ext cx="967501"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7" name="TextBox 106">
              <a:extLst>
                <a:ext uri="{FF2B5EF4-FFF2-40B4-BE49-F238E27FC236}">
                  <a16:creationId xmlns:a16="http://schemas.microsoft.com/office/drawing/2014/main" id="{0957BE15-DE2B-0C6A-B86A-2EF5A1F8C56B}"/>
                </a:ext>
              </a:extLst>
            </p:cNvPr>
            <p:cNvSpPr txBox="1"/>
            <p:nvPr/>
          </p:nvSpPr>
          <p:spPr>
            <a:xfrm>
              <a:off x="4728457" y="5816622"/>
              <a:ext cx="1002358" cy="369332"/>
            </a:xfrm>
            <a:prstGeom prst="rect">
              <a:avLst/>
            </a:prstGeom>
            <a:noFill/>
          </p:spPr>
          <p:txBody>
            <a:bodyPr wrap="none" lIns="108000" tIns="108000" rIns="108000" bIns="108000" rtlCol="0">
              <a:noAutofit/>
            </a:bodyPr>
            <a:lstStyle/>
            <a:p>
              <a:r>
                <a:rPr lang="en-US" altLang="zh-CN" dirty="0">
                  <a:solidFill>
                    <a:schemeClr val="bg1"/>
                  </a:solidFill>
                  <a:latin typeface="Arial" panose="020B0604020202020204" pitchFamily="34" charset="0"/>
                  <a:cs typeface="Arial" panose="020B0604020202020204" pitchFamily="34" charset="0"/>
                </a:rPr>
                <a:t>Fatigue</a:t>
              </a:r>
            </a:p>
          </p:txBody>
        </p:sp>
      </p:grpSp>
      <p:grpSp>
        <p:nvGrpSpPr>
          <p:cNvPr id="132" name="Group 131">
            <a:extLst>
              <a:ext uri="{FF2B5EF4-FFF2-40B4-BE49-F238E27FC236}">
                <a16:creationId xmlns:a16="http://schemas.microsoft.com/office/drawing/2014/main" id="{F6326843-787F-CD52-391A-6F624345033C}"/>
              </a:ext>
            </a:extLst>
          </p:cNvPr>
          <p:cNvGrpSpPr/>
          <p:nvPr/>
        </p:nvGrpSpPr>
        <p:grpSpPr>
          <a:xfrm>
            <a:off x="4321261" y="5205840"/>
            <a:ext cx="2220398" cy="457564"/>
            <a:chOff x="2329154" y="5874807"/>
            <a:chExt cx="2220398" cy="457564"/>
          </a:xfrm>
        </p:grpSpPr>
        <p:sp>
          <p:nvSpPr>
            <p:cNvPr id="130" name="Rectangle: Rounded Corners 129">
              <a:extLst>
                <a:ext uri="{FF2B5EF4-FFF2-40B4-BE49-F238E27FC236}">
                  <a16:creationId xmlns:a16="http://schemas.microsoft.com/office/drawing/2014/main" id="{0959D154-FC95-69FA-ED91-A5999241AAE4}"/>
                </a:ext>
              </a:extLst>
            </p:cNvPr>
            <p:cNvSpPr/>
            <p:nvPr/>
          </p:nvSpPr>
          <p:spPr>
            <a:xfrm>
              <a:off x="2374346" y="5874807"/>
              <a:ext cx="2175206"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1" name="TextBox 130">
              <a:extLst>
                <a:ext uri="{FF2B5EF4-FFF2-40B4-BE49-F238E27FC236}">
                  <a16:creationId xmlns:a16="http://schemas.microsoft.com/office/drawing/2014/main" id="{AC015469-4C9B-7B28-3EC2-02CD5C1C1BBF}"/>
                </a:ext>
              </a:extLst>
            </p:cNvPr>
            <p:cNvSpPr txBox="1"/>
            <p:nvPr/>
          </p:nvSpPr>
          <p:spPr>
            <a:xfrm>
              <a:off x="2329154" y="5874807"/>
              <a:ext cx="2220398" cy="457564"/>
            </a:xfrm>
            <a:prstGeom prst="rect">
              <a:avLst/>
            </a:prstGeom>
            <a:noFill/>
          </p:spPr>
          <p:txBody>
            <a:bodyPr wrap="none" lIns="108000" tIns="108000" rIns="108000" bIns="108000" rtlCol="0">
              <a:noAutofit/>
            </a:bodyPr>
            <a:lstStyle/>
            <a:p>
              <a:r>
                <a:rPr lang="en-US" dirty="0">
                  <a:solidFill>
                    <a:schemeClr val="bg1"/>
                  </a:solidFill>
                  <a:latin typeface="Arial" panose="020B0604020202020204" pitchFamily="34" charset="0"/>
                  <a:cs typeface="Arial" panose="020B0604020202020204" pitchFamily="34" charset="0"/>
                </a:rPr>
                <a:t>Questionnaire score</a:t>
              </a:r>
              <a:endParaRPr lang="en-US" altLang="zh-CN" dirty="0">
                <a:solidFill>
                  <a:schemeClr val="bg1"/>
                </a:solidFill>
                <a:latin typeface="Arial" panose="020B0604020202020204" pitchFamily="34" charset="0"/>
                <a:cs typeface="Arial" panose="020B0604020202020204" pitchFamily="34" charset="0"/>
              </a:endParaRPr>
            </a:p>
          </p:txBody>
        </p:sp>
      </p:grpSp>
      <p:sp>
        <p:nvSpPr>
          <p:cNvPr id="133" name="Rectangle: Rounded Corners 132">
            <a:extLst>
              <a:ext uri="{FF2B5EF4-FFF2-40B4-BE49-F238E27FC236}">
                <a16:creationId xmlns:a16="http://schemas.microsoft.com/office/drawing/2014/main" id="{2270856D-CD1C-ED8A-25B2-4B6E086EBDE0}"/>
              </a:ext>
            </a:extLst>
          </p:cNvPr>
          <p:cNvSpPr/>
          <p:nvPr/>
        </p:nvSpPr>
        <p:spPr>
          <a:xfrm>
            <a:off x="9398155" y="5963896"/>
            <a:ext cx="967501" cy="45756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4" name="TextBox 133">
            <a:extLst>
              <a:ext uri="{FF2B5EF4-FFF2-40B4-BE49-F238E27FC236}">
                <a16:creationId xmlns:a16="http://schemas.microsoft.com/office/drawing/2014/main" id="{714A383C-0DC5-24C0-5CC7-B469EF67F833}"/>
              </a:ext>
            </a:extLst>
          </p:cNvPr>
          <p:cNvSpPr txBox="1"/>
          <p:nvPr/>
        </p:nvSpPr>
        <p:spPr>
          <a:xfrm>
            <a:off x="9462852" y="5788574"/>
            <a:ext cx="1002358" cy="478053"/>
          </a:xfrm>
          <a:prstGeom prst="rect">
            <a:avLst/>
          </a:prstGeom>
          <a:noFill/>
        </p:spPr>
        <p:txBody>
          <a:bodyPr wrap="none" lIns="108000" tIns="108000" rIns="108000" bIns="108000" rtlCol="0">
            <a:noAutofit/>
          </a:bodyPr>
          <a:lstStyle/>
          <a:p>
            <a:r>
              <a:rPr lang="en-US" altLang="zh-CN" sz="30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8414653"/>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27E5-99EC-8A31-49E6-9E09E822811F}"/>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0444C2B2-72F0-83CF-319E-5BAE5704C2E5}"/>
              </a:ext>
            </a:extLst>
          </p:cNvPr>
          <p:cNvSpPr>
            <a:spLocks noGrp="1"/>
          </p:cNvSpPr>
          <p:nvPr>
            <p:ph type="sldNum" sz="quarter" idx="4"/>
          </p:nvPr>
        </p:nvSpPr>
        <p:spPr/>
        <p:txBody>
          <a:bodyPr/>
          <a:lstStyle/>
          <a:p>
            <a:fld id="{5EE7099E-8998-4851-915A-4F4831808297}" type="slidenum">
              <a:rPr lang="nl-NL" smtClean="0"/>
              <a:pPr/>
              <a:t>60</a:t>
            </a:fld>
            <a:endParaRPr lang="nl-NL" dirty="0"/>
          </a:p>
        </p:txBody>
      </p:sp>
      <p:sp>
        <p:nvSpPr>
          <p:cNvPr id="29" name="TextBox 28">
            <a:extLst>
              <a:ext uri="{FF2B5EF4-FFF2-40B4-BE49-F238E27FC236}">
                <a16:creationId xmlns:a16="http://schemas.microsoft.com/office/drawing/2014/main" id="{98BFA55D-797B-7A99-596E-86EB6C6F5B3B}"/>
              </a:ext>
            </a:extLst>
          </p:cNvPr>
          <p:cNvSpPr txBox="1"/>
          <p:nvPr/>
        </p:nvSpPr>
        <p:spPr>
          <a:xfrm>
            <a:off x="9984" y="0"/>
            <a:ext cx="9055183" cy="614520"/>
          </a:xfrm>
          <a:prstGeom prst="rect">
            <a:avLst/>
          </a:prstGeom>
          <a:noFill/>
        </p:spPr>
        <p:txBody>
          <a:bodyPr wrap="none" lIns="108000" tIns="108000" rIns="108000" bIns="108000" rtlCol="0">
            <a:noAutofit/>
          </a:bodyPr>
          <a:lstStyle/>
          <a:p>
            <a:r>
              <a:rPr lang="en-US" sz="2800" b="1" noProof="0" dirty="0">
                <a:solidFill>
                  <a:srgbClr val="002060"/>
                </a:solidFill>
                <a:latin typeface="Times New Roman" panose="02020603050405020304" pitchFamily="18" charset="0"/>
                <a:cs typeface="Times New Roman" panose="02020603050405020304" pitchFamily="18" charset="0"/>
              </a:rPr>
              <a:t>M</a:t>
            </a:r>
            <a:r>
              <a:rPr lang="en-150" sz="2800" b="1" dirty="0">
                <a:solidFill>
                  <a:srgbClr val="002060"/>
                </a:solidFill>
                <a:latin typeface="Times New Roman" panose="02020603050405020304" pitchFamily="18" charset="0"/>
                <a:cs typeface="Times New Roman" panose="02020603050405020304" pitchFamily="18" charset="0"/>
              </a:rPr>
              <a:t>y existing </a:t>
            </a:r>
            <a:r>
              <a:rPr lang="en-150" sz="2800" b="1" noProof="0" dirty="0">
                <a:solidFill>
                  <a:srgbClr val="002060"/>
                </a:solidFill>
                <a:latin typeface="Times New Roman" panose="02020603050405020304" pitchFamily="18" charset="0"/>
                <a:cs typeface="Times New Roman" panose="02020603050405020304" pitchFamily="18" charset="0"/>
              </a:rPr>
              <a:t>project 2: </a:t>
            </a:r>
            <a:r>
              <a:rPr lang="en-GB" sz="2800" b="1" dirty="0">
                <a:solidFill>
                  <a:srgbClr val="002060"/>
                </a:solidFill>
                <a:latin typeface="Times New Roman" panose="02020603050405020304" pitchFamily="18" charset="0"/>
                <a:cs typeface="Times New Roman" panose="02020603050405020304" pitchFamily="18" charset="0"/>
              </a:rPr>
              <a:t>B</a:t>
            </a:r>
            <a:r>
              <a:rPr lang="en-150" sz="2800" b="1" dirty="0" err="1">
                <a:solidFill>
                  <a:srgbClr val="002060"/>
                </a:solidFill>
                <a:latin typeface="Times New Roman" panose="02020603050405020304" pitchFamily="18" charset="0"/>
                <a:cs typeface="Times New Roman" panose="02020603050405020304" pitchFamily="18" charset="0"/>
              </a:rPr>
              <a:t>ayesian</a:t>
            </a:r>
            <a:r>
              <a:rPr lang="en-150" sz="2800" b="1" dirty="0">
                <a:solidFill>
                  <a:srgbClr val="002060"/>
                </a:solidFill>
                <a:latin typeface="Times New Roman" panose="02020603050405020304" pitchFamily="18" charset="0"/>
                <a:cs typeface="Times New Roman" panose="02020603050405020304" pitchFamily="18" charset="0"/>
              </a:rPr>
              <a:t> network learning</a:t>
            </a:r>
            <a:endParaRPr lang="en-150" sz="2800" b="1" noProof="0" dirty="0">
              <a:solidFill>
                <a:srgbClr val="00206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1930E09-72D4-574C-7D5E-E0A8BE83DDB7}"/>
              </a:ext>
            </a:extLst>
          </p:cNvPr>
          <p:cNvSpPr txBox="1"/>
          <p:nvPr/>
        </p:nvSpPr>
        <p:spPr>
          <a:xfrm>
            <a:off x="2426767" y="5081899"/>
            <a:ext cx="5369110" cy="614520"/>
          </a:xfrm>
          <a:prstGeom prst="rect">
            <a:avLst/>
          </a:prstGeom>
          <a:noFill/>
        </p:spPr>
        <p:txBody>
          <a:bodyPr wrap="none" lIns="108000" tIns="108000" rIns="108000" bIns="108000" rtlCol="0">
            <a:noAutofit/>
          </a:bodyPr>
          <a:lstStyle/>
          <a:p>
            <a:r>
              <a:rPr lang="en-US" noProof="0" dirty="0">
                <a:solidFill>
                  <a:srgbClr val="FF0000"/>
                </a:solidFill>
                <a:latin typeface="Times New Roman" panose="02020603050405020304" pitchFamily="18" charset="0"/>
                <a:cs typeface="Times New Roman" panose="02020603050405020304" pitchFamily="18" charset="0"/>
              </a:rPr>
              <a:t>A</a:t>
            </a:r>
            <a:r>
              <a:rPr lang="en-150" noProof="0" dirty="0" err="1">
                <a:solidFill>
                  <a:srgbClr val="FF0000"/>
                </a:solidFill>
                <a:latin typeface="Times New Roman" panose="02020603050405020304" pitchFamily="18" charset="0"/>
                <a:cs typeface="Times New Roman" panose="02020603050405020304" pitchFamily="18" charset="0"/>
              </a:rPr>
              <a:t>im</a:t>
            </a:r>
            <a:r>
              <a:rPr lang="en-150" noProof="0" dirty="0">
                <a:solidFill>
                  <a:srgbClr val="FF0000"/>
                </a:solidFill>
                <a:latin typeface="Times New Roman" panose="02020603050405020304" pitchFamily="18" charset="0"/>
                <a:cs typeface="Times New Roman" panose="02020603050405020304" pitchFamily="18" charset="0"/>
              </a:rPr>
              <a:t> to </a:t>
            </a:r>
            <a:r>
              <a:rPr lang="en-150" noProof="0" dirty="0" err="1">
                <a:solidFill>
                  <a:srgbClr val="FF0000"/>
                </a:solidFill>
                <a:latin typeface="Times New Roman" panose="02020603050405020304" pitchFamily="18" charset="0"/>
                <a:cs typeface="Times New Roman" panose="02020603050405020304" pitchFamily="18" charset="0"/>
              </a:rPr>
              <a:t>br</a:t>
            </a:r>
            <a:endParaRPr lang="en-150" noProof="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0296556"/>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82220-C1A0-B5B8-F9EE-CCE315EA9874}"/>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63C7D299-7884-973C-EEDA-90FA20F1BD55}"/>
              </a:ext>
            </a:extLst>
          </p:cNvPr>
          <p:cNvSpPr>
            <a:spLocks noGrp="1"/>
          </p:cNvSpPr>
          <p:nvPr>
            <p:ph type="sldNum" sz="quarter" idx="4"/>
          </p:nvPr>
        </p:nvSpPr>
        <p:spPr/>
        <p:txBody>
          <a:bodyPr/>
          <a:lstStyle/>
          <a:p>
            <a:fld id="{5EE7099E-8998-4851-915A-4F4831808297}" type="slidenum">
              <a:rPr lang="nl-NL" smtClean="0"/>
              <a:pPr/>
              <a:t>61</a:t>
            </a:fld>
            <a:endParaRPr lang="nl-NL"/>
          </a:p>
        </p:txBody>
      </p:sp>
      <p:sp>
        <p:nvSpPr>
          <p:cNvPr id="2" name="Title 1">
            <a:extLst>
              <a:ext uri="{FF2B5EF4-FFF2-40B4-BE49-F238E27FC236}">
                <a16:creationId xmlns:a16="http://schemas.microsoft.com/office/drawing/2014/main" id="{53318E80-8133-4013-1025-1524AEEC49C2}"/>
              </a:ext>
            </a:extLst>
          </p:cNvPr>
          <p:cNvSpPr>
            <a:spLocks noGrp="1"/>
          </p:cNvSpPr>
          <p:nvPr>
            <p:ph type="title"/>
          </p:nvPr>
        </p:nvSpPr>
        <p:spPr>
          <a:xfrm>
            <a:off x="197273" y="-22185"/>
            <a:ext cx="9217024" cy="955317"/>
          </a:xfrm>
        </p:spPr>
        <p:txBody>
          <a:bodyPr/>
          <a:lstStyle/>
          <a:p>
            <a:r>
              <a:rPr lang="en-150" sz="2800" dirty="0">
                <a:solidFill>
                  <a:schemeClr val="tx1"/>
                </a:solidFill>
                <a:latin typeface="Times New Roman" panose="02020603050405020304" pitchFamily="18" charset="0"/>
                <a:ea typeface="+mn-ea"/>
                <a:cs typeface="Times New Roman" panose="02020603050405020304" pitchFamily="18" charset="0"/>
              </a:rPr>
              <a:t>Problem statement </a:t>
            </a:r>
          </a:p>
        </p:txBody>
      </p:sp>
      <p:sp>
        <p:nvSpPr>
          <p:cNvPr id="3" name="TextBox 2">
            <a:extLst>
              <a:ext uri="{FF2B5EF4-FFF2-40B4-BE49-F238E27FC236}">
                <a16:creationId xmlns:a16="http://schemas.microsoft.com/office/drawing/2014/main" id="{668C0C6A-A475-C91F-512D-100E007A0F7B}"/>
              </a:ext>
            </a:extLst>
          </p:cNvPr>
          <p:cNvSpPr txBox="1"/>
          <p:nvPr/>
        </p:nvSpPr>
        <p:spPr>
          <a:xfrm>
            <a:off x="626567" y="1484784"/>
            <a:ext cx="9721080" cy="3330399"/>
          </a:xfrm>
          <a:prstGeom prst="rect">
            <a:avLst/>
          </a:prstGeom>
          <a:noFill/>
        </p:spPr>
        <p:txBody>
          <a:bodyPr wrap="square">
            <a:spAutoFit/>
          </a:bodyPr>
          <a:lstStyle/>
          <a:p>
            <a:pPr algn="l">
              <a:lnSpc>
                <a:spcPct val="200000"/>
              </a:lnSpc>
            </a:pPr>
            <a:r>
              <a:rPr lang="en-150" b="1" kern="100" dirty="0">
                <a:solidFill>
                  <a:schemeClr val="bg2"/>
                </a:solidFill>
                <a:latin typeface="Arial" panose="020B0604020202020204" pitchFamily="34" charset="0"/>
                <a:ea typeface="等线" panose="02010600030101010101" pitchFamily="2" charset="-122"/>
                <a:cs typeface="Arial" panose="020B0604020202020204" pitchFamily="34" charset="0"/>
              </a:rPr>
              <a:t>Missing information</a:t>
            </a:r>
            <a:r>
              <a:rPr lang="en-US" b="1" kern="100" dirty="0">
                <a:solidFill>
                  <a:schemeClr val="bg2"/>
                </a:solidFill>
                <a:latin typeface="Arial" panose="020B0604020202020204" pitchFamily="34" charset="0"/>
                <a:ea typeface="等线" panose="02010600030101010101" pitchFamily="2" charset="-122"/>
                <a:cs typeface="Arial" panose="020B0604020202020204" pitchFamily="34" charset="0"/>
              </a:rPr>
              <a:t>:</a:t>
            </a:r>
          </a:p>
          <a:p>
            <a:pPr marL="285750" indent="-285750">
              <a:lnSpc>
                <a:spcPct val="200000"/>
              </a:lnSpc>
              <a:buFont typeface="Wingdings" panose="05000000000000000000" pitchFamily="2" charset="2"/>
              <a:buChar char="Ø"/>
            </a:pPr>
            <a:r>
              <a:rPr lang="en-US" kern="100" dirty="0">
                <a:solidFill>
                  <a:schemeClr val="bg2"/>
                </a:solidFill>
                <a:latin typeface="Arial" panose="020B0604020202020204" pitchFamily="34" charset="0"/>
                <a:ea typeface="等线" panose="02010600030101010101" pitchFamily="2" charset="-122"/>
                <a:cs typeface="Arial" panose="020B0604020202020204" pitchFamily="34" charset="0"/>
              </a:rPr>
              <a:t>What about word relationships that have not been studied yet?</a:t>
            </a:r>
          </a:p>
          <a:p>
            <a:pPr marL="285750" indent="-285750">
              <a:lnSpc>
                <a:spcPct val="200000"/>
              </a:lnSpc>
              <a:buFont typeface="Wingdings" panose="05000000000000000000" pitchFamily="2" charset="2"/>
              <a:buChar char="Ø"/>
            </a:pPr>
            <a:r>
              <a:rPr lang="en-US" kern="100" dirty="0">
                <a:solidFill>
                  <a:schemeClr val="bg2"/>
                </a:solidFill>
                <a:latin typeface="Arial" panose="020B0604020202020204" pitchFamily="34" charset="0"/>
                <a:ea typeface="等线" panose="02010600030101010101" pitchFamily="2" charset="-122"/>
                <a:cs typeface="Arial" panose="020B0604020202020204" pitchFamily="34" charset="0"/>
              </a:rPr>
              <a:t>What about the interaction between different word relationships?</a:t>
            </a:r>
          </a:p>
          <a:p>
            <a:pPr marL="285750" indent="-285750">
              <a:lnSpc>
                <a:spcPct val="200000"/>
              </a:lnSpc>
              <a:buFont typeface="Wingdings" panose="05000000000000000000" pitchFamily="2" charset="2"/>
              <a:buChar char="Ø"/>
            </a:pPr>
            <a:endParaRPr lang="en-US"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a:lnSpc>
                <a:spcPct val="200000"/>
              </a:lnSpc>
            </a:pPr>
            <a:r>
              <a:rPr lang="en-US" kern="100" dirty="0">
                <a:solidFill>
                  <a:srgbClr val="FF0000"/>
                </a:solidFill>
                <a:latin typeface="Arial" panose="020B0604020202020204" pitchFamily="34" charset="0"/>
                <a:ea typeface="等线" panose="02010600030101010101" pitchFamily="2" charset="-122"/>
                <a:cs typeface="Arial" panose="020B0604020202020204" pitchFamily="34" charset="0"/>
              </a:rPr>
              <a:t>Too many </a:t>
            </a:r>
            <a:r>
              <a:rPr lang="en-150" kern="100" dirty="0">
                <a:solidFill>
                  <a:srgbClr val="FF0000"/>
                </a:solidFill>
                <a:latin typeface="Arial" panose="020B0604020202020204" pitchFamily="34" charset="0"/>
                <a:ea typeface="等线" panose="02010600030101010101" pitchFamily="2" charset="-122"/>
                <a:cs typeface="Arial" panose="020B0604020202020204" pitchFamily="34" charset="0"/>
              </a:rPr>
              <a:t>words to be tested on humans</a:t>
            </a:r>
            <a:endParaRPr lang="en-US" kern="100" dirty="0">
              <a:solidFill>
                <a:srgbClr val="FF0000"/>
              </a:solidFill>
              <a:latin typeface="Arial" panose="020B0604020202020204" pitchFamily="34" charset="0"/>
              <a:ea typeface="等线" panose="02010600030101010101" pitchFamily="2" charset="-122"/>
              <a:cs typeface="Arial" panose="020B0604020202020204" pitchFamily="34" charset="0"/>
            </a:endParaRPr>
          </a:p>
          <a:p>
            <a:pPr marL="285750" indent="-285750">
              <a:lnSpc>
                <a:spcPct val="200000"/>
              </a:lnSpc>
              <a:buFont typeface="Wingdings" panose="05000000000000000000" pitchFamily="2" charset="2"/>
              <a:buChar char="Ø"/>
            </a:pPr>
            <a:r>
              <a:rPr lang="en-US" kern="100" dirty="0">
                <a:solidFill>
                  <a:schemeClr val="bg2"/>
                </a:solidFill>
                <a:latin typeface="Arial" panose="020B0604020202020204" pitchFamily="34" charset="0"/>
                <a:ea typeface="等线" panose="02010600030101010101" pitchFamily="2" charset="-122"/>
                <a:cs typeface="Arial" panose="020B0604020202020204" pitchFamily="34" charset="0"/>
              </a:rPr>
              <a:t>Any alternative</a:t>
            </a:r>
            <a:r>
              <a:rPr lang="en-150" kern="100" dirty="0">
                <a:solidFill>
                  <a:schemeClr val="bg2"/>
                </a:solidFill>
                <a:latin typeface="Arial" panose="020B0604020202020204" pitchFamily="34" charset="0"/>
                <a:ea typeface="等线" panose="02010600030101010101" pitchFamily="2" charset="-122"/>
                <a:cs typeface="Arial" panose="020B0604020202020204" pitchFamily="34" charset="0"/>
              </a:rPr>
              <a:t> method that can be used to represent the word encoding directly</a:t>
            </a:r>
            <a:r>
              <a:rPr lang="en-US" kern="100" dirty="0">
                <a:solidFill>
                  <a:schemeClr val="bg2"/>
                </a:solidFill>
                <a:latin typeface="Arial" panose="020B0604020202020204" pitchFamily="34" charset="0"/>
                <a:ea typeface="等线" panose="02010600030101010101" pitchFamily="2" charset="-122"/>
                <a:cs typeface="Arial" panose="020B0604020202020204" pitchFamily="34" charset="0"/>
              </a:rPr>
              <a:t>?</a:t>
            </a:r>
          </a:p>
        </p:txBody>
      </p:sp>
    </p:spTree>
    <p:extLst>
      <p:ext uri="{BB962C8B-B14F-4D97-AF65-F5344CB8AC3E}">
        <p14:creationId xmlns:p14="http://schemas.microsoft.com/office/powerpoint/2010/main" val="116851630"/>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87EF-12AD-623F-2C73-36317906FCE1}"/>
              </a:ext>
            </a:extLst>
          </p:cNvPr>
          <p:cNvSpPr>
            <a:spLocks noGrp="1"/>
          </p:cNvSpPr>
          <p:nvPr>
            <p:ph type="title"/>
          </p:nvPr>
        </p:nvSpPr>
        <p:spPr>
          <a:xfrm>
            <a:off x="404663" y="180331"/>
            <a:ext cx="11389024" cy="648072"/>
          </a:xfrm>
        </p:spPr>
        <p:txBody>
          <a:bodyPr/>
          <a:lstStyle/>
          <a:p>
            <a:r>
              <a:rPr lang="en-150" altLang="zh-CN" sz="2800" dirty="0">
                <a:solidFill>
                  <a:schemeClr val="tx1"/>
                </a:solidFill>
                <a:latin typeface="Times New Roman" panose="02020603050405020304" pitchFamily="18" charset="0"/>
                <a:ea typeface="+mn-ea"/>
                <a:cs typeface="Times New Roman" panose="02020603050405020304" pitchFamily="18" charset="0"/>
              </a:rPr>
              <a:t>Can we study the word relationships learned by a NN network instead?</a:t>
            </a:r>
            <a:endParaRPr lang="zh-CN" altLang="en-US" sz="2800" dirty="0">
              <a:solidFill>
                <a:schemeClr val="tx1"/>
              </a:solidFill>
              <a:latin typeface="Times New Roman" panose="02020603050405020304" pitchFamily="18" charset="0"/>
              <a:ea typeface="+mn-ea"/>
              <a:cs typeface="Times New Roman" panose="02020603050405020304" pitchFamily="18" charset="0"/>
            </a:endParaRPr>
          </a:p>
        </p:txBody>
      </p:sp>
      <p:sp>
        <p:nvSpPr>
          <p:cNvPr id="3" name="Vertical Text Placeholder 2">
            <a:extLst>
              <a:ext uri="{FF2B5EF4-FFF2-40B4-BE49-F238E27FC236}">
                <a16:creationId xmlns:a16="http://schemas.microsoft.com/office/drawing/2014/main" id="{2D843F4A-7422-45CE-9AA8-6E456BC82014}"/>
              </a:ext>
            </a:extLst>
          </p:cNvPr>
          <p:cNvSpPr>
            <a:spLocks noGrp="1"/>
          </p:cNvSpPr>
          <p:nvPr>
            <p:ph type="body" orient="vert" idx="1"/>
          </p:nvPr>
        </p:nvSpPr>
        <p:spPr>
          <a:xfrm>
            <a:off x="404663" y="1252836"/>
            <a:ext cx="11671176" cy="4795836"/>
          </a:xfrm>
        </p:spPr>
        <p:txBody>
          <a:bodyPr>
            <a:normAutofit/>
          </a:bodyPr>
          <a:lstStyle/>
          <a:p>
            <a:pPr marL="0" indent="0">
              <a:buNone/>
            </a:pPr>
            <a:endParaRPr lang="en-150" altLang="zh-CN" sz="1800" dirty="0"/>
          </a:p>
          <a:p>
            <a:pPr marL="0" indent="0">
              <a:buNone/>
            </a:pPr>
            <a:r>
              <a:rPr lang="en-150" altLang="zh-CN" sz="1800" b="1" dirty="0">
                <a:solidFill>
                  <a:srgbClr val="FF0000"/>
                </a:solidFill>
                <a:latin typeface="Arial" panose="020B0604020202020204" pitchFamily="34" charset="0"/>
                <a:cs typeface="Arial" panose="020B0604020202020204" pitchFamily="34" charset="0"/>
              </a:rPr>
              <a:t>Assumption 1:</a:t>
            </a:r>
          </a:p>
          <a:p>
            <a:pPr>
              <a:buFont typeface="Arial" panose="020B0604020202020204" pitchFamily="34" charset="0"/>
              <a:buChar char="•"/>
            </a:pPr>
            <a:r>
              <a:rPr lang="en-GB" altLang="zh-CN" sz="1800" dirty="0">
                <a:latin typeface="Arial" panose="020B0604020202020204" pitchFamily="34" charset="0"/>
                <a:cs typeface="Arial" panose="020B0604020202020204" pitchFamily="34" charset="0"/>
              </a:rPr>
              <a:t>E</a:t>
            </a:r>
            <a:r>
              <a:rPr lang="en-150" altLang="zh-CN" sz="1800" dirty="0" err="1">
                <a:latin typeface="Arial" panose="020B0604020202020204" pitchFamily="34" charset="0"/>
                <a:cs typeface="Arial" panose="020B0604020202020204" pitchFamily="34" charset="0"/>
              </a:rPr>
              <a:t>ncoding</a:t>
            </a:r>
            <a:r>
              <a:rPr lang="en-150" altLang="zh-CN" sz="1800" dirty="0">
                <a:latin typeface="Arial" panose="020B0604020202020204" pitchFamily="34" charset="0"/>
                <a:cs typeface="Arial" panose="020B0604020202020204" pitchFamily="34" charset="0"/>
              </a:rPr>
              <a:t> of a word in the (human) brain is derived from their use in spoken and (especially) written language</a:t>
            </a:r>
          </a:p>
          <a:p>
            <a:pPr marL="0" indent="0">
              <a:buNone/>
            </a:pPr>
            <a:r>
              <a:rPr lang="en-150" altLang="zh-CN" sz="1800" dirty="0">
                <a:latin typeface="Arial" panose="020B0604020202020204" pitchFamily="34" charset="0"/>
                <a:cs typeface="Arial" panose="020B0604020202020204" pitchFamily="34" charset="0"/>
              </a:rPr>
              <a:t>If true:</a:t>
            </a:r>
          </a:p>
          <a:p>
            <a:pPr marL="342900" indent="-342900">
              <a:buFont typeface="Arial" panose="020B0604020202020204" pitchFamily="34" charset="0"/>
              <a:buChar char="•"/>
            </a:pPr>
            <a:r>
              <a:rPr lang="en-150" altLang="zh-CN" sz="1800" dirty="0">
                <a:latin typeface="Arial" panose="020B0604020202020204" pitchFamily="34" charset="0"/>
                <a:cs typeface="Arial" panose="020B0604020202020204" pitchFamily="34" charset="0"/>
              </a:rPr>
              <a:t>Then the meaning/encoding of words can be obtained by studying word co-occur</a:t>
            </a:r>
            <a:r>
              <a:rPr lang="en-GB" altLang="zh-CN" sz="1800" dirty="0">
                <a:latin typeface="Arial" panose="020B0604020202020204" pitchFamily="34" charset="0"/>
                <a:cs typeface="Arial" panose="020B0604020202020204" pitchFamily="34" charset="0"/>
              </a:rPr>
              <a:t>r</a:t>
            </a:r>
            <a:r>
              <a:rPr lang="en-150" altLang="zh-CN" sz="1800" dirty="0" err="1">
                <a:latin typeface="Arial" panose="020B0604020202020204" pitchFamily="34" charset="0"/>
                <a:cs typeface="Arial" panose="020B0604020202020204" pitchFamily="34" charset="0"/>
              </a:rPr>
              <a:t>ence</a:t>
            </a:r>
            <a:r>
              <a:rPr lang="en-150" altLang="zh-CN" sz="1800" dirty="0">
                <a:latin typeface="Arial" panose="020B0604020202020204" pitchFamily="34" charset="0"/>
                <a:cs typeface="Arial" panose="020B0604020202020204" pitchFamily="34" charset="0"/>
              </a:rPr>
              <a:t> in written language</a:t>
            </a:r>
          </a:p>
          <a:p>
            <a:pPr marL="0" indent="0">
              <a:buNone/>
            </a:pPr>
            <a:endParaRPr lang="en-150" altLang="zh-CN" sz="1800" dirty="0">
              <a:latin typeface="Arial" panose="020B0604020202020204" pitchFamily="34" charset="0"/>
              <a:cs typeface="Arial" panose="020B0604020202020204" pitchFamily="34" charset="0"/>
            </a:endParaRPr>
          </a:p>
          <a:p>
            <a:pPr marL="0" indent="0">
              <a:buNone/>
            </a:pPr>
            <a:r>
              <a:rPr lang="en-150" altLang="zh-CN" sz="1800" b="1" dirty="0">
                <a:solidFill>
                  <a:srgbClr val="FF0000"/>
                </a:solidFill>
                <a:latin typeface="Arial" panose="020B0604020202020204" pitchFamily="34" charset="0"/>
                <a:cs typeface="Arial" panose="020B0604020202020204" pitchFamily="34" charset="0"/>
              </a:rPr>
              <a:t>Assumption 2:</a:t>
            </a:r>
          </a:p>
          <a:p>
            <a:pPr marL="342900" indent="-342900">
              <a:buFont typeface="Arial" panose="020B0604020202020204" pitchFamily="34" charset="0"/>
              <a:buChar char="•"/>
            </a:pPr>
            <a:r>
              <a:rPr lang="en-150" altLang="zh-CN" sz="1800" dirty="0">
                <a:latin typeface="Arial" panose="020B0604020202020204" pitchFamily="34" charset="0"/>
                <a:cs typeface="Arial" panose="020B0604020202020204" pitchFamily="34" charset="0"/>
              </a:rPr>
              <a:t>Potentially, the meaning/encoding of words are </a:t>
            </a:r>
            <a:r>
              <a:rPr lang="en-150" altLang="zh-CN" sz="1800" dirty="0">
                <a:solidFill>
                  <a:srgbClr val="FF0000"/>
                </a:solidFill>
                <a:latin typeface="Arial" panose="020B0604020202020204" pitchFamily="34" charset="0"/>
                <a:cs typeface="Arial" panose="020B0604020202020204" pitchFamily="34" charset="0"/>
              </a:rPr>
              <a:t>learned</a:t>
            </a:r>
            <a:r>
              <a:rPr lang="en-150" altLang="zh-CN" sz="1800" dirty="0">
                <a:latin typeface="Arial" panose="020B0604020202020204" pitchFamily="34" charset="0"/>
                <a:cs typeface="Arial" panose="020B0604020202020204" pitchFamily="34" charset="0"/>
              </a:rPr>
              <a:t> on large sets of text by artificial neural models</a:t>
            </a:r>
          </a:p>
          <a:p>
            <a:pPr marL="0" indent="0">
              <a:buNone/>
            </a:pPr>
            <a:r>
              <a:rPr lang="en-150" altLang="zh-CN" sz="1800" dirty="0">
                <a:latin typeface="Arial" panose="020B0604020202020204" pitchFamily="34" charset="0"/>
                <a:cs typeface="Arial" panose="020B0604020202020204" pitchFamily="34" charset="0"/>
              </a:rPr>
              <a:t>If true:</a:t>
            </a:r>
          </a:p>
          <a:p>
            <a:pPr marL="342900" indent="-342900">
              <a:buFont typeface="Arial" panose="020B0604020202020204" pitchFamily="34" charset="0"/>
              <a:buChar char="•"/>
            </a:pPr>
            <a:r>
              <a:rPr lang="en-150" altLang="zh-CN" sz="1800" dirty="0">
                <a:latin typeface="Arial" panose="020B0604020202020204" pitchFamily="34" charset="0"/>
                <a:cs typeface="Arial" panose="020B0604020202020204" pitchFamily="34" charset="0"/>
              </a:rPr>
              <a:t>We can conduct our experiments on a neural network rather than a human </a:t>
            </a:r>
          </a:p>
          <a:p>
            <a:pPr marL="0" indent="0">
              <a:buNone/>
            </a:pPr>
            <a:endParaRPr lang="en-US" altLang="zh-CN" sz="24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0" indent="0">
              <a:buNone/>
            </a:pPr>
            <a:endParaRPr lang="zh-CN" altLang="en-US" dirty="0"/>
          </a:p>
        </p:txBody>
      </p:sp>
      <p:sp>
        <p:nvSpPr>
          <p:cNvPr id="5" name="Slide Number Placeholder 4">
            <a:extLst>
              <a:ext uri="{FF2B5EF4-FFF2-40B4-BE49-F238E27FC236}">
                <a16:creationId xmlns:a16="http://schemas.microsoft.com/office/drawing/2014/main" id="{E3D9D58B-1BDD-5FEF-B3BA-2901D2D53775}"/>
              </a:ext>
            </a:extLst>
          </p:cNvPr>
          <p:cNvSpPr>
            <a:spLocks noGrp="1"/>
          </p:cNvSpPr>
          <p:nvPr>
            <p:ph type="sldNum" sz="quarter" idx="4"/>
          </p:nvPr>
        </p:nvSpPr>
        <p:spPr/>
        <p:txBody>
          <a:bodyPr/>
          <a:lstStyle/>
          <a:p>
            <a:fld id="{5EE7099E-8998-4851-915A-4F4831808297}" type="slidenum">
              <a:rPr lang="nl-NL" smtClean="0"/>
              <a:pPr/>
              <a:t>62</a:t>
            </a:fld>
            <a:endParaRPr lang="nl-NL"/>
          </a:p>
        </p:txBody>
      </p:sp>
    </p:spTree>
    <p:extLst>
      <p:ext uri="{BB962C8B-B14F-4D97-AF65-F5344CB8AC3E}">
        <p14:creationId xmlns:p14="http://schemas.microsoft.com/office/powerpoint/2010/main" val="2141527603"/>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01522-65F2-4C9E-554F-AC4BE93DC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0BAA9-0AB7-6C66-CA3C-00326EB9EFD7}"/>
              </a:ext>
            </a:extLst>
          </p:cNvPr>
          <p:cNvSpPr>
            <a:spLocks noGrp="1"/>
          </p:cNvSpPr>
          <p:nvPr>
            <p:ph type="title"/>
          </p:nvPr>
        </p:nvSpPr>
        <p:spPr>
          <a:xfrm>
            <a:off x="263586" y="337383"/>
            <a:ext cx="11389024" cy="432048"/>
          </a:xfrm>
        </p:spPr>
        <p:txBody>
          <a:bodyPr/>
          <a:lstStyle/>
          <a:p>
            <a:r>
              <a:rPr lang="en-150" altLang="zh-CN" sz="2800" dirty="0">
                <a:solidFill>
                  <a:schemeClr val="tx1"/>
                </a:solidFill>
                <a:latin typeface="Times New Roman" panose="02020603050405020304" pitchFamily="18" charset="0"/>
                <a:ea typeface="+mn-ea"/>
                <a:cs typeface="Times New Roman" panose="02020603050405020304" pitchFamily="18" charset="0"/>
              </a:rPr>
              <a:t>Which NN  to study? &gt; BERT</a:t>
            </a:r>
            <a:endParaRPr lang="zh-CN" altLang="en-US" sz="2800" dirty="0">
              <a:solidFill>
                <a:schemeClr val="tx1"/>
              </a:solidFill>
              <a:latin typeface="Times New Roman" panose="02020603050405020304" pitchFamily="18" charset="0"/>
              <a:ea typeface="+mn-ea"/>
              <a:cs typeface="Times New Roman" panose="02020603050405020304" pitchFamily="18" charset="0"/>
            </a:endParaRPr>
          </a:p>
        </p:txBody>
      </p:sp>
      <p:sp>
        <p:nvSpPr>
          <p:cNvPr id="3" name="Vertical Text Placeholder 2">
            <a:extLst>
              <a:ext uri="{FF2B5EF4-FFF2-40B4-BE49-F238E27FC236}">
                <a16:creationId xmlns:a16="http://schemas.microsoft.com/office/drawing/2014/main" id="{95562A80-F8F5-C28C-BF94-F0396261FB89}"/>
              </a:ext>
            </a:extLst>
          </p:cNvPr>
          <p:cNvSpPr>
            <a:spLocks noGrp="1"/>
          </p:cNvSpPr>
          <p:nvPr>
            <p:ph type="body" orient="vert" idx="1"/>
          </p:nvPr>
        </p:nvSpPr>
        <p:spPr>
          <a:xfrm>
            <a:off x="527174" y="1231222"/>
            <a:ext cx="9748465" cy="4069986"/>
          </a:xfrm>
        </p:spPr>
        <p:txBody>
          <a:bodyPr>
            <a:normAutofit/>
          </a:bodyPr>
          <a:lstStyle/>
          <a:p>
            <a:pPr marL="0" indent="0">
              <a:buNone/>
            </a:pPr>
            <a:r>
              <a:rPr lang="en-GB" altLang="zh-CN" sz="1800" dirty="0">
                <a:latin typeface="Arial" panose="020B0604020202020204" pitchFamily="34" charset="0"/>
                <a:cs typeface="Arial" panose="020B0604020202020204" pitchFamily="34" charset="0"/>
              </a:rPr>
              <a:t>C</a:t>
            </a:r>
            <a:r>
              <a:rPr lang="en-150" altLang="zh-CN" sz="1800" dirty="0" err="1">
                <a:latin typeface="Arial" panose="020B0604020202020204" pitchFamily="34" charset="0"/>
                <a:cs typeface="Arial" panose="020B0604020202020204" pitchFamily="34" charset="0"/>
              </a:rPr>
              <a:t>ompared</a:t>
            </a:r>
            <a:r>
              <a:rPr lang="en-150" altLang="zh-CN" sz="1800" dirty="0">
                <a:latin typeface="Arial" panose="020B0604020202020204" pitchFamily="34" charset="0"/>
                <a:cs typeface="Arial" panose="020B0604020202020204" pitchFamily="34" charset="0"/>
              </a:rPr>
              <a:t> to other NNs, BERT encoding has the following advantage:</a:t>
            </a:r>
          </a:p>
          <a:p>
            <a:pPr marL="342900" indent="-342900">
              <a:buFont typeface="Wingdings" panose="05000000000000000000" pitchFamily="2" charset="2"/>
              <a:buChar char="u"/>
            </a:pPr>
            <a:r>
              <a:rPr lang="en-150" altLang="zh-CN" sz="1800" dirty="0">
                <a:latin typeface="Arial" panose="020B0604020202020204" pitchFamily="34" charset="0"/>
                <a:cs typeface="Arial" panose="020B0604020202020204" pitchFamily="34" charset="0"/>
              </a:rPr>
              <a:t>W</a:t>
            </a:r>
            <a:r>
              <a:rPr lang="en-US" altLang="zh-CN" sz="1800" dirty="0" err="1">
                <a:latin typeface="Arial" panose="020B0604020202020204" pitchFamily="34" charset="0"/>
                <a:cs typeface="Arial" panose="020B0604020202020204" pitchFamily="34" charset="0"/>
              </a:rPr>
              <a:t>ords</a:t>
            </a:r>
            <a:r>
              <a:rPr lang="en-US" altLang="zh-CN" sz="1800" dirty="0">
                <a:latin typeface="Arial" panose="020B0604020202020204" pitchFamily="34" charset="0"/>
                <a:cs typeface="Arial" panose="020B0604020202020204" pitchFamily="34" charset="0"/>
              </a:rPr>
              <a:t> with multiple meanings are encoded with multiple conceptual nodes</a:t>
            </a:r>
            <a:endParaRPr lang="en-150" altLang="zh-CN" sz="1800" dirty="0">
              <a:latin typeface="Arial" panose="020B0604020202020204" pitchFamily="34" charset="0"/>
              <a:cs typeface="Arial" panose="020B0604020202020204" pitchFamily="34" charset="0"/>
            </a:endParaRPr>
          </a:p>
          <a:p>
            <a:pPr marL="0" indent="0" algn="l">
              <a:lnSpc>
                <a:spcPct val="200000"/>
              </a:lnSpc>
              <a:buNone/>
            </a:pPr>
            <a:endParaRPr lang="en-150" altLang="zh-CN" sz="1800" dirty="0">
              <a:latin typeface="Arial" panose="020B0604020202020204" pitchFamily="34" charset="0"/>
              <a:cs typeface="Arial" panose="020B0604020202020204" pitchFamily="34" charset="0"/>
            </a:endParaRPr>
          </a:p>
          <a:p>
            <a:pPr marL="0" indent="0" algn="l">
              <a:lnSpc>
                <a:spcPct val="200000"/>
              </a:lnSpc>
              <a:buNone/>
            </a:pPr>
            <a:r>
              <a:rPr lang="en-150" altLang="zh-CN" sz="1800" dirty="0">
                <a:latin typeface="Arial" panose="020B0604020202020204" pitchFamily="34" charset="0"/>
                <a:cs typeface="Arial" panose="020B0604020202020204" pitchFamily="34" charset="0"/>
              </a:rPr>
              <a:t>In other words, the high-dimensional vectors (represent the word encoding) that </a:t>
            </a:r>
          </a:p>
          <a:p>
            <a:pPr marL="0" indent="0" algn="l">
              <a:lnSpc>
                <a:spcPct val="200000"/>
              </a:lnSpc>
              <a:buNone/>
            </a:pPr>
            <a:r>
              <a:rPr lang="en-150" altLang="zh-CN" sz="1800" dirty="0">
                <a:latin typeface="Arial" panose="020B0604020202020204" pitchFamily="34" charset="0"/>
                <a:cs typeface="Arial" panose="020B0604020202020204" pitchFamily="34" charset="0"/>
              </a:rPr>
              <a:t>BERT generates are more granular (contextual-based) than other NNs, which is </a:t>
            </a:r>
          </a:p>
          <a:p>
            <a:pPr marL="0" indent="0" algn="l">
              <a:lnSpc>
                <a:spcPct val="200000"/>
              </a:lnSpc>
              <a:buNone/>
            </a:pPr>
            <a:r>
              <a:rPr lang="en-150" altLang="zh-CN" sz="1800" dirty="0">
                <a:latin typeface="Arial" panose="020B0604020202020204" pitchFamily="34" charset="0"/>
                <a:cs typeface="Arial" panose="020B0604020202020204" pitchFamily="34" charset="0"/>
              </a:rPr>
              <a:t>conceptually in line with how words are encoded in the human brain.</a:t>
            </a:r>
          </a:p>
        </p:txBody>
      </p:sp>
      <p:sp>
        <p:nvSpPr>
          <p:cNvPr id="5" name="Slide Number Placeholder 4">
            <a:extLst>
              <a:ext uri="{FF2B5EF4-FFF2-40B4-BE49-F238E27FC236}">
                <a16:creationId xmlns:a16="http://schemas.microsoft.com/office/drawing/2014/main" id="{870DF77A-272F-8A1E-7599-9BC2051845C3}"/>
              </a:ext>
            </a:extLst>
          </p:cNvPr>
          <p:cNvSpPr>
            <a:spLocks noGrp="1"/>
          </p:cNvSpPr>
          <p:nvPr>
            <p:ph type="sldNum" sz="quarter" idx="4"/>
          </p:nvPr>
        </p:nvSpPr>
        <p:spPr/>
        <p:txBody>
          <a:bodyPr/>
          <a:lstStyle/>
          <a:p>
            <a:fld id="{5EE7099E-8998-4851-915A-4F4831808297}" type="slidenum">
              <a:rPr lang="nl-NL" smtClean="0"/>
              <a:pPr/>
              <a:t>63</a:t>
            </a:fld>
            <a:endParaRPr lang="nl-NL"/>
          </a:p>
        </p:txBody>
      </p:sp>
    </p:spTree>
    <p:extLst>
      <p:ext uri="{BB962C8B-B14F-4D97-AF65-F5344CB8AC3E}">
        <p14:creationId xmlns:p14="http://schemas.microsoft.com/office/powerpoint/2010/main" val="108526226"/>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6D316-9C5A-C1BA-BE79-89803C1B5C7D}"/>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E23470E4-5EFE-C089-6B6F-345268722DF9}"/>
              </a:ext>
            </a:extLst>
          </p:cNvPr>
          <p:cNvSpPr>
            <a:spLocks noGrp="1"/>
          </p:cNvSpPr>
          <p:nvPr>
            <p:ph type="sldNum" sz="quarter" idx="4"/>
          </p:nvPr>
        </p:nvSpPr>
        <p:spPr/>
        <p:txBody>
          <a:bodyPr/>
          <a:lstStyle/>
          <a:p>
            <a:fld id="{5EE7099E-8998-4851-915A-4F4831808297}" type="slidenum">
              <a:rPr lang="nl-NL" smtClean="0"/>
              <a:pPr/>
              <a:t>64</a:t>
            </a:fld>
            <a:endParaRPr lang="nl-NL"/>
          </a:p>
        </p:txBody>
      </p:sp>
      <p:sp>
        <p:nvSpPr>
          <p:cNvPr id="2" name="Title 1">
            <a:extLst>
              <a:ext uri="{FF2B5EF4-FFF2-40B4-BE49-F238E27FC236}">
                <a16:creationId xmlns:a16="http://schemas.microsoft.com/office/drawing/2014/main" id="{44AD7297-7870-61D5-D5A4-0F8D5C37A84E}"/>
              </a:ext>
            </a:extLst>
          </p:cNvPr>
          <p:cNvSpPr>
            <a:spLocks noGrp="1"/>
          </p:cNvSpPr>
          <p:nvPr>
            <p:ph type="title"/>
          </p:nvPr>
        </p:nvSpPr>
        <p:spPr>
          <a:xfrm>
            <a:off x="122511" y="138610"/>
            <a:ext cx="9217024" cy="955317"/>
          </a:xfrm>
        </p:spPr>
        <p:txBody>
          <a:bodyPr/>
          <a:lstStyle/>
          <a:p>
            <a:r>
              <a:rPr lang="en-150" sz="2800" dirty="0">
                <a:solidFill>
                  <a:schemeClr val="tx1"/>
                </a:solidFill>
                <a:latin typeface="Times New Roman" panose="02020603050405020304" pitchFamily="18" charset="0"/>
                <a:ea typeface="+mn-ea"/>
                <a:cs typeface="Times New Roman" panose="02020603050405020304" pitchFamily="18" charset="0"/>
              </a:rPr>
              <a:t>How the BERT model is trained </a:t>
            </a:r>
          </a:p>
        </p:txBody>
      </p:sp>
      <p:pic>
        <p:nvPicPr>
          <p:cNvPr id="7" name="Picture 6">
            <a:extLst>
              <a:ext uri="{FF2B5EF4-FFF2-40B4-BE49-F238E27FC236}">
                <a16:creationId xmlns:a16="http://schemas.microsoft.com/office/drawing/2014/main" id="{27B92CD1-1AB1-2CE9-6EE4-FAFEDE687DD8}"/>
              </a:ext>
            </a:extLst>
          </p:cNvPr>
          <p:cNvPicPr>
            <a:picLocks noChangeAspect="1"/>
          </p:cNvPicPr>
          <p:nvPr/>
        </p:nvPicPr>
        <p:blipFill>
          <a:blip r:embed="rId3"/>
          <a:stretch>
            <a:fillRect/>
          </a:stretch>
        </p:blipFill>
        <p:spPr>
          <a:xfrm>
            <a:off x="986607" y="1192087"/>
            <a:ext cx="7755615" cy="5256584"/>
          </a:xfrm>
          <a:prstGeom prst="rect">
            <a:avLst/>
          </a:prstGeom>
        </p:spPr>
      </p:pic>
    </p:spTree>
    <p:extLst>
      <p:ext uri="{BB962C8B-B14F-4D97-AF65-F5344CB8AC3E}">
        <p14:creationId xmlns:p14="http://schemas.microsoft.com/office/powerpoint/2010/main" val="3230695206"/>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AEBC-42D6-843F-681C-E90823278247}"/>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F94700C-EF53-9F7D-BED3-5147DC92601C}"/>
              </a:ext>
            </a:extLst>
          </p:cNvPr>
          <p:cNvSpPr>
            <a:spLocks noGrp="1"/>
          </p:cNvSpPr>
          <p:nvPr>
            <p:ph type="sldNum" sz="quarter" idx="4"/>
          </p:nvPr>
        </p:nvSpPr>
        <p:spPr/>
        <p:txBody>
          <a:bodyPr/>
          <a:lstStyle/>
          <a:p>
            <a:fld id="{5EE7099E-8998-4851-915A-4F4831808297}" type="slidenum">
              <a:rPr lang="nl-NL" smtClean="0"/>
              <a:pPr/>
              <a:t>65</a:t>
            </a:fld>
            <a:endParaRPr lang="nl-NL" dirty="0"/>
          </a:p>
        </p:txBody>
      </p:sp>
      <p:sp>
        <p:nvSpPr>
          <p:cNvPr id="5" name="TextBox 4">
            <a:extLst>
              <a:ext uri="{FF2B5EF4-FFF2-40B4-BE49-F238E27FC236}">
                <a16:creationId xmlns:a16="http://schemas.microsoft.com/office/drawing/2014/main" id="{1F085A77-4E65-F682-D89D-A8AD309D58C4}"/>
              </a:ext>
            </a:extLst>
          </p:cNvPr>
          <p:cNvSpPr txBox="1"/>
          <p:nvPr/>
        </p:nvSpPr>
        <p:spPr>
          <a:xfrm>
            <a:off x="89005" y="300680"/>
            <a:ext cx="11482778" cy="729317"/>
          </a:xfrm>
          <a:prstGeom prst="rect">
            <a:avLst/>
          </a:prstGeom>
          <a:noFill/>
        </p:spPr>
        <p:txBody>
          <a:bodyPr wrap="none" lIns="108000" tIns="108000" rIns="108000" bIns="108000" rtlCol="0">
            <a:noAutofit/>
          </a:bodyPr>
          <a:lstStyle/>
          <a:p>
            <a:r>
              <a:rPr lang="en-150" sz="2800" b="1" noProof="0" dirty="0">
                <a:latin typeface="Times New Roman" panose="02020603050405020304" pitchFamily="18" charset="0"/>
                <a:cs typeface="Times New Roman" panose="02020603050405020304" pitchFamily="18" charset="0"/>
              </a:rPr>
              <a:t>Studying the representation of words in a NN</a:t>
            </a:r>
          </a:p>
        </p:txBody>
      </p:sp>
      <p:sp>
        <p:nvSpPr>
          <p:cNvPr id="7" name="TextBox 6">
            <a:extLst>
              <a:ext uri="{FF2B5EF4-FFF2-40B4-BE49-F238E27FC236}">
                <a16:creationId xmlns:a16="http://schemas.microsoft.com/office/drawing/2014/main" id="{801AD019-BECE-6C22-BF51-404A23C0BDBC}"/>
              </a:ext>
            </a:extLst>
          </p:cNvPr>
          <p:cNvSpPr txBox="1"/>
          <p:nvPr/>
        </p:nvSpPr>
        <p:spPr>
          <a:xfrm>
            <a:off x="266527" y="1556792"/>
            <a:ext cx="914400" cy="914400"/>
          </a:xfrm>
          <a:prstGeom prst="rect">
            <a:avLst/>
          </a:prstGeom>
          <a:noFill/>
        </p:spPr>
        <p:txBody>
          <a:bodyPr wrap="none" lIns="108000" tIns="108000" rIns="108000" bIns="108000" rtlCol="0">
            <a:noAutofit/>
          </a:bodyPr>
          <a:lstStyle/>
          <a:p>
            <a:r>
              <a:rPr lang="en-150" altLang="zh-CN" sz="2000" b="1" dirty="0">
                <a:solidFill>
                  <a:schemeClr val="bg2"/>
                </a:solidFill>
              </a:rPr>
              <a:t>Conceptual model:</a:t>
            </a:r>
            <a:endParaRPr lang="zh-CN" altLang="en-US" sz="2000" b="1" noProof="0" dirty="0" err="1">
              <a:solidFill>
                <a:schemeClr val="bg2"/>
              </a:solidFill>
            </a:endParaRPr>
          </a:p>
        </p:txBody>
      </p:sp>
      <p:sp>
        <p:nvSpPr>
          <p:cNvPr id="13" name="TextBox 12">
            <a:extLst>
              <a:ext uri="{FF2B5EF4-FFF2-40B4-BE49-F238E27FC236}">
                <a16:creationId xmlns:a16="http://schemas.microsoft.com/office/drawing/2014/main" id="{57BDB49C-54C1-E910-AE0A-3359FB2DA2FC}"/>
              </a:ext>
            </a:extLst>
          </p:cNvPr>
          <p:cNvSpPr txBox="1"/>
          <p:nvPr/>
        </p:nvSpPr>
        <p:spPr>
          <a:xfrm>
            <a:off x="4418968" y="1554188"/>
            <a:ext cx="2001783" cy="729317"/>
          </a:xfrm>
          <a:prstGeom prst="rect">
            <a:avLst/>
          </a:prstGeom>
          <a:noFill/>
        </p:spPr>
        <p:txBody>
          <a:bodyPr wrap="none" lIns="108000" tIns="108000" rIns="108000" bIns="108000" rtlCol="0">
            <a:noAutofit/>
          </a:bodyPr>
          <a:lstStyle/>
          <a:p>
            <a:pPr algn="ctr"/>
            <a:r>
              <a:rPr lang="en-150" altLang="zh-CN" sz="2000" b="1" dirty="0">
                <a:solidFill>
                  <a:schemeClr val="bg2"/>
                </a:solidFill>
              </a:rPr>
              <a:t>Experimental</a:t>
            </a:r>
          </a:p>
          <a:p>
            <a:pPr algn="ctr"/>
            <a:r>
              <a:rPr lang="en-150" altLang="zh-CN" sz="2000" b="1" dirty="0">
                <a:solidFill>
                  <a:schemeClr val="bg2"/>
                </a:solidFill>
              </a:rPr>
              <a:t> design:</a:t>
            </a:r>
            <a:endParaRPr lang="zh-CN" altLang="en-US" sz="2000" b="1" noProof="0" dirty="0" err="1">
              <a:solidFill>
                <a:schemeClr val="bg2"/>
              </a:solidFill>
            </a:endParaRPr>
          </a:p>
        </p:txBody>
      </p:sp>
      <p:sp>
        <p:nvSpPr>
          <p:cNvPr id="15" name="TextBox 14">
            <a:extLst>
              <a:ext uri="{FF2B5EF4-FFF2-40B4-BE49-F238E27FC236}">
                <a16:creationId xmlns:a16="http://schemas.microsoft.com/office/drawing/2014/main" id="{5E826F8F-E447-B2AE-5135-6BF639861F19}"/>
              </a:ext>
            </a:extLst>
          </p:cNvPr>
          <p:cNvSpPr txBox="1"/>
          <p:nvPr/>
        </p:nvSpPr>
        <p:spPr>
          <a:xfrm>
            <a:off x="7093919" y="1554188"/>
            <a:ext cx="1941889" cy="794692"/>
          </a:xfrm>
          <a:prstGeom prst="rect">
            <a:avLst/>
          </a:prstGeom>
          <a:noFill/>
        </p:spPr>
        <p:txBody>
          <a:bodyPr wrap="none" lIns="108000" tIns="108000" rIns="108000" bIns="108000" rtlCol="0">
            <a:noAutofit/>
          </a:bodyPr>
          <a:lstStyle/>
          <a:p>
            <a:pPr algn="ctr"/>
            <a:r>
              <a:rPr lang="en-150" altLang="zh-CN" sz="2000" b="1" dirty="0">
                <a:solidFill>
                  <a:schemeClr val="bg2"/>
                </a:solidFill>
              </a:rPr>
              <a:t>Results:</a:t>
            </a:r>
          </a:p>
          <a:p>
            <a:pPr algn="ctr"/>
            <a:r>
              <a:rPr lang="en-150" altLang="zh-CN" sz="2000" b="1" noProof="0" dirty="0">
                <a:solidFill>
                  <a:schemeClr val="bg2"/>
                </a:solidFill>
              </a:rPr>
              <a:t>(quant</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2" name="TextBox 21">
            <a:extLst>
              <a:ext uri="{FF2B5EF4-FFF2-40B4-BE49-F238E27FC236}">
                <a16:creationId xmlns:a16="http://schemas.microsoft.com/office/drawing/2014/main" id="{95832B87-D550-A605-14E1-1CAD39ED09DF}"/>
              </a:ext>
            </a:extLst>
          </p:cNvPr>
          <p:cNvSpPr txBox="1"/>
          <p:nvPr/>
        </p:nvSpPr>
        <p:spPr>
          <a:xfrm>
            <a:off x="7157766" y="3566823"/>
            <a:ext cx="1907606" cy="573744"/>
          </a:xfrm>
          <a:prstGeom prst="rect">
            <a:avLst/>
          </a:prstGeom>
          <a:noFill/>
        </p:spPr>
        <p:txBody>
          <a:bodyPr wrap="none" lIns="108000" tIns="108000" rIns="108000" bIns="108000" rtlCol="0">
            <a:noAutofit/>
          </a:bodyPr>
          <a:lstStyle/>
          <a:p>
            <a:r>
              <a:rPr lang="en-150" altLang="zh-CN" noProof="0" dirty="0">
                <a:solidFill>
                  <a:schemeClr val="bg2"/>
                </a:solidFill>
                <a:latin typeface="Arial" panose="020B0604020202020204" pitchFamily="34" charset="0"/>
                <a:cs typeface="Arial" panose="020B0604020202020204" pitchFamily="34" charset="0"/>
              </a:rPr>
              <a:t>Cosine distances</a:t>
            </a:r>
            <a:endParaRPr lang="zh-CN" altLang="en-US" noProof="0" dirty="0" err="1">
              <a:solidFill>
                <a:schemeClr val="bg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538F654-C799-3720-2E75-2ADD12F1649D}"/>
              </a:ext>
            </a:extLst>
          </p:cNvPr>
          <p:cNvSpPr txBox="1"/>
          <p:nvPr/>
        </p:nvSpPr>
        <p:spPr>
          <a:xfrm>
            <a:off x="9708977" y="1589969"/>
            <a:ext cx="1868260" cy="914400"/>
          </a:xfrm>
          <a:prstGeom prst="rect">
            <a:avLst/>
          </a:prstGeom>
          <a:noFill/>
        </p:spPr>
        <p:txBody>
          <a:bodyPr wrap="none" lIns="108000" tIns="108000" rIns="108000" bIns="108000" rtlCol="0">
            <a:noAutofit/>
          </a:bodyPr>
          <a:lstStyle/>
          <a:p>
            <a:r>
              <a:rPr lang="en-150" altLang="zh-CN" sz="2000" b="1" dirty="0">
                <a:solidFill>
                  <a:schemeClr val="bg2"/>
                </a:solidFill>
              </a:rPr>
              <a:t>Conclusions:</a:t>
            </a:r>
          </a:p>
          <a:p>
            <a:r>
              <a:rPr lang="en-150" altLang="zh-CN" sz="2000" b="1" noProof="0" dirty="0">
                <a:solidFill>
                  <a:schemeClr val="bg2"/>
                </a:solidFill>
              </a:rPr>
              <a:t>(qual</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4" name="TextBox 23">
            <a:extLst>
              <a:ext uri="{FF2B5EF4-FFF2-40B4-BE49-F238E27FC236}">
                <a16:creationId xmlns:a16="http://schemas.microsoft.com/office/drawing/2014/main" id="{CC30B22C-2467-3626-B7A4-1C92EE5530D9}"/>
              </a:ext>
            </a:extLst>
          </p:cNvPr>
          <p:cNvSpPr txBox="1"/>
          <p:nvPr/>
        </p:nvSpPr>
        <p:spPr>
          <a:xfrm>
            <a:off x="9627567" y="2903759"/>
            <a:ext cx="2570783" cy="2325478"/>
          </a:xfrm>
          <a:prstGeom prst="rect">
            <a:avLst/>
          </a:prstGeom>
          <a:noFill/>
        </p:spPr>
        <p:txBody>
          <a:bodyPr wrap="none" lIns="108000" tIns="108000" rIns="108000" bIns="108000" rtlCol="0">
            <a:noAutofit/>
          </a:bodyPr>
          <a:lstStyle/>
          <a:p>
            <a:r>
              <a:rPr lang="en-150" altLang="zh-CN" noProof="0" dirty="0">
                <a:solidFill>
                  <a:schemeClr val="bg2"/>
                </a:solidFill>
                <a:latin typeface="Arial" panose="020B0604020202020204" pitchFamily="34" charset="0"/>
                <a:cs typeface="Arial" panose="020B0604020202020204" pitchFamily="34" charset="0"/>
              </a:rPr>
              <a:t>Relative distances </a:t>
            </a:r>
          </a:p>
          <a:p>
            <a:r>
              <a:rPr lang="en-150" altLang="zh-CN" noProof="0" dirty="0">
                <a:solidFill>
                  <a:schemeClr val="bg2"/>
                </a:solidFill>
                <a:latin typeface="Arial" panose="020B0604020202020204" pitchFamily="34" charset="0"/>
                <a:cs typeface="Arial" panose="020B0604020202020204" pitchFamily="34" charset="0"/>
              </a:rPr>
              <a:t>between word-pairs </a:t>
            </a:r>
          </a:p>
          <a:p>
            <a:r>
              <a:rPr lang="en-150" altLang="zh-CN" noProof="0" dirty="0">
                <a:solidFill>
                  <a:schemeClr val="bg2"/>
                </a:solidFill>
                <a:latin typeface="Arial" panose="020B0604020202020204" pitchFamily="34" charset="0"/>
                <a:cs typeface="Arial" panose="020B0604020202020204" pitchFamily="34" charset="0"/>
              </a:rPr>
              <a:t>in the semantic network</a:t>
            </a:r>
          </a:p>
          <a:p>
            <a:endParaRPr lang="en-150" altLang="zh-CN" dirty="0">
              <a:solidFill>
                <a:schemeClr val="bg2"/>
              </a:solidFill>
              <a:latin typeface="Arial" panose="020B0604020202020204" pitchFamily="34" charset="0"/>
              <a:cs typeface="Arial" panose="020B0604020202020204" pitchFamily="34" charset="0"/>
            </a:endParaRPr>
          </a:p>
          <a:p>
            <a:r>
              <a:rPr lang="en-150" altLang="zh-CN" noProof="0" dirty="0">
                <a:solidFill>
                  <a:schemeClr val="bg2"/>
                </a:solidFill>
                <a:latin typeface="Arial" panose="020B0604020202020204" pitchFamily="34" charset="0"/>
                <a:cs typeface="Arial" panose="020B0604020202020204" pitchFamily="34" charset="0"/>
              </a:rPr>
              <a:t>Determined</a:t>
            </a:r>
          </a:p>
          <a:p>
            <a:r>
              <a:rPr lang="en-150" altLang="zh-CN" dirty="0">
                <a:solidFill>
                  <a:schemeClr val="bg2"/>
                </a:solidFill>
                <a:latin typeface="Arial" panose="020B0604020202020204" pitchFamily="34" charset="0"/>
                <a:cs typeface="Arial" panose="020B0604020202020204" pitchFamily="34" charset="0"/>
              </a:rPr>
              <a:t>qualitatively through</a:t>
            </a:r>
          </a:p>
          <a:p>
            <a:r>
              <a:rPr lang="en-150" altLang="zh-CN" noProof="0" dirty="0">
                <a:solidFill>
                  <a:schemeClr val="bg2"/>
                </a:solidFill>
                <a:latin typeface="Arial" panose="020B0604020202020204" pitchFamily="34" charset="0"/>
                <a:cs typeface="Arial" panose="020B0604020202020204" pitchFamily="34" charset="0"/>
              </a:rPr>
              <a:t>comparative analysis </a:t>
            </a:r>
            <a:endParaRPr lang="zh-CN" altLang="en-US" noProof="0" dirty="0" err="1">
              <a:solidFill>
                <a:schemeClr val="bg2"/>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C9DDE75-73C7-1251-E224-F817D8C7EB9B}"/>
              </a:ext>
            </a:extLst>
          </p:cNvPr>
          <p:cNvPicPr>
            <a:picLocks noChangeAspect="1"/>
          </p:cNvPicPr>
          <p:nvPr/>
        </p:nvPicPr>
        <p:blipFill>
          <a:blip r:embed="rId3"/>
          <a:stretch>
            <a:fillRect/>
          </a:stretch>
        </p:blipFill>
        <p:spPr>
          <a:xfrm>
            <a:off x="14231" y="2784895"/>
            <a:ext cx="3781779" cy="2563206"/>
          </a:xfrm>
          <a:prstGeom prst="rect">
            <a:avLst/>
          </a:prstGeom>
        </p:spPr>
      </p:pic>
      <p:sp>
        <p:nvSpPr>
          <p:cNvPr id="6" name="TextBox 5">
            <a:extLst>
              <a:ext uri="{FF2B5EF4-FFF2-40B4-BE49-F238E27FC236}">
                <a16:creationId xmlns:a16="http://schemas.microsoft.com/office/drawing/2014/main" id="{A442A28F-1A1E-1AE4-1BA3-BFBCDDD3FE11}"/>
              </a:ext>
            </a:extLst>
          </p:cNvPr>
          <p:cNvSpPr txBox="1"/>
          <p:nvPr/>
        </p:nvSpPr>
        <p:spPr>
          <a:xfrm>
            <a:off x="4215637" y="3374361"/>
            <a:ext cx="2408447" cy="923330"/>
          </a:xfrm>
          <a:prstGeom prst="rect">
            <a:avLst/>
          </a:prstGeom>
          <a:noFill/>
        </p:spPr>
        <p:txBody>
          <a:bodyPr wrap="square">
            <a:spAutoFit/>
          </a:bodyPr>
          <a:lstStyle/>
          <a:p>
            <a:pPr marL="285750" indent="-285750">
              <a:buFont typeface="Arial" panose="020B0604020202020204" pitchFamily="34" charset="0"/>
              <a:buChar char="•"/>
            </a:pPr>
            <a:r>
              <a:rPr lang="en-150" altLang="zh-CN" dirty="0">
                <a:solidFill>
                  <a:schemeClr val="bg2"/>
                </a:solidFill>
                <a:latin typeface="Arial" panose="020B0604020202020204" pitchFamily="34" charset="0"/>
                <a:cs typeface="Arial" panose="020B0604020202020204" pitchFamily="34" charset="0"/>
              </a:rPr>
              <a:t>Obtain high </a:t>
            </a:r>
          </a:p>
          <a:p>
            <a:r>
              <a:rPr lang="en-150" altLang="zh-CN" dirty="0">
                <a:solidFill>
                  <a:schemeClr val="bg2"/>
                </a:solidFill>
                <a:latin typeface="Arial" panose="020B0604020202020204" pitchFamily="34" charset="0"/>
                <a:cs typeface="Arial" panose="020B0604020202020204" pitchFamily="34" charset="0"/>
              </a:rPr>
              <a:t>     dimensional word </a:t>
            </a:r>
          </a:p>
          <a:p>
            <a:r>
              <a:rPr lang="en-150" altLang="zh-CN" dirty="0">
                <a:solidFill>
                  <a:schemeClr val="bg2"/>
                </a:solidFill>
                <a:latin typeface="Arial" panose="020B0604020202020204" pitchFamily="34" charset="0"/>
                <a:cs typeface="Arial" panose="020B0604020202020204" pitchFamily="34" charset="0"/>
              </a:rPr>
              <a:t>     vectors from NN</a:t>
            </a:r>
          </a:p>
        </p:txBody>
      </p:sp>
      <p:sp>
        <p:nvSpPr>
          <p:cNvPr id="3" name="Arrow: Right 2">
            <a:extLst>
              <a:ext uri="{FF2B5EF4-FFF2-40B4-BE49-F238E27FC236}">
                <a16:creationId xmlns:a16="http://schemas.microsoft.com/office/drawing/2014/main" id="{1BF8D480-B08D-560B-9E4C-8871EF2877CD}"/>
              </a:ext>
            </a:extLst>
          </p:cNvPr>
          <p:cNvSpPr/>
          <p:nvPr/>
        </p:nvSpPr>
        <p:spPr>
          <a:xfrm>
            <a:off x="3768451" y="3540984"/>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rrow: Right 7">
            <a:extLst>
              <a:ext uri="{FF2B5EF4-FFF2-40B4-BE49-F238E27FC236}">
                <a16:creationId xmlns:a16="http://schemas.microsoft.com/office/drawing/2014/main" id="{5BE681F6-E56E-7B83-C035-DAD18DEF9E07}"/>
              </a:ext>
            </a:extLst>
          </p:cNvPr>
          <p:cNvSpPr/>
          <p:nvPr/>
        </p:nvSpPr>
        <p:spPr>
          <a:xfrm>
            <a:off x="6638705" y="3518942"/>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rrow: Right 8">
            <a:extLst>
              <a:ext uri="{FF2B5EF4-FFF2-40B4-BE49-F238E27FC236}">
                <a16:creationId xmlns:a16="http://schemas.microsoft.com/office/drawing/2014/main" id="{2CB6BB45-9DB0-A22E-8CB6-4CAF783F9515}"/>
              </a:ext>
            </a:extLst>
          </p:cNvPr>
          <p:cNvSpPr/>
          <p:nvPr/>
        </p:nvSpPr>
        <p:spPr>
          <a:xfrm>
            <a:off x="9159189" y="3513727"/>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3177353"/>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DE25A-3101-3A45-0940-4FD0A63A8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8B18A-3C34-1E24-5C4E-379773D7EBFD}"/>
              </a:ext>
            </a:extLst>
          </p:cNvPr>
          <p:cNvSpPr>
            <a:spLocks noGrp="1"/>
          </p:cNvSpPr>
          <p:nvPr>
            <p:ph type="title"/>
          </p:nvPr>
        </p:nvSpPr>
        <p:spPr>
          <a:xfrm>
            <a:off x="404663" y="332656"/>
            <a:ext cx="11389024" cy="432048"/>
          </a:xfrm>
        </p:spPr>
        <p:txBody>
          <a:bodyPr/>
          <a:lstStyle/>
          <a:p>
            <a:r>
              <a:rPr lang="en-150" altLang="zh-CN" sz="2800" dirty="0">
                <a:solidFill>
                  <a:schemeClr val="tx1"/>
                </a:solidFill>
                <a:latin typeface="Times New Roman" panose="02020603050405020304" pitchFamily="18" charset="0"/>
                <a:ea typeface="+mn-ea"/>
                <a:cs typeface="Times New Roman" panose="02020603050405020304" pitchFamily="18" charset="0"/>
              </a:rPr>
              <a:t>How to compare the representation of words between NN and human brain</a:t>
            </a:r>
            <a:endParaRPr lang="zh-CN" altLang="en-US" sz="2800" dirty="0">
              <a:solidFill>
                <a:schemeClr val="tx1"/>
              </a:solidFill>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5CAB9F-ECE5-D9E4-B70F-8927F72CE1D7}"/>
              </a:ext>
            </a:extLst>
          </p:cNvPr>
          <p:cNvSpPr>
            <a:spLocks noGrp="1"/>
          </p:cNvSpPr>
          <p:nvPr>
            <p:ph type="sldNum" sz="quarter" idx="4"/>
          </p:nvPr>
        </p:nvSpPr>
        <p:spPr/>
        <p:txBody>
          <a:bodyPr/>
          <a:lstStyle/>
          <a:p>
            <a:fld id="{5EE7099E-8998-4851-915A-4F4831808297}" type="slidenum">
              <a:rPr lang="nl-NL" smtClean="0"/>
              <a:pPr/>
              <a:t>66</a:t>
            </a:fld>
            <a:endParaRPr lang="nl-NL"/>
          </a:p>
        </p:txBody>
      </p:sp>
      <p:sp>
        <p:nvSpPr>
          <p:cNvPr id="6" name="TextBox 5">
            <a:extLst>
              <a:ext uri="{FF2B5EF4-FFF2-40B4-BE49-F238E27FC236}">
                <a16:creationId xmlns:a16="http://schemas.microsoft.com/office/drawing/2014/main" id="{CE9E5A33-787B-7036-C36A-95C604762539}"/>
              </a:ext>
            </a:extLst>
          </p:cNvPr>
          <p:cNvSpPr txBox="1"/>
          <p:nvPr/>
        </p:nvSpPr>
        <p:spPr>
          <a:xfrm>
            <a:off x="1274639" y="1454709"/>
            <a:ext cx="2520280" cy="914400"/>
          </a:xfrm>
          <a:prstGeom prst="rect">
            <a:avLst/>
          </a:prstGeom>
          <a:noFill/>
        </p:spPr>
        <p:txBody>
          <a:bodyPr wrap="none" lIns="108000" tIns="108000" rIns="108000" bIns="108000" rtlCol="0">
            <a:noAutofit/>
          </a:bodyPr>
          <a:lstStyle/>
          <a:p>
            <a:r>
              <a:rPr lang="en-150" altLang="zh-CN" sz="2400" b="1" noProof="0" dirty="0">
                <a:solidFill>
                  <a:schemeClr val="bg2"/>
                </a:solidFill>
              </a:rPr>
              <a:t>Human experiment</a:t>
            </a:r>
            <a:r>
              <a:rPr lang="en-US" altLang="zh-CN" sz="2400" b="1" noProof="0" dirty="0">
                <a:solidFill>
                  <a:schemeClr val="bg2"/>
                </a:solidFill>
              </a:rPr>
              <a:t> </a:t>
            </a:r>
            <a:r>
              <a:rPr lang="en-150" altLang="zh-CN" sz="2400" b="1" noProof="0" dirty="0">
                <a:solidFill>
                  <a:schemeClr val="bg2"/>
                </a:solidFill>
              </a:rPr>
              <a:t>:</a:t>
            </a:r>
            <a:endParaRPr lang="zh-CN" altLang="en-US" sz="2400" b="1" noProof="0" dirty="0" err="1">
              <a:solidFill>
                <a:schemeClr val="bg2"/>
              </a:solidFill>
            </a:endParaRPr>
          </a:p>
        </p:txBody>
      </p:sp>
      <p:sp>
        <p:nvSpPr>
          <p:cNvPr id="14" name="TextBox 13">
            <a:extLst>
              <a:ext uri="{FF2B5EF4-FFF2-40B4-BE49-F238E27FC236}">
                <a16:creationId xmlns:a16="http://schemas.microsoft.com/office/drawing/2014/main" id="{AE8AC0B7-EC20-0361-6CFA-857969B76BFC}"/>
              </a:ext>
            </a:extLst>
          </p:cNvPr>
          <p:cNvSpPr txBox="1"/>
          <p:nvPr/>
        </p:nvSpPr>
        <p:spPr>
          <a:xfrm>
            <a:off x="7143293" y="1454709"/>
            <a:ext cx="2520280" cy="914400"/>
          </a:xfrm>
          <a:prstGeom prst="rect">
            <a:avLst/>
          </a:prstGeom>
          <a:noFill/>
        </p:spPr>
        <p:txBody>
          <a:bodyPr wrap="none" lIns="108000" tIns="108000" rIns="108000" bIns="108000" rtlCol="0">
            <a:noAutofit/>
          </a:bodyPr>
          <a:lstStyle/>
          <a:p>
            <a:r>
              <a:rPr lang="en-150" altLang="zh-CN" sz="2400" b="1" noProof="0" dirty="0">
                <a:solidFill>
                  <a:schemeClr val="bg2"/>
                </a:solidFill>
              </a:rPr>
              <a:t>NN experiment</a:t>
            </a:r>
            <a:r>
              <a:rPr lang="en-US" altLang="zh-CN" sz="2400" b="1" noProof="0" dirty="0">
                <a:solidFill>
                  <a:schemeClr val="bg2"/>
                </a:solidFill>
              </a:rPr>
              <a:t> </a:t>
            </a:r>
            <a:r>
              <a:rPr lang="en-150" altLang="zh-CN" sz="2400" b="1" noProof="0" dirty="0">
                <a:solidFill>
                  <a:schemeClr val="bg2"/>
                </a:solidFill>
              </a:rPr>
              <a:t>:</a:t>
            </a:r>
            <a:endParaRPr lang="zh-CN" altLang="en-US" sz="2400" b="1" noProof="0" dirty="0" err="1">
              <a:solidFill>
                <a:schemeClr val="bg2"/>
              </a:solidFill>
            </a:endParaRPr>
          </a:p>
        </p:txBody>
      </p:sp>
      <p:pic>
        <p:nvPicPr>
          <p:cNvPr id="3" name="Picture 2">
            <a:extLst>
              <a:ext uri="{FF2B5EF4-FFF2-40B4-BE49-F238E27FC236}">
                <a16:creationId xmlns:a16="http://schemas.microsoft.com/office/drawing/2014/main" id="{66FA4520-ED68-F3F5-1D89-2CE3FA35496D}"/>
              </a:ext>
            </a:extLst>
          </p:cNvPr>
          <p:cNvPicPr>
            <a:picLocks noChangeAspect="1"/>
          </p:cNvPicPr>
          <p:nvPr/>
        </p:nvPicPr>
        <p:blipFill>
          <a:blip r:embed="rId2"/>
          <a:srcRect t="5260" r="13881" b="10748"/>
          <a:stretch/>
        </p:blipFill>
        <p:spPr>
          <a:xfrm>
            <a:off x="31689" y="2181192"/>
            <a:ext cx="5757599" cy="3156675"/>
          </a:xfrm>
          <a:prstGeom prst="rect">
            <a:avLst/>
          </a:prstGeom>
        </p:spPr>
      </p:pic>
      <p:pic>
        <p:nvPicPr>
          <p:cNvPr id="5" name="Picture 4">
            <a:extLst>
              <a:ext uri="{FF2B5EF4-FFF2-40B4-BE49-F238E27FC236}">
                <a16:creationId xmlns:a16="http://schemas.microsoft.com/office/drawing/2014/main" id="{0BD26AFE-4493-F2D8-8D29-0CE87407EDAE}"/>
              </a:ext>
            </a:extLst>
          </p:cNvPr>
          <p:cNvPicPr>
            <a:picLocks noChangeAspect="1"/>
          </p:cNvPicPr>
          <p:nvPr/>
        </p:nvPicPr>
        <p:blipFill>
          <a:blip r:embed="rId3"/>
          <a:srcRect t="5219" r="10574" b="18520"/>
          <a:stretch/>
        </p:blipFill>
        <p:spPr>
          <a:xfrm>
            <a:off x="6200246" y="2181192"/>
            <a:ext cx="5998104" cy="2875425"/>
          </a:xfrm>
          <a:prstGeom prst="rect">
            <a:avLst/>
          </a:prstGeom>
        </p:spPr>
      </p:pic>
    </p:spTree>
    <p:extLst>
      <p:ext uri="{BB962C8B-B14F-4D97-AF65-F5344CB8AC3E}">
        <p14:creationId xmlns:p14="http://schemas.microsoft.com/office/powerpoint/2010/main" val="367423244"/>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FBE84-3B83-3211-23A3-56BECBBE0AF4}"/>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86E322B-0FA1-3234-C79B-49CA5AEA009E}"/>
              </a:ext>
            </a:extLst>
          </p:cNvPr>
          <p:cNvSpPr>
            <a:spLocks noGrp="1"/>
          </p:cNvSpPr>
          <p:nvPr>
            <p:ph type="sldNum" sz="quarter" idx="4"/>
          </p:nvPr>
        </p:nvSpPr>
        <p:spPr/>
        <p:txBody>
          <a:bodyPr/>
          <a:lstStyle/>
          <a:p>
            <a:fld id="{5EE7099E-8998-4851-915A-4F4831808297}" type="slidenum">
              <a:rPr lang="nl-NL" smtClean="0"/>
              <a:pPr/>
              <a:t>67</a:t>
            </a:fld>
            <a:endParaRPr lang="nl-NL"/>
          </a:p>
        </p:txBody>
      </p:sp>
      <p:sp>
        <p:nvSpPr>
          <p:cNvPr id="2" name="Title 1">
            <a:extLst>
              <a:ext uri="{FF2B5EF4-FFF2-40B4-BE49-F238E27FC236}">
                <a16:creationId xmlns:a16="http://schemas.microsoft.com/office/drawing/2014/main" id="{FFCAE1B1-46D9-B53A-6709-9D98C66BA381}"/>
              </a:ext>
            </a:extLst>
          </p:cNvPr>
          <p:cNvSpPr>
            <a:spLocks noGrp="1"/>
          </p:cNvSpPr>
          <p:nvPr>
            <p:ph type="title"/>
          </p:nvPr>
        </p:nvSpPr>
        <p:spPr>
          <a:xfrm>
            <a:off x="197273" y="-22185"/>
            <a:ext cx="11086478" cy="955317"/>
          </a:xfrm>
        </p:spPr>
        <p:txBody>
          <a:bodyPr/>
          <a:lstStyle/>
          <a:p>
            <a:r>
              <a:rPr lang="en-150" sz="2800" dirty="0">
                <a:solidFill>
                  <a:schemeClr val="tx1"/>
                </a:solidFill>
                <a:latin typeface="Times New Roman" panose="02020603050405020304" pitchFamily="18" charset="0"/>
                <a:ea typeface="+mn-ea"/>
                <a:cs typeface="Times New Roman" panose="02020603050405020304" pitchFamily="18" charset="0"/>
              </a:rPr>
              <a:t>Check consistency between NN and human brain</a:t>
            </a:r>
          </a:p>
        </p:txBody>
      </p:sp>
      <p:sp>
        <p:nvSpPr>
          <p:cNvPr id="19" name="Rectangle: Rounded Corners 18">
            <a:extLst>
              <a:ext uri="{FF2B5EF4-FFF2-40B4-BE49-F238E27FC236}">
                <a16:creationId xmlns:a16="http://schemas.microsoft.com/office/drawing/2014/main" id="{8E970655-11B6-A67F-6530-EF70894CFBF2}"/>
              </a:ext>
            </a:extLst>
          </p:cNvPr>
          <p:cNvSpPr/>
          <p:nvPr/>
        </p:nvSpPr>
        <p:spPr>
          <a:xfrm>
            <a:off x="27861" y="2104011"/>
            <a:ext cx="5855289" cy="321454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82E8454D-F597-1C16-F6AB-96213E0FF8A1}"/>
              </a:ext>
            </a:extLst>
          </p:cNvPr>
          <p:cNvSpPr txBox="1"/>
          <p:nvPr/>
        </p:nvSpPr>
        <p:spPr>
          <a:xfrm>
            <a:off x="24793" y="2228665"/>
            <a:ext cx="5309001" cy="3045621"/>
          </a:xfrm>
          <a:prstGeom prst="rect">
            <a:avLst/>
          </a:prstGeom>
          <a:noFill/>
        </p:spPr>
        <p:txBody>
          <a:bodyPr wrap="none" lIns="108000" tIns="108000" rIns="108000" bIns="108000" rtlCol="0">
            <a:noAutofit/>
          </a:bodyPr>
          <a:lstStyle/>
          <a:p>
            <a:r>
              <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rPr>
              <a:t>To be verified criteria for BERT </a:t>
            </a:r>
            <a:r>
              <a:rPr lang="en-US" altLang="zh-CN" b="1" noProof="0" dirty="0">
                <a:solidFill>
                  <a:schemeClr val="bg2"/>
                </a:solidFill>
                <a:latin typeface="Arial" panose="020B0604020202020204" pitchFamily="34" charset="0"/>
                <a:ea typeface="Arial Unicode MS" panose="020B0604020202020204" pitchFamily="34" charset="-122"/>
                <a:cs typeface="Arial" panose="020B0604020202020204" pitchFamily="34" charset="0"/>
              </a:rPr>
              <a:t>:</a:t>
            </a:r>
          </a:p>
          <a:p>
            <a:endPar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endParaRPr>
          </a:p>
          <a:p>
            <a:pPr marL="285750" indent="-285750">
              <a:lnSpc>
                <a:spcPct val="200000"/>
              </a:lnSpc>
              <a:buFont typeface="Wingdings" panose="05000000000000000000" pitchFamily="2" charset="2"/>
              <a:buChar char="Ø"/>
            </a:pPr>
            <a:r>
              <a:rPr lang="en-US" altLang="zh-CN" kern="100" dirty="0">
                <a:solidFill>
                  <a:schemeClr val="bg2"/>
                </a:solidFill>
                <a:latin typeface="Arial" panose="020B0604020202020204" pitchFamily="34" charset="0"/>
                <a:ea typeface="等线" panose="02010600030101010101" pitchFamily="2" charset="-122"/>
                <a:cs typeface="Arial" panose="020B0604020202020204" pitchFamily="34" charset="0"/>
              </a:rPr>
              <a:t>Existing qualitative findings should be reflected</a:t>
            </a:r>
          </a:p>
          <a:p>
            <a:pPr marL="285750" indent="-285750" algn="l">
              <a:lnSpc>
                <a:spcPct val="200000"/>
              </a:lnSpc>
              <a:buFont typeface="Arial" panose="020B0604020202020204" pitchFamily="34" charset="0"/>
              <a:buChar char="•"/>
            </a:pPr>
            <a:r>
              <a:rPr lang="en-US" altLang="zh-CN" kern="100" dirty="0">
                <a:solidFill>
                  <a:schemeClr val="bg2"/>
                </a:solidFill>
                <a:latin typeface="Arial" panose="020B0604020202020204" pitchFamily="34" charset="0"/>
                <a:ea typeface="等线" panose="02010600030101010101" pitchFamily="2" charset="-122"/>
                <a:cs typeface="Arial" panose="020B0604020202020204" pitchFamily="34" charset="0"/>
              </a:rPr>
              <a:t>Semantic category, semantic feature congruent words </a:t>
            </a:r>
          </a:p>
          <a:p>
            <a:pPr algn="l">
              <a:lnSpc>
                <a:spcPct val="200000"/>
              </a:lnSpc>
            </a:pPr>
            <a:r>
              <a:rPr lang="en-US" altLang="zh-CN" kern="100" dirty="0">
                <a:solidFill>
                  <a:schemeClr val="bg2"/>
                </a:solidFill>
                <a:latin typeface="Arial" panose="020B0604020202020204" pitchFamily="34" charset="0"/>
                <a:ea typeface="等线" panose="02010600030101010101" pitchFamily="2" charset="-122"/>
                <a:cs typeface="Arial" panose="020B0604020202020204" pitchFamily="34" charset="0"/>
              </a:rPr>
              <a:t>are located closer than … ; </a:t>
            </a:r>
          </a:p>
          <a:p>
            <a:pPr marL="285750" indent="-285750">
              <a:lnSpc>
                <a:spcPct val="200000"/>
              </a:lnSpc>
              <a:buFont typeface="Wingdings" panose="05000000000000000000" pitchFamily="2" charset="2"/>
              <a:buChar char="Ø"/>
            </a:pPr>
            <a:r>
              <a:rPr lang="en-US" altLang="zh-CN" kern="100" dirty="0">
                <a:solidFill>
                  <a:schemeClr val="bg2"/>
                </a:solidFill>
                <a:latin typeface="Arial" panose="020B0604020202020204" pitchFamily="34" charset="0"/>
                <a:ea typeface="等线" panose="02010600030101010101" pitchFamily="2" charset="-122"/>
                <a:cs typeface="Arial" panose="020B0604020202020204" pitchFamily="34" charset="0"/>
              </a:rPr>
              <a:t>Existing quantitative results should be reflected. </a:t>
            </a:r>
          </a:p>
        </p:txBody>
      </p:sp>
      <p:sp>
        <p:nvSpPr>
          <p:cNvPr id="10" name="TextBox 9">
            <a:extLst>
              <a:ext uri="{FF2B5EF4-FFF2-40B4-BE49-F238E27FC236}">
                <a16:creationId xmlns:a16="http://schemas.microsoft.com/office/drawing/2014/main" id="{5DFE7196-DA4B-D735-070D-BF2416008795}"/>
              </a:ext>
            </a:extLst>
          </p:cNvPr>
          <p:cNvSpPr txBox="1"/>
          <p:nvPr/>
        </p:nvSpPr>
        <p:spPr>
          <a:xfrm>
            <a:off x="6902420" y="2059738"/>
            <a:ext cx="5274340" cy="3214548"/>
          </a:xfrm>
          <a:prstGeom prst="rect">
            <a:avLst/>
          </a:prstGeom>
          <a:noFill/>
        </p:spPr>
        <p:txBody>
          <a:bodyPr wrap="square" lIns="108000" tIns="108000" rIns="108000" bIns="108000" rtlCol="0">
            <a:noAutofit/>
          </a:bodyPr>
          <a:lstStyle/>
          <a:p>
            <a:pPr marL="342900" indent="-342900">
              <a:buFont typeface="+mj-lt"/>
              <a:buAutoNum type="alphaLcPeriod"/>
            </a:pPr>
            <a:r>
              <a:rPr lang="en-150"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Check</a:t>
            </a:r>
            <a:r>
              <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 the words summarized from (</a:t>
            </a:r>
            <a:r>
              <a:rPr lang="en-US" altLang="zh-CN" sz="1600" kern="100" dirty="0" err="1">
                <a:solidFill>
                  <a:schemeClr val="bg2"/>
                </a:solidFill>
                <a:latin typeface="Arial" panose="020B0604020202020204" pitchFamily="34" charset="0"/>
                <a:ea typeface="等线" panose="02010600030101010101" pitchFamily="2" charset="-122"/>
                <a:cs typeface="Arial" panose="020B0604020202020204" pitchFamily="34" charset="0"/>
              </a:rPr>
              <a:t>Bürki</a:t>
            </a:r>
            <a:r>
              <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 et al., 2020) to verify the organization of words from sematic category;</a:t>
            </a:r>
          </a:p>
          <a:p>
            <a:pPr marL="342900" indent="-342900">
              <a:buFont typeface="+mj-lt"/>
              <a:buAutoNum type="alphaLcPeriod"/>
            </a:pPr>
            <a:endPar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342900" indent="-342900">
              <a:buFont typeface="+mj-lt"/>
              <a:buAutoNum type="alphaLcPeriod"/>
            </a:pPr>
            <a:r>
              <a:rPr lang="en-150"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Check</a:t>
            </a:r>
            <a:r>
              <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 the words obtained from (De Zubicaray et al., 2018; Gauvin et al., 2019; Wang et al., 2024) to verify the organization of words from sematic features;</a:t>
            </a:r>
          </a:p>
          <a:p>
            <a:pPr marL="342900" indent="-342900">
              <a:buFont typeface="+mj-lt"/>
              <a:buAutoNum type="alphaLcPeriod"/>
            </a:pPr>
            <a:endPar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342900" indent="-342900">
              <a:buFont typeface="+mj-lt"/>
              <a:buAutoNum type="alphaLcPeriod"/>
            </a:pPr>
            <a:r>
              <a:rPr lang="en-150"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Check the </a:t>
            </a:r>
            <a:r>
              <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prediction values of contextual embeddings</a:t>
            </a:r>
            <a:r>
              <a:rPr lang="en-150"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 in t</a:t>
            </a:r>
            <a:r>
              <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he naming latencies and naming accuracies</a:t>
            </a:r>
            <a:r>
              <a:rPr lang="en-150"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rPr>
              <a:t>.</a:t>
            </a:r>
            <a:endParaRPr lang="en-US" altLang="zh-CN" sz="16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p:txBody>
      </p:sp>
      <p:sp>
        <p:nvSpPr>
          <p:cNvPr id="14" name="TextBox 13">
            <a:extLst>
              <a:ext uri="{FF2B5EF4-FFF2-40B4-BE49-F238E27FC236}">
                <a16:creationId xmlns:a16="http://schemas.microsoft.com/office/drawing/2014/main" id="{FE18B5E6-FA3F-1D01-A35A-B0AAF713BE95}"/>
              </a:ext>
            </a:extLst>
          </p:cNvPr>
          <p:cNvSpPr txBox="1"/>
          <p:nvPr/>
        </p:nvSpPr>
        <p:spPr>
          <a:xfrm>
            <a:off x="7251303" y="1334482"/>
            <a:ext cx="2808312" cy="369332"/>
          </a:xfrm>
          <a:prstGeom prst="rect">
            <a:avLst/>
          </a:prstGeom>
          <a:noFill/>
        </p:spPr>
        <p:txBody>
          <a:bodyPr wrap="square">
            <a:spAutoFit/>
          </a:bodyPr>
          <a:lstStyle/>
          <a:p>
            <a:r>
              <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rPr>
              <a:t>Technical realization : </a:t>
            </a:r>
          </a:p>
        </p:txBody>
      </p:sp>
      <p:sp>
        <p:nvSpPr>
          <p:cNvPr id="16" name="Arrow: Right 15">
            <a:extLst>
              <a:ext uri="{FF2B5EF4-FFF2-40B4-BE49-F238E27FC236}">
                <a16:creationId xmlns:a16="http://schemas.microsoft.com/office/drawing/2014/main" id="{73BAA54E-A88B-274A-CC35-14116CC76189}"/>
              </a:ext>
            </a:extLst>
          </p:cNvPr>
          <p:cNvSpPr/>
          <p:nvPr/>
        </p:nvSpPr>
        <p:spPr>
          <a:xfrm>
            <a:off x="5884046" y="2843829"/>
            <a:ext cx="1018374" cy="95531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0785927"/>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7CF01-0A88-458E-A1BF-C0AE8FA13EA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92363719-3490-7AEB-3BFB-F96566FE81B2}"/>
              </a:ext>
            </a:extLst>
          </p:cNvPr>
          <p:cNvSpPr>
            <a:spLocks noGrp="1"/>
          </p:cNvSpPr>
          <p:nvPr>
            <p:ph type="sldNum" sz="quarter" idx="4"/>
          </p:nvPr>
        </p:nvSpPr>
        <p:spPr/>
        <p:txBody>
          <a:bodyPr/>
          <a:lstStyle/>
          <a:p>
            <a:fld id="{5EE7099E-8998-4851-915A-4F4831808297}" type="slidenum">
              <a:rPr lang="nl-NL" smtClean="0"/>
              <a:pPr/>
              <a:t>68</a:t>
            </a:fld>
            <a:endParaRPr lang="nl-NL"/>
          </a:p>
        </p:txBody>
      </p:sp>
      <p:sp>
        <p:nvSpPr>
          <p:cNvPr id="2" name="Title 1">
            <a:extLst>
              <a:ext uri="{FF2B5EF4-FFF2-40B4-BE49-F238E27FC236}">
                <a16:creationId xmlns:a16="http://schemas.microsoft.com/office/drawing/2014/main" id="{26CBD474-B9B1-5048-4925-64AA6DF46A1F}"/>
              </a:ext>
            </a:extLst>
          </p:cNvPr>
          <p:cNvSpPr>
            <a:spLocks noGrp="1"/>
          </p:cNvSpPr>
          <p:nvPr>
            <p:ph type="title"/>
          </p:nvPr>
        </p:nvSpPr>
        <p:spPr>
          <a:xfrm>
            <a:off x="410543" y="1097624"/>
            <a:ext cx="11158486" cy="955317"/>
          </a:xfrm>
        </p:spPr>
        <p:txBody>
          <a:bodyPr/>
          <a:lstStyle/>
          <a:p>
            <a:pPr marL="342900" indent="-342900">
              <a:buFont typeface="+mj-lt"/>
              <a:buAutoNum type="alphaLcPeriod"/>
            </a:pPr>
            <a:r>
              <a:rPr lang="en-150" altLang="zh-CN" sz="1600" b="0" dirty="0">
                <a:solidFill>
                  <a:schemeClr val="tx1"/>
                </a:solidFill>
                <a:latin typeface="Arial" panose="020B0604020202020204" pitchFamily="34" charset="0"/>
                <a:ea typeface="+mn-ea"/>
                <a:cs typeface="Arial" panose="020B0604020202020204" pitchFamily="34" charset="0"/>
              </a:rPr>
              <a:t>Check</a:t>
            </a:r>
            <a:r>
              <a:rPr lang="en-US" altLang="zh-CN" sz="1600" b="0" dirty="0">
                <a:solidFill>
                  <a:schemeClr val="tx1"/>
                </a:solidFill>
                <a:latin typeface="Arial" panose="020B0604020202020204" pitchFamily="34" charset="0"/>
                <a:ea typeface="+mn-ea"/>
                <a:cs typeface="Arial" panose="020B0604020202020204" pitchFamily="34" charset="0"/>
              </a:rPr>
              <a:t> the words summarized from </a:t>
            </a:r>
            <a:r>
              <a:rPr lang="en-150" altLang="zh-CN" sz="1600" b="0" dirty="0">
                <a:solidFill>
                  <a:schemeClr val="tx1"/>
                </a:solidFill>
                <a:latin typeface="Arial" panose="020B0604020202020204" pitchFamily="34" charset="0"/>
                <a:ea typeface="+mn-ea"/>
                <a:cs typeface="Arial" panose="020B0604020202020204" pitchFamily="34" charset="0"/>
              </a:rPr>
              <a:t>Check</a:t>
            </a:r>
            <a:r>
              <a:rPr lang="en-US" altLang="zh-CN" sz="1600" b="0" dirty="0">
                <a:solidFill>
                  <a:schemeClr val="tx1"/>
                </a:solidFill>
                <a:latin typeface="Arial" panose="020B0604020202020204" pitchFamily="34" charset="0"/>
                <a:ea typeface="+mn-ea"/>
                <a:cs typeface="Arial" panose="020B0604020202020204" pitchFamily="34" charset="0"/>
              </a:rPr>
              <a:t> the words summarized from (</a:t>
            </a:r>
            <a:r>
              <a:rPr lang="en-US" altLang="zh-CN" sz="1600" b="0" dirty="0" err="1">
                <a:solidFill>
                  <a:schemeClr val="tx1"/>
                </a:solidFill>
                <a:latin typeface="Arial" panose="020B0604020202020204" pitchFamily="34" charset="0"/>
                <a:ea typeface="+mn-ea"/>
                <a:cs typeface="Arial" panose="020B0604020202020204" pitchFamily="34" charset="0"/>
              </a:rPr>
              <a:t>Bürki</a:t>
            </a:r>
            <a:r>
              <a:rPr lang="en-US" altLang="zh-CN" sz="1600" b="0" dirty="0">
                <a:solidFill>
                  <a:schemeClr val="tx1"/>
                </a:solidFill>
                <a:latin typeface="Arial" panose="020B0604020202020204" pitchFamily="34" charset="0"/>
                <a:ea typeface="+mn-ea"/>
                <a:cs typeface="Arial" panose="020B0604020202020204" pitchFamily="34" charset="0"/>
              </a:rPr>
              <a:t> et al., 2020) to verify the organization of words from sematic category;</a:t>
            </a:r>
            <a:endParaRPr lang="en-US" altLang="zh-CN" sz="36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F846B6EF-1513-B771-619E-1946C84F8361}"/>
              </a:ext>
            </a:extLst>
          </p:cNvPr>
          <p:cNvPicPr>
            <a:picLocks noChangeAspect="1"/>
          </p:cNvPicPr>
          <p:nvPr/>
        </p:nvPicPr>
        <p:blipFill>
          <a:blip r:embed="rId3"/>
          <a:srcRect l="7777" b="5635"/>
          <a:stretch/>
        </p:blipFill>
        <p:spPr>
          <a:xfrm>
            <a:off x="1327158" y="2272133"/>
            <a:ext cx="3547881" cy="2873977"/>
          </a:xfrm>
          <a:prstGeom prst="rect">
            <a:avLst/>
          </a:prstGeom>
        </p:spPr>
      </p:pic>
      <p:pic>
        <p:nvPicPr>
          <p:cNvPr id="5" name="Picture 4" descr="A graph with different colored squares&#10;&#10;Description automatically generated with medium confidence">
            <a:extLst>
              <a:ext uri="{FF2B5EF4-FFF2-40B4-BE49-F238E27FC236}">
                <a16:creationId xmlns:a16="http://schemas.microsoft.com/office/drawing/2014/main" id="{B5B74481-B4C2-2D93-A1A4-1CAC3A3444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3271" y="2024999"/>
            <a:ext cx="4075616" cy="3260492"/>
          </a:xfrm>
          <a:prstGeom prst="rect">
            <a:avLst/>
          </a:prstGeom>
        </p:spPr>
      </p:pic>
      <p:sp>
        <p:nvSpPr>
          <p:cNvPr id="3" name="TextBox 2">
            <a:extLst>
              <a:ext uri="{FF2B5EF4-FFF2-40B4-BE49-F238E27FC236}">
                <a16:creationId xmlns:a16="http://schemas.microsoft.com/office/drawing/2014/main" id="{208A6D01-5D29-C92A-3E71-8102BCC24C88}"/>
              </a:ext>
            </a:extLst>
          </p:cNvPr>
          <p:cNvSpPr txBox="1"/>
          <p:nvPr/>
        </p:nvSpPr>
        <p:spPr>
          <a:xfrm>
            <a:off x="4695019" y="5365302"/>
            <a:ext cx="2808312" cy="395074"/>
          </a:xfrm>
          <a:prstGeom prst="rect">
            <a:avLst/>
          </a:prstGeom>
          <a:noFill/>
        </p:spPr>
        <p:txBody>
          <a:bodyPr wrap="none" lIns="108000" tIns="108000" rIns="108000" bIns="108000" rtlCol="0">
            <a:noAutofit/>
          </a:bodyPr>
          <a:lstStyle/>
          <a:p>
            <a:r>
              <a:rPr lang="en-150" altLang="zh-CN" sz="1400" kern="100" dirty="0">
                <a:solidFill>
                  <a:srgbClr val="FF0000"/>
                </a:solidFill>
                <a:latin typeface="Arial" panose="020B0604020202020204" pitchFamily="34" charset="0"/>
                <a:ea typeface="等线" panose="02010600030101010101" pitchFamily="2" charset="-122"/>
                <a:cs typeface="Arial" panose="020B0604020202020204" pitchFamily="34" charset="0"/>
              </a:rPr>
              <a:t>t = 25.50, </a:t>
            </a:r>
            <a:r>
              <a:rPr lang="en-150" altLang="zh-CN" sz="1400" kern="100" dirty="0" err="1">
                <a:solidFill>
                  <a:srgbClr val="FF0000"/>
                </a:solidFill>
                <a:latin typeface="Arial" panose="020B0604020202020204" pitchFamily="34" charset="0"/>
                <a:ea typeface="等线" panose="02010600030101010101" pitchFamily="2" charset="-122"/>
                <a:cs typeface="Arial" panose="020B0604020202020204" pitchFamily="34" charset="0"/>
              </a:rPr>
              <a:t>df</a:t>
            </a:r>
            <a:r>
              <a:rPr lang="en-150" altLang="zh-CN" sz="1400" kern="100" dirty="0">
                <a:solidFill>
                  <a:srgbClr val="FF0000"/>
                </a:solidFill>
                <a:latin typeface="Arial" panose="020B0604020202020204" pitchFamily="34" charset="0"/>
                <a:ea typeface="等线" panose="02010600030101010101" pitchFamily="2" charset="-122"/>
                <a:cs typeface="Arial" panose="020B0604020202020204" pitchFamily="34" charset="0"/>
              </a:rPr>
              <a:t> = 9919.2, p &lt; 0.001</a:t>
            </a:r>
            <a:endParaRPr lang="zh-CN" altLang="en-US" sz="1400" kern="100" dirty="0" err="1">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6" name="Title 1">
            <a:extLst>
              <a:ext uri="{FF2B5EF4-FFF2-40B4-BE49-F238E27FC236}">
                <a16:creationId xmlns:a16="http://schemas.microsoft.com/office/drawing/2014/main" id="{4532D513-266C-6973-E8D5-A38A9D04F5D7}"/>
              </a:ext>
            </a:extLst>
          </p:cNvPr>
          <p:cNvSpPr txBox="1">
            <a:spLocks/>
          </p:cNvSpPr>
          <p:nvPr/>
        </p:nvSpPr>
        <p:spPr>
          <a:xfrm>
            <a:off x="208769" y="187138"/>
            <a:ext cx="11158486" cy="859677"/>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en-US" altLang="zh-CN" sz="2800" dirty="0">
                <a:solidFill>
                  <a:schemeClr val="tx1"/>
                </a:solidFill>
                <a:latin typeface="Times New Roman" panose="02020603050405020304" pitchFamily="18" charset="0"/>
                <a:ea typeface="+mn-ea"/>
                <a:cs typeface="Times New Roman" panose="02020603050405020304" pitchFamily="18" charset="0"/>
              </a:rPr>
              <a:t>Technical realization (a)</a:t>
            </a:r>
            <a:endParaRPr lang="en-US" altLang="zh-CN" sz="3600" kern="100"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58318052"/>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5E78A-0865-245C-9D69-7D086C7333C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0BD30787-C7B8-3CC4-976F-7CFA313ADEFD}"/>
              </a:ext>
            </a:extLst>
          </p:cNvPr>
          <p:cNvSpPr>
            <a:spLocks noGrp="1"/>
          </p:cNvSpPr>
          <p:nvPr>
            <p:ph type="sldNum" sz="quarter" idx="4"/>
          </p:nvPr>
        </p:nvSpPr>
        <p:spPr/>
        <p:txBody>
          <a:bodyPr/>
          <a:lstStyle/>
          <a:p>
            <a:fld id="{5EE7099E-8998-4851-915A-4F4831808297}" type="slidenum">
              <a:rPr lang="nl-NL" smtClean="0"/>
              <a:pPr/>
              <a:t>69</a:t>
            </a:fld>
            <a:endParaRPr lang="nl-NL"/>
          </a:p>
        </p:txBody>
      </p:sp>
      <p:sp>
        <p:nvSpPr>
          <p:cNvPr id="2" name="Title 1">
            <a:extLst>
              <a:ext uri="{FF2B5EF4-FFF2-40B4-BE49-F238E27FC236}">
                <a16:creationId xmlns:a16="http://schemas.microsoft.com/office/drawing/2014/main" id="{82CE1B94-EABE-3A13-76E4-B00A743C73BF}"/>
              </a:ext>
            </a:extLst>
          </p:cNvPr>
          <p:cNvSpPr>
            <a:spLocks noGrp="1"/>
          </p:cNvSpPr>
          <p:nvPr>
            <p:ph type="title"/>
          </p:nvPr>
        </p:nvSpPr>
        <p:spPr>
          <a:xfrm>
            <a:off x="244224" y="1556792"/>
            <a:ext cx="11158486" cy="1521370"/>
          </a:xfrm>
        </p:spPr>
        <p:txBody>
          <a:bodyPr/>
          <a:lstStyle/>
          <a:p>
            <a:r>
              <a:rPr lang="en-US" altLang="zh-CN" sz="1600" b="0" dirty="0">
                <a:solidFill>
                  <a:schemeClr val="tx1"/>
                </a:solidFill>
                <a:latin typeface="Arial" panose="020B0604020202020204" pitchFamily="34" charset="0"/>
                <a:ea typeface="+mn-ea"/>
                <a:cs typeface="Arial" panose="020B0604020202020204" pitchFamily="34" charset="0"/>
              </a:rPr>
              <a:t>b. </a:t>
            </a:r>
            <a:r>
              <a:rPr lang="en-150" altLang="zh-CN" sz="1600" b="0" dirty="0">
                <a:solidFill>
                  <a:schemeClr val="tx1"/>
                </a:solidFill>
                <a:latin typeface="Arial" panose="020B0604020202020204" pitchFamily="34" charset="0"/>
                <a:ea typeface="+mn-ea"/>
                <a:cs typeface="Arial" panose="020B0604020202020204" pitchFamily="34" charset="0"/>
              </a:rPr>
              <a:t>Check</a:t>
            </a:r>
            <a:r>
              <a:rPr lang="en-US" altLang="zh-CN" sz="1600" b="0" dirty="0">
                <a:solidFill>
                  <a:schemeClr val="tx1"/>
                </a:solidFill>
                <a:latin typeface="Arial" panose="020B0604020202020204" pitchFamily="34" charset="0"/>
                <a:ea typeface="+mn-ea"/>
                <a:cs typeface="Arial" panose="020B0604020202020204" pitchFamily="34" charset="0"/>
              </a:rPr>
              <a:t> the words obtained from (De Zubicaray et al., 2018; Gauvin et al., 2019; Wang et al., 2024) to verify the organization of words from sematic features;</a:t>
            </a:r>
            <a:br>
              <a:rPr lang="en-US" altLang="zh-CN" sz="3600" kern="100" dirty="0">
                <a:solidFill>
                  <a:schemeClr val="bg2"/>
                </a:solidFill>
                <a:latin typeface="Arial" panose="020B0604020202020204" pitchFamily="34" charset="0"/>
                <a:ea typeface="等线" panose="02010600030101010101" pitchFamily="2" charset="-122"/>
                <a:cs typeface="Arial" panose="020B0604020202020204" pitchFamily="34" charset="0"/>
              </a:rPr>
            </a:br>
            <a:br>
              <a:rPr lang="en-US" altLang="zh-CN" sz="3600" kern="100" dirty="0">
                <a:solidFill>
                  <a:schemeClr val="bg2"/>
                </a:solidFill>
                <a:latin typeface="Arial" panose="020B0604020202020204" pitchFamily="34" charset="0"/>
                <a:ea typeface="等线" panose="02010600030101010101" pitchFamily="2" charset="-122"/>
                <a:cs typeface="Arial" panose="020B0604020202020204" pitchFamily="34" charset="0"/>
              </a:rPr>
            </a:br>
            <a:r>
              <a:rPr lang="en-US" altLang="zh-CN" sz="1600" b="0" dirty="0">
                <a:solidFill>
                  <a:schemeClr val="tx1"/>
                </a:solidFill>
                <a:latin typeface="Arial" panose="020B0604020202020204" pitchFamily="34" charset="0"/>
                <a:ea typeface="+mn-ea"/>
                <a:cs typeface="Arial" panose="020B0604020202020204" pitchFamily="34" charset="0"/>
              </a:rPr>
              <a:t>c. </a:t>
            </a:r>
            <a:r>
              <a:rPr lang="en-150" altLang="zh-CN" sz="1600" b="0" dirty="0">
                <a:solidFill>
                  <a:schemeClr val="tx1"/>
                </a:solidFill>
                <a:latin typeface="Arial" panose="020B0604020202020204" pitchFamily="34" charset="0"/>
                <a:ea typeface="+mn-ea"/>
                <a:cs typeface="Arial" panose="020B0604020202020204" pitchFamily="34" charset="0"/>
              </a:rPr>
              <a:t>Check the </a:t>
            </a:r>
            <a:r>
              <a:rPr lang="en-US" altLang="zh-CN" sz="1600" b="0" dirty="0">
                <a:solidFill>
                  <a:schemeClr val="tx1"/>
                </a:solidFill>
                <a:latin typeface="Arial" panose="020B0604020202020204" pitchFamily="34" charset="0"/>
                <a:ea typeface="+mn-ea"/>
                <a:cs typeface="Arial" panose="020B0604020202020204" pitchFamily="34" charset="0"/>
              </a:rPr>
              <a:t>prediction values of contextual embeddings</a:t>
            </a:r>
            <a:r>
              <a:rPr lang="en-150" altLang="zh-CN" sz="1600" b="0" dirty="0">
                <a:solidFill>
                  <a:schemeClr val="tx1"/>
                </a:solidFill>
                <a:latin typeface="Arial" panose="020B0604020202020204" pitchFamily="34" charset="0"/>
                <a:ea typeface="+mn-ea"/>
                <a:cs typeface="Arial" panose="020B0604020202020204" pitchFamily="34" charset="0"/>
              </a:rPr>
              <a:t> in t</a:t>
            </a:r>
            <a:r>
              <a:rPr lang="en-US" altLang="zh-CN" sz="1600" b="0" dirty="0">
                <a:solidFill>
                  <a:schemeClr val="tx1"/>
                </a:solidFill>
                <a:latin typeface="Arial" panose="020B0604020202020204" pitchFamily="34" charset="0"/>
                <a:ea typeface="+mn-ea"/>
                <a:cs typeface="Arial" panose="020B0604020202020204" pitchFamily="34" charset="0"/>
              </a:rPr>
              <a:t>he naming latencies and naming accuracies</a:t>
            </a:r>
            <a:r>
              <a:rPr lang="en-150" altLang="zh-CN" sz="1600" b="0" dirty="0">
                <a:solidFill>
                  <a:schemeClr val="tx1"/>
                </a:solidFill>
                <a:latin typeface="Arial" panose="020B0604020202020204" pitchFamily="34" charset="0"/>
                <a:ea typeface="+mn-ea"/>
                <a:cs typeface="Arial" panose="020B0604020202020204" pitchFamily="34" charset="0"/>
              </a:rPr>
              <a:t>.</a:t>
            </a:r>
            <a:br>
              <a:rPr lang="en-US" altLang="zh-CN" sz="1600" b="0" dirty="0">
                <a:solidFill>
                  <a:schemeClr val="tx1"/>
                </a:solidFill>
                <a:latin typeface="Arial" panose="020B0604020202020204" pitchFamily="34" charset="0"/>
                <a:ea typeface="+mn-ea"/>
                <a:cs typeface="Arial" panose="020B0604020202020204" pitchFamily="34" charset="0"/>
              </a:rPr>
            </a:br>
            <a:endParaRPr lang="en-US" altLang="zh-CN" sz="1600" b="0" dirty="0">
              <a:solidFill>
                <a:schemeClr val="tx1"/>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F77630EC-C6E8-5988-23C6-30B6948B24BF}"/>
              </a:ext>
            </a:extLst>
          </p:cNvPr>
          <p:cNvSpPr txBox="1">
            <a:spLocks/>
          </p:cNvSpPr>
          <p:nvPr/>
        </p:nvSpPr>
        <p:spPr>
          <a:xfrm>
            <a:off x="208769" y="187138"/>
            <a:ext cx="11158486" cy="859677"/>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en-US" altLang="zh-CN" sz="2800" dirty="0">
                <a:solidFill>
                  <a:schemeClr val="tx1"/>
                </a:solidFill>
                <a:latin typeface="Times New Roman" panose="02020603050405020304" pitchFamily="18" charset="0"/>
                <a:ea typeface="+mn-ea"/>
                <a:cs typeface="Times New Roman" panose="02020603050405020304" pitchFamily="18" charset="0"/>
              </a:rPr>
              <a:t>Technical realization (</a:t>
            </a:r>
            <a:r>
              <a:rPr lang="en-US" altLang="zh-CN" sz="2800" dirty="0" err="1">
                <a:solidFill>
                  <a:schemeClr val="tx1"/>
                </a:solidFill>
                <a:latin typeface="Times New Roman" panose="02020603050405020304" pitchFamily="18" charset="0"/>
                <a:ea typeface="+mn-ea"/>
                <a:cs typeface="Times New Roman" panose="02020603050405020304" pitchFamily="18" charset="0"/>
              </a:rPr>
              <a:t>b&amp;c</a:t>
            </a:r>
            <a:r>
              <a:rPr lang="en-US" altLang="zh-CN" sz="2800" dirty="0">
                <a:solidFill>
                  <a:schemeClr val="tx1"/>
                </a:solidFill>
                <a:latin typeface="Times New Roman" panose="02020603050405020304" pitchFamily="18" charset="0"/>
                <a:ea typeface="+mn-ea"/>
                <a:cs typeface="Times New Roman" panose="02020603050405020304" pitchFamily="18" charset="0"/>
              </a:rPr>
              <a:t>)</a:t>
            </a:r>
            <a:endParaRPr lang="en-US" altLang="zh-CN" sz="3600" kern="100" dirty="0">
              <a:latin typeface="Arial" panose="020B0604020202020204" pitchFamily="34" charset="0"/>
              <a:ea typeface="等线"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0104E9CA-63E5-0205-9F03-C9407E2DBBCB}"/>
              </a:ext>
            </a:extLst>
          </p:cNvPr>
          <p:cNvSpPr txBox="1"/>
          <p:nvPr/>
        </p:nvSpPr>
        <p:spPr>
          <a:xfrm>
            <a:off x="3938935" y="3588139"/>
            <a:ext cx="2520280" cy="675819"/>
          </a:xfrm>
          <a:prstGeom prst="rect">
            <a:avLst/>
          </a:prstGeom>
          <a:noFill/>
        </p:spPr>
        <p:txBody>
          <a:bodyPr wrap="none" lIns="108000" tIns="108000" rIns="108000" bIns="108000" rtlCol="0">
            <a:noAutofit/>
          </a:bodyPr>
          <a:lstStyle/>
          <a:p>
            <a:r>
              <a:rPr lang="en-US" altLang="zh-CN" sz="2800" b="1" noProof="0" dirty="0">
                <a:solidFill>
                  <a:schemeClr val="bg2"/>
                </a:solidFill>
                <a:latin typeface="Arial" panose="020B0604020202020204" pitchFamily="34" charset="0"/>
                <a:cs typeface="Arial" panose="020B0604020202020204" pitchFamily="34" charset="0"/>
              </a:rPr>
              <a:t>On going …</a:t>
            </a:r>
            <a:endParaRPr lang="zh-CN" altLang="en-US" sz="2800" b="1"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25033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07F4B-0CB8-AE36-568E-BAA6F5DEBF81}"/>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E14893DC-D167-8AAA-F33D-2590D77BBAE0}"/>
              </a:ext>
            </a:extLst>
          </p:cNvPr>
          <p:cNvSpPr>
            <a:spLocks noGrp="1"/>
          </p:cNvSpPr>
          <p:nvPr>
            <p:ph type="sldNum" sz="quarter" idx="4"/>
          </p:nvPr>
        </p:nvSpPr>
        <p:spPr/>
        <p:txBody>
          <a:bodyPr/>
          <a:lstStyle/>
          <a:p>
            <a:fld id="{5EE7099E-8998-4851-915A-4F4831808297}" type="slidenum">
              <a:rPr lang="nl-NL" smtClean="0"/>
              <a:pPr/>
              <a:t>7</a:t>
            </a:fld>
            <a:endParaRPr lang="nl-NL"/>
          </a:p>
        </p:txBody>
      </p:sp>
      <p:sp>
        <p:nvSpPr>
          <p:cNvPr id="34" name="TextBox 33">
            <a:extLst>
              <a:ext uri="{FF2B5EF4-FFF2-40B4-BE49-F238E27FC236}">
                <a16:creationId xmlns:a16="http://schemas.microsoft.com/office/drawing/2014/main" id="{9924C43D-7013-D250-67D3-39BEEFB4A3A7}"/>
              </a:ext>
            </a:extLst>
          </p:cNvPr>
          <p:cNvSpPr txBox="1"/>
          <p:nvPr/>
        </p:nvSpPr>
        <p:spPr>
          <a:xfrm>
            <a:off x="336761" y="249529"/>
            <a:ext cx="972108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experimental procedure for WP4</a:t>
            </a:r>
          </a:p>
        </p:txBody>
      </p:sp>
      <p:grpSp>
        <p:nvGrpSpPr>
          <p:cNvPr id="16" name="Group 15">
            <a:extLst>
              <a:ext uri="{FF2B5EF4-FFF2-40B4-BE49-F238E27FC236}">
                <a16:creationId xmlns:a16="http://schemas.microsoft.com/office/drawing/2014/main" id="{2AEE6615-73DD-02CF-69D6-0CA1BE596C4F}"/>
              </a:ext>
            </a:extLst>
          </p:cNvPr>
          <p:cNvGrpSpPr/>
          <p:nvPr/>
        </p:nvGrpSpPr>
        <p:grpSpPr>
          <a:xfrm>
            <a:off x="336761" y="1340768"/>
            <a:ext cx="11324435" cy="3853781"/>
            <a:chOff x="111871" y="1852267"/>
            <a:chExt cx="11324435" cy="3853781"/>
          </a:xfrm>
        </p:grpSpPr>
        <p:grpSp>
          <p:nvGrpSpPr>
            <p:cNvPr id="5" name="Group 4">
              <a:extLst>
                <a:ext uri="{FF2B5EF4-FFF2-40B4-BE49-F238E27FC236}">
                  <a16:creationId xmlns:a16="http://schemas.microsoft.com/office/drawing/2014/main" id="{6C164AEB-709B-5F29-0EC9-6038495299B7}"/>
                </a:ext>
              </a:extLst>
            </p:cNvPr>
            <p:cNvGrpSpPr/>
            <p:nvPr/>
          </p:nvGrpSpPr>
          <p:grpSpPr>
            <a:xfrm>
              <a:off x="3326533" y="1853085"/>
              <a:ext cx="8109773" cy="3852963"/>
              <a:chOff x="2798036" y="1880293"/>
              <a:chExt cx="8109773" cy="3852963"/>
            </a:xfrm>
          </p:grpSpPr>
          <p:sp>
            <p:nvSpPr>
              <p:cNvPr id="6" name="Freeform: Shape 5">
                <a:extLst>
                  <a:ext uri="{FF2B5EF4-FFF2-40B4-BE49-F238E27FC236}">
                    <a16:creationId xmlns:a16="http://schemas.microsoft.com/office/drawing/2014/main" id="{2FFDF0EC-0212-F18D-E5A0-247C85B4B8A2}"/>
                  </a:ext>
                </a:extLst>
              </p:cNvPr>
              <p:cNvSpPr/>
              <p:nvPr/>
            </p:nvSpPr>
            <p:spPr>
              <a:xfrm>
                <a:off x="2798036" y="1914968"/>
                <a:ext cx="1835758" cy="900635"/>
              </a:xfrm>
              <a:custGeom>
                <a:avLst/>
                <a:gdLst>
                  <a:gd name="connsiteX0" fmla="*/ 0 w 1835758"/>
                  <a:gd name="connsiteY0" fmla="*/ 90064 h 900635"/>
                  <a:gd name="connsiteX1" fmla="*/ 90064 w 1835758"/>
                  <a:gd name="connsiteY1" fmla="*/ 0 h 900635"/>
                  <a:gd name="connsiteX2" fmla="*/ 1745695 w 1835758"/>
                  <a:gd name="connsiteY2" fmla="*/ 0 h 900635"/>
                  <a:gd name="connsiteX3" fmla="*/ 1835759 w 1835758"/>
                  <a:gd name="connsiteY3" fmla="*/ 90064 h 900635"/>
                  <a:gd name="connsiteX4" fmla="*/ 1835758 w 1835758"/>
                  <a:gd name="connsiteY4" fmla="*/ 810572 h 900635"/>
                  <a:gd name="connsiteX5" fmla="*/ 1745694 w 1835758"/>
                  <a:gd name="connsiteY5" fmla="*/ 900636 h 900635"/>
                  <a:gd name="connsiteX6" fmla="*/ 90064 w 1835758"/>
                  <a:gd name="connsiteY6" fmla="*/ 900635 h 900635"/>
                  <a:gd name="connsiteX7" fmla="*/ 0 w 1835758"/>
                  <a:gd name="connsiteY7" fmla="*/ 810571 h 900635"/>
                  <a:gd name="connsiteX8" fmla="*/ 0 w 1835758"/>
                  <a:gd name="connsiteY8" fmla="*/ 90064 h 9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758" h="900635">
                    <a:moveTo>
                      <a:pt x="0" y="90064"/>
                    </a:moveTo>
                    <a:cubicBezTo>
                      <a:pt x="0" y="40323"/>
                      <a:pt x="40323" y="0"/>
                      <a:pt x="90064" y="0"/>
                    </a:cubicBezTo>
                    <a:lnTo>
                      <a:pt x="1745695" y="0"/>
                    </a:lnTo>
                    <a:cubicBezTo>
                      <a:pt x="1795436" y="0"/>
                      <a:pt x="1835759" y="40323"/>
                      <a:pt x="1835759" y="90064"/>
                    </a:cubicBezTo>
                    <a:cubicBezTo>
                      <a:pt x="1835759" y="330233"/>
                      <a:pt x="1835758" y="570403"/>
                      <a:pt x="1835758" y="810572"/>
                    </a:cubicBezTo>
                    <a:cubicBezTo>
                      <a:pt x="1835758" y="860313"/>
                      <a:pt x="1795435" y="900636"/>
                      <a:pt x="1745694" y="900636"/>
                    </a:cubicBezTo>
                    <a:lnTo>
                      <a:pt x="90064" y="900635"/>
                    </a:lnTo>
                    <a:cubicBezTo>
                      <a:pt x="40323" y="900635"/>
                      <a:pt x="0" y="860312"/>
                      <a:pt x="0" y="810571"/>
                    </a:cubicBezTo>
                    <a:lnTo>
                      <a:pt x="0" y="90064"/>
                    </a:lnTo>
                    <a:close/>
                  </a:path>
                </a:pathLst>
              </a:custGeom>
              <a:solidFill>
                <a:schemeClr val="bg2">
                  <a:alpha val="90000"/>
                </a:schemeClr>
              </a:solidFill>
            </p:spPr>
            <p:style>
              <a:lnRef idx="2">
                <a:schemeClr val="lt1">
                  <a:hueOff val="0"/>
                  <a:satOff val="0"/>
                  <a:lumOff val="0"/>
                  <a:alphaOff val="0"/>
                </a:schemeClr>
              </a:lnRef>
              <a:fillRef idx="1">
                <a:scrgbClr r="0" g="0" b="0"/>
              </a:fillRef>
              <a:effectRef idx="0">
                <a:schemeClr val="accent2">
                  <a:alpha val="90000"/>
                  <a:hueOff val="0"/>
                  <a:satOff val="0"/>
                  <a:lumOff val="0"/>
                  <a:alphaOff val="0"/>
                </a:schemeClr>
              </a:effectRef>
              <a:fontRef idx="minor">
                <a:schemeClr val="lt1"/>
              </a:fontRef>
            </p:style>
            <p:txBody>
              <a:bodyPr spcFirstLastPara="0" vert="horz" wrap="square" lIns="113792" tIns="113792" rIns="113792" bIns="361172"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Interview</a:t>
                </a:r>
                <a:endParaRPr lang="en-150" sz="1600" b="1" kern="1200" dirty="0">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3B058B05-2A7E-7192-B90A-15348CE7FAE1}"/>
                  </a:ext>
                </a:extLst>
              </p:cNvPr>
              <p:cNvSpPr/>
              <p:nvPr/>
            </p:nvSpPr>
            <p:spPr>
              <a:xfrm>
                <a:off x="3153034" y="2509486"/>
                <a:ext cx="1835758" cy="2279896"/>
              </a:xfrm>
              <a:custGeom>
                <a:avLst/>
                <a:gdLst>
                  <a:gd name="connsiteX0" fmla="*/ 0 w 1835758"/>
                  <a:gd name="connsiteY0" fmla="*/ 183576 h 2279896"/>
                  <a:gd name="connsiteX1" fmla="*/ 183576 w 1835758"/>
                  <a:gd name="connsiteY1" fmla="*/ 0 h 2279896"/>
                  <a:gd name="connsiteX2" fmla="*/ 1652182 w 1835758"/>
                  <a:gd name="connsiteY2" fmla="*/ 0 h 2279896"/>
                  <a:gd name="connsiteX3" fmla="*/ 1835758 w 1835758"/>
                  <a:gd name="connsiteY3" fmla="*/ 183576 h 2279896"/>
                  <a:gd name="connsiteX4" fmla="*/ 1835758 w 1835758"/>
                  <a:gd name="connsiteY4" fmla="*/ 2096320 h 2279896"/>
                  <a:gd name="connsiteX5" fmla="*/ 1652182 w 1835758"/>
                  <a:gd name="connsiteY5" fmla="*/ 2279896 h 2279896"/>
                  <a:gd name="connsiteX6" fmla="*/ 183576 w 1835758"/>
                  <a:gd name="connsiteY6" fmla="*/ 2279896 h 2279896"/>
                  <a:gd name="connsiteX7" fmla="*/ 0 w 1835758"/>
                  <a:gd name="connsiteY7" fmla="*/ 2096320 h 2279896"/>
                  <a:gd name="connsiteX8" fmla="*/ 0 w 1835758"/>
                  <a:gd name="connsiteY8" fmla="*/ 183576 h 227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758" h="2279896">
                    <a:moveTo>
                      <a:pt x="0" y="183576"/>
                    </a:moveTo>
                    <a:cubicBezTo>
                      <a:pt x="0" y="82190"/>
                      <a:pt x="82190" y="0"/>
                      <a:pt x="183576" y="0"/>
                    </a:cubicBezTo>
                    <a:lnTo>
                      <a:pt x="1652182" y="0"/>
                    </a:lnTo>
                    <a:cubicBezTo>
                      <a:pt x="1753568" y="0"/>
                      <a:pt x="1835758" y="82190"/>
                      <a:pt x="1835758" y="183576"/>
                    </a:cubicBezTo>
                    <a:lnTo>
                      <a:pt x="1835758" y="2096320"/>
                    </a:lnTo>
                    <a:cubicBezTo>
                      <a:pt x="1835758" y="2197706"/>
                      <a:pt x="1753568" y="2279896"/>
                      <a:pt x="1652182" y="2279896"/>
                    </a:cubicBezTo>
                    <a:lnTo>
                      <a:pt x="183576" y="2279896"/>
                    </a:lnTo>
                    <a:cubicBezTo>
                      <a:pt x="82190" y="2279896"/>
                      <a:pt x="0" y="2197706"/>
                      <a:pt x="0" y="2096320"/>
                    </a:cubicBezTo>
                    <a:lnTo>
                      <a:pt x="0" y="183576"/>
                    </a:lnTo>
                    <a:close/>
                  </a:path>
                </a:pathLst>
              </a:custGeom>
              <a:ln>
                <a:solidFill>
                  <a:schemeClr val="bg2">
                    <a:alpha val="9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12" tIns="139112" rIns="139112" bIns="139112" numCol="1" spcCol="1270" anchor="t" anchorCtr="0">
                <a:noAutofit/>
              </a:bodyPr>
              <a:lstStyle/>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Needs/preference</a:t>
                </a:r>
                <a:endParaRPr lang="en-150" sz="1200" kern="1200" dirty="0">
                  <a:latin typeface="Arial" panose="020B0604020202020204" pitchFamily="34" charset="0"/>
                  <a:cs typeface="Arial" panose="020B0604020202020204" pitchFamily="34" charset="0"/>
                </a:endParaRPr>
              </a:p>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Compensatory </a:t>
                </a:r>
                <a:r>
                  <a:rPr lang="en-US" sz="1200" kern="1200" dirty="0" err="1">
                    <a:latin typeface="Arial" panose="020B0604020202020204" pitchFamily="34" charset="0"/>
                    <a:cs typeface="Arial" panose="020B0604020202020204" pitchFamily="34" charset="0"/>
                  </a:rPr>
                  <a:t>behaviour</a:t>
                </a:r>
                <a:r>
                  <a:rPr lang="en-US" sz="1200" kern="1200" dirty="0">
                    <a:latin typeface="Arial" panose="020B0604020202020204" pitchFamily="34" charset="0"/>
                    <a:cs typeface="Arial" panose="020B0604020202020204" pitchFamily="34" charset="0"/>
                  </a:rPr>
                  <a:t> </a:t>
                </a:r>
                <a:endParaRPr lang="en-150" sz="1200" kern="1200" dirty="0">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E2A44AD5-8482-B21A-3ECF-F6B01FEB928F}"/>
                  </a:ext>
                </a:extLst>
              </p:cNvPr>
              <p:cNvSpPr/>
              <p:nvPr/>
            </p:nvSpPr>
            <p:spPr>
              <a:xfrm rot="21559481">
                <a:off x="4910110" y="1969163"/>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9" name="Freeform: Shape 8">
                <a:extLst>
                  <a:ext uri="{FF2B5EF4-FFF2-40B4-BE49-F238E27FC236}">
                    <a16:creationId xmlns:a16="http://schemas.microsoft.com/office/drawing/2014/main" id="{3EF3CC09-D07F-AAFE-9B30-7DDAAB6BD274}"/>
                  </a:ext>
                </a:extLst>
              </p:cNvPr>
              <p:cNvSpPr/>
              <p:nvPr/>
            </p:nvSpPr>
            <p:spPr>
              <a:xfrm>
                <a:off x="5739134" y="1880293"/>
                <a:ext cx="1837248" cy="900635"/>
              </a:xfrm>
              <a:custGeom>
                <a:avLst/>
                <a:gdLst>
                  <a:gd name="connsiteX0" fmla="*/ 0 w 1837248"/>
                  <a:gd name="connsiteY0" fmla="*/ 90064 h 900635"/>
                  <a:gd name="connsiteX1" fmla="*/ 90064 w 1837248"/>
                  <a:gd name="connsiteY1" fmla="*/ 0 h 900635"/>
                  <a:gd name="connsiteX2" fmla="*/ 1747185 w 1837248"/>
                  <a:gd name="connsiteY2" fmla="*/ 0 h 900635"/>
                  <a:gd name="connsiteX3" fmla="*/ 1837249 w 1837248"/>
                  <a:gd name="connsiteY3" fmla="*/ 90064 h 900635"/>
                  <a:gd name="connsiteX4" fmla="*/ 1837248 w 1837248"/>
                  <a:gd name="connsiteY4" fmla="*/ 810572 h 900635"/>
                  <a:gd name="connsiteX5" fmla="*/ 1747184 w 1837248"/>
                  <a:gd name="connsiteY5" fmla="*/ 900636 h 900635"/>
                  <a:gd name="connsiteX6" fmla="*/ 90064 w 1837248"/>
                  <a:gd name="connsiteY6" fmla="*/ 900635 h 900635"/>
                  <a:gd name="connsiteX7" fmla="*/ 0 w 1837248"/>
                  <a:gd name="connsiteY7" fmla="*/ 810571 h 900635"/>
                  <a:gd name="connsiteX8" fmla="*/ 0 w 1837248"/>
                  <a:gd name="connsiteY8" fmla="*/ 90064 h 9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248" h="900635">
                    <a:moveTo>
                      <a:pt x="0" y="90064"/>
                    </a:moveTo>
                    <a:cubicBezTo>
                      <a:pt x="0" y="40323"/>
                      <a:pt x="40323" y="0"/>
                      <a:pt x="90064" y="0"/>
                    </a:cubicBezTo>
                    <a:lnTo>
                      <a:pt x="1747185" y="0"/>
                    </a:lnTo>
                    <a:cubicBezTo>
                      <a:pt x="1796926" y="0"/>
                      <a:pt x="1837249" y="40323"/>
                      <a:pt x="1837249" y="90064"/>
                    </a:cubicBezTo>
                    <a:cubicBezTo>
                      <a:pt x="1837249" y="330233"/>
                      <a:pt x="1837248" y="570403"/>
                      <a:pt x="1837248" y="810572"/>
                    </a:cubicBezTo>
                    <a:cubicBezTo>
                      <a:pt x="1837248" y="860313"/>
                      <a:pt x="1796925" y="900636"/>
                      <a:pt x="1747184" y="900636"/>
                    </a:cubicBezTo>
                    <a:lnTo>
                      <a:pt x="90064" y="900635"/>
                    </a:lnTo>
                    <a:cubicBezTo>
                      <a:pt x="40323" y="900635"/>
                      <a:pt x="0" y="860312"/>
                      <a:pt x="0" y="810571"/>
                    </a:cubicBezTo>
                    <a:lnTo>
                      <a:pt x="0" y="90064"/>
                    </a:lnTo>
                    <a:close/>
                  </a:path>
                </a:pathLst>
              </a:custGeom>
              <a:solidFill>
                <a:schemeClr val="bg2">
                  <a:alpha val="70000"/>
                </a:schemeClr>
              </a:solidFill>
            </p:spPr>
            <p:style>
              <a:lnRef idx="2">
                <a:schemeClr val="lt1">
                  <a:hueOff val="0"/>
                  <a:satOff val="0"/>
                  <a:lumOff val="0"/>
                  <a:alphaOff val="0"/>
                </a:schemeClr>
              </a:lnRef>
              <a:fillRef idx="1">
                <a:scrgbClr r="0" g="0" b="0"/>
              </a:fillRef>
              <a:effectRef idx="0">
                <a:schemeClr val="accent2">
                  <a:alpha val="90000"/>
                  <a:hueOff val="0"/>
                  <a:satOff val="0"/>
                  <a:lumOff val="0"/>
                  <a:alphaOff val="-20000"/>
                </a:schemeClr>
              </a:effectRef>
              <a:fontRef idx="minor">
                <a:schemeClr val="lt1"/>
              </a:fontRef>
            </p:style>
            <p:txBody>
              <a:bodyPr spcFirstLastPara="0" vert="horz" wrap="square" lIns="113792" tIns="113792" rIns="113792" bIns="361172"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Questionnaire</a:t>
                </a:r>
                <a:endParaRPr lang="en-150" sz="1600" b="1" kern="1200" dirty="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F524FDB1-41ED-2208-F9D3-4115C8CC6733}"/>
                  </a:ext>
                </a:extLst>
              </p:cNvPr>
              <p:cNvSpPr/>
              <p:nvPr/>
            </p:nvSpPr>
            <p:spPr>
              <a:xfrm>
                <a:off x="6016463" y="2440707"/>
                <a:ext cx="1837248" cy="3292549"/>
              </a:xfrm>
              <a:custGeom>
                <a:avLst/>
                <a:gdLst>
                  <a:gd name="connsiteX0" fmla="*/ 0 w 1837248"/>
                  <a:gd name="connsiteY0" fmla="*/ 183725 h 5713848"/>
                  <a:gd name="connsiteX1" fmla="*/ 183725 w 1837248"/>
                  <a:gd name="connsiteY1" fmla="*/ 0 h 5713848"/>
                  <a:gd name="connsiteX2" fmla="*/ 1653523 w 1837248"/>
                  <a:gd name="connsiteY2" fmla="*/ 0 h 5713848"/>
                  <a:gd name="connsiteX3" fmla="*/ 1837248 w 1837248"/>
                  <a:gd name="connsiteY3" fmla="*/ 183725 h 5713848"/>
                  <a:gd name="connsiteX4" fmla="*/ 1837248 w 1837248"/>
                  <a:gd name="connsiteY4" fmla="*/ 5530123 h 5713848"/>
                  <a:gd name="connsiteX5" fmla="*/ 1653523 w 1837248"/>
                  <a:gd name="connsiteY5" fmla="*/ 5713848 h 5713848"/>
                  <a:gd name="connsiteX6" fmla="*/ 183725 w 1837248"/>
                  <a:gd name="connsiteY6" fmla="*/ 5713848 h 5713848"/>
                  <a:gd name="connsiteX7" fmla="*/ 0 w 1837248"/>
                  <a:gd name="connsiteY7" fmla="*/ 5530123 h 5713848"/>
                  <a:gd name="connsiteX8" fmla="*/ 0 w 1837248"/>
                  <a:gd name="connsiteY8" fmla="*/ 183725 h 57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248" h="5713848">
                    <a:moveTo>
                      <a:pt x="0" y="183725"/>
                    </a:moveTo>
                    <a:cubicBezTo>
                      <a:pt x="0" y="82256"/>
                      <a:pt x="82256" y="0"/>
                      <a:pt x="183725" y="0"/>
                    </a:cubicBezTo>
                    <a:lnTo>
                      <a:pt x="1653523" y="0"/>
                    </a:lnTo>
                    <a:cubicBezTo>
                      <a:pt x="1754992" y="0"/>
                      <a:pt x="1837248" y="82256"/>
                      <a:pt x="1837248" y="183725"/>
                    </a:cubicBezTo>
                    <a:lnTo>
                      <a:pt x="1837248" y="5530123"/>
                    </a:lnTo>
                    <a:cubicBezTo>
                      <a:pt x="1837248" y="5631592"/>
                      <a:pt x="1754992" y="5713848"/>
                      <a:pt x="1653523" y="5713848"/>
                    </a:cubicBezTo>
                    <a:lnTo>
                      <a:pt x="183725" y="5713848"/>
                    </a:lnTo>
                    <a:cubicBezTo>
                      <a:pt x="82256" y="5713848"/>
                      <a:pt x="0" y="5631592"/>
                      <a:pt x="0" y="5530123"/>
                    </a:cubicBezTo>
                    <a:lnTo>
                      <a:pt x="0" y="183725"/>
                    </a:lnTo>
                    <a:close/>
                  </a:path>
                </a:pathLst>
              </a:custGeom>
              <a:ln>
                <a:solidFill>
                  <a:schemeClr val="bg2">
                    <a:alpha val="7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55" tIns="139155" rIns="139155" bIns="139155" numCol="1" spcCol="1270" anchor="t" anchorCtr="0">
                <a:noAutofit/>
              </a:bodyPr>
              <a:lstStyle/>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Mini Nutritional Assessment (MNA) for vitality</a:t>
                </a:r>
                <a:endParaRPr lang="en-150" sz="1200" b="1" kern="1200" dirty="0"/>
              </a:p>
              <a:p>
                <a:pPr marL="114300" lvl="1" indent="-114300" algn="l" defTabSz="533400">
                  <a:lnSpc>
                    <a:spcPct val="150000"/>
                  </a:lnSpc>
                  <a:spcBef>
                    <a:spcPct val="0"/>
                  </a:spcBef>
                  <a:spcAft>
                    <a:spcPct val="15000"/>
                  </a:spcAft>
                  <a:buFont typeface="+mj-lt"/>
                  <a:buAutoNum type="arabicPeriod"/>
                </a:pPr>
                <a:r>
                  <a:rPr lang="en-US" sz="1200" b="0" kern="1200" dirty="0">
                    <a:latin typeface="Arial" panose="020B0604020202020204" pitchFamily="34" charset="0"/>
                    <a:cs typeface="Arial" panose="020B0604020202020204" pitchFamily="34" charset="0"/>
                  </a:rPr>
                  <a:t>Self-reported sensory</a:t>
                </a:r>
                <a:endParaRPr lang="en-150" sz="1200" b="0" kern="1200" dirty="0">
                  <a:latin typeface="Arial" panose="020B0604020202020204" pitchFamily="34" charset="0"/>
                  <a:cs typeface="Arial" panose="020B0604020202020204" pitchFamily="34" charset="0"/>
                </a:endParaRPr>
              </a:p>
              <a:p>
                <a:pPr marL="114300" lvl="1" indent="-114300" algn="l" defTabSz="533400">
                  <a:lnSpc>
                    <a:spcPct val="150000"/>
                  </a:lnSpc>
                  <a:spcBef>
                    <a:spcPct val="0"/>
                  </a:spcBef>
                  <a:spcAft>
                    <a:spcPct val="15000"/>
                  </a:spcAft>
                  <a:buFont typeface="+mj-lt"/>
                  <a:buAutoNum type="arabicPeriod"/>
                </a:pPr>
                <a:r>
                  <a:rPr lang="en-US" sz="1200" b="0" kern="1200" dirty="0">
                    <a:latin typeface="Arial" panose="020B0604020202020204" pitchFamily="34" charset="0"/>
                    <a:cs typeface="Arial" panose="020B0604020202020204" pitchFamily="34" charset="0"/>
                  </a:rPr>
                  <a:t>Three-word recall for cognition capacity.</a:t>
                </a:r>
                <a:endParaRPr lang="en-150" sz="1200" b="0" kern="1200" dirty="0">
                  <a:latin typeface="Arial" panose="020B0604020202020204" pitchFamily="34" charset="0"/>
                  <a:cs typeface="Arial" panose="020B0604020202020204" pitchFamily="34" charset="0"/>
                </a:endParaRPr>
              </a:p>
              <a:p>
                <a:pPr marL="114300" lvl="1" indent="-114300" algn="l" defTabSz="533400">
                  <a:lnSpc>
                    <a:spcPct val="150000"/>
                  </a:lnSpc>
                  <a:spcBef>
                    <a:spcPct val="0"/>
                  </a:spcBef>
                  <a:spcAft>
                    <a:spcPct val="15000"/>
                  </a:spcAft>
                  <a:buFont typeface="+mj-lt"/>
                  <a:buAutoNum type="arabicPeriod"/>
                </a:pPr>
                <a:r>
                  <a:rPr lang="en-US" sz="1200" b="0" kern="1200" dirty="0">
                    <a:latin typeface="Arial" panose="020B0604020202020204" pitchFamily="34" charset="0"/>
                    <a:cs typeface="Arial" panose="020B0604020202020204" pitchFamily="34" charset="0"/>
                  </a:rPr>
                  <a:t>Self-reported psychological well-being, stress, and anxiety. </a:t>
                </a:r>
                <a:endParaRPr lang="en-150" sz="1200" b="0" kern="1200" dirty="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476DF87D-E273-25B8-A7EB-4534091A5E88}"/>
                  </a:ext>
                </a:extLst>
              </p:cNvPr>
              <p:cNvSpPr/>
              <p:nvPr/>
            </p:nvSpPr>
            <p:spPr>
              <a:xfrm rot="40318">
                <a:off x="7856371" y="1969555"/>
                <a:ext cx="593660" cy="456974"/>
              </a:xfrm>
              <a:custGeom>
                <a:avLst/>
                <a:gdLst>
                  <a:gd name="connsiteX0" fmla="*/ 0 w 593660"/>
                  <a:gd name="connsiteY0" fmla="*/ 91395 h 456974"/>
                  <a:gd name="connsiteX1" fmla="*/ 365173 w 593660"/>
                  <a:gd name="connsiteY1" fmla="*/ 91395 h 456974"/>
                  <a:gd name="connsiteX2" fmla="*/ 365173 w 593660"/>
                  <a:gd name="connsiteY2" fmla="*/ 0 h 456974"/>
                  <a:gd name="connsiteX3" fmla="*/ 593660 w 593660"/>
                  <a:gd name="connsiteY3" fmla="*/ 228487 h 456974"/>
                  <a:gd name="connsiteX4" fmla="*/ 365173 w 593660"/>
                  <a:gd name="connsiteY4" fmla="*/ 456974 h 456974"/>
                  <a:gd name="connsiteX5" fmla="*/ 365173 w 593660"/>
                  <a:gd name="connsiteY5" fmla="*/ 365579 h 456974"/>
                  <a:gd name="connsiteX6" fmla="*/ 0 w 593660"/>
                  <a:gd name="connsiteY6" fmla="*/ 365579 h 456974"/>
                  <a:gd name="connsiteX7" fmla="*/ 0 w 59366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660" h="456974">
                    <a:moveTo>
                      <a:pt x="0" y="91395"/>
                    </a:moveTo>
                    <a:lnTo>
                      <a:pt x="365173" y="91395"/>
                    </a:lnTo>
                    <a:lnTo>
                      <a:pt x="365173" y="0"/>
                    </a:lnTo>
                    <a:lnTo>
                      <a:pt x="593660" y="228487"/>
                    </a:lnTo>
                    <a:lnTo>
                      <a:pt x="365173" y="456974"/>
                    </a:lnTo>
                    <a:lnTo>
                      <a:pt x="365173" y="365579"/>
                    </a:lnTo>
                    <a:lnTo>
                      <a:pt x="0" y="365579"/>
                    </a:lnTo>
                    <a:lnTo>
                      <a:pt x="0" y="91395"/>
                    </a:lnTo>
                    <a:close/>
                  </a:path>
                </a:pathLst>
              </a:custGeom>
              <a:solidFill>
                <a:schemeClr val="bg2"/>
              </a:solidFill>
            </p:spPr>
            <p:style>
              <a:lnRef idx="0">
                <a:schemeClr val="accent2">
                  <a:shade val="90000"/>
                  <a:hueOff val="353913"/>
                  <a:satOff val="2557"/>
                  <a:lumOff val="25443"/>
                  <a:alphaOff val="0"/>
                </a:schemeClr>
              </a:lnRef>
              <a:fillRef idx="1">
                <a:scrgbClr r="0" g="0" b="0"/>
              </a:fillRef>
              <a:effectRef idx="0">
                <a:schemeClr val="accent2">
                  <a:shade val="90000"/>
                  <a:hueOff val="353913"/>
                  <a:satOff val="2557"/>
                  <a:lumOff val="25443"/>
                  <a:alphaOff val="0"/>
                </a:schemeClr>
              </a:effectRef>
              <a:fontRef idx="minor">
                <a:schemeClr val="lt1"/>
              </a:fontRef>
            </p:style>
            <p:txBody>
              <a:bodyPr spcFirstLastPara="0" vert="horz" wrap="square" lIns="0" tIns="91394" rIns="137091" bIns="91395"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2" name="Freeform: Shape 11">
                <a:extLst>
                  <a:ext uri="{FF2B5EF4-FFF2-40B4-BE49-F238E27FC236}">
                    <a16:creationId xmlns:a16="http://schemas.microsoft.com/office/drawing/2014/main" id="{9DC4D76D-7F3E-619A-671C-D5FC113479E0}"/>
                  </a:ext>
                </a:extLst>
              </p:cNvPr>
              <p:cNvSpPr/>
              <p:nvPr/>
            </p:nvSpPr>
            <p:spPr>
              <a:xfrm>
                <a:off x="8696419" y="1914968"/>
                <a:ext cx="1835758" cy="900635"/>
              </a:xfrm>
              <a:custGeom>
                <a:avLst/>
                <a:gdLst>
                  <a:gd name="connsiteX0" fmla="*/ 0 w 1835758"/>
                  <a:gd name="connsiteY0" fmla="*/ 90064 h 900635"/>
                  <a:gd name="connsiteX1" fmla="*/ 90064 w 1835758"/>
                  <a:gd name="connsiteY1" fmla="*/ 0 h 900635"/>
                  <a:gd name="connsiteX2" fmla="*/ 1745695 w 1835758"/>
                  <a:gd name="connsiteY2" fmla="*/ 0 h 900635"/>
                  <a:gd name="connsiteX3" fmla="*/ 1835759 w 1835758"/>
                  <a:gd name="connsiteY3" fmla="*/ 90064 h 900635"/>
                  <a:gd name="connsiteX4" fmla="*/ 1835758 w 1835758"/>
                  <a:gd name="connsiteY4" fmla="*/ 810572 h 900635"/>
                  <a:gd name="connsiteX5" fmla="*/ 1745694 w 1835758"/>
                  <a:gd name="connsiteY5" fmla="*/ 900636 h 900635"/>
                  <a:gd name="connsiteX6" fmla="*/ 90064 w 1835758"/>
                  <a:gd name="connsiteY6" fmla="*/ 900635 h 900635"/>
                  <a:gd name="connsiteX7" fmla="*/ 0 w 1835758"/>
                  <a:gd name="connsiteY7" fmla="*/ 810571 h 900635"/>
                  <a:gd name="connsiteX8" fmla="*/ 0 w 1835758"/>
                  <a:gd name="connsiteY8" fmla="*/ 90064 h 9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758" h="900635">
                    <a:moveTo>
                      <a:pt x="0" y="90064"/>
                    </a:moveTo>
                    <a:cubicBezTo>
                      <a:pt x="0" y="40323"/>
                      <a:pt x="40323" y="0"/>
                      <a:pt x="90064" y="0"/>
                    </a:cubicBezTo>
                    <a:lnTo>
                      <a:pt x="1745695" y="0"/>
                    </a:lnTo>
                    <a:cubicBezTo>
                      <a:pt x="1795436" y="0"/>
                      <a:pt x="1835759" y="40323"/>
                      <a:pt x="1835759" y="90064"/>
                    </a:cubicBezTo>
                    <a:cubicBezTo>
                      <a:pt x="1835759" y="330233"/>
                      <a:pt x="1835758" y="570403"/>
                      <a:pt x="1835758" y="810572"/>
                    </a:cubicBezTo>
                    <a:cubicBezTo>
                      <a:pt x="1835758" y="860313"/>
                      <a:pt x="1795435" y="900636"/>
                      <a:pt x="1745694" y="900636"/>
                    </a:cubicBezTo>
                    <a:lnTo>
                      <a:pt x="90064" y="900635"/>
                    </a:lnTo>
                    <a:cubicBezTo>
                      <a:pt x="40323" y="900635"/>
                      <a:pt x="0" y="860312"/>
                      <a:pt x="0" y="810571"/>
                    </a:cubicBezTo>
                    <a:lnTo>
                      <a:pt x="0" y="90064"/>
                    </a:lnTo>
                    <a:close/>
                  </a:path>
                </a:pathLst>
              </a:custGeom>
              <a:solidFill>
                <a:schemeClr val="bg2">
                  <a:alpha val="50000"/>
                </a:schemeClr>
              </a:solidFill>
            </p:spPr>
            <p:style>
              <a:lnRef idx="2">
                <a:schemeClr val="lt1">
                  <a:hueOff val="0"/>
                  <a:satOff val="0"/>
                  <a:lumOff val="0"/>
                  <a:alphaOff val="0"/>
                </a:schemeClr>
              </a:lnRef>
              <a:fillRef idx="1">
                <a:scrgbClr r="0" g="0" b="0"/>
              </a:fillRef>
              <a:effectRef idx="0">
                <a:schemeClr val="accent2">
                  <a:alpha val="90000"/>
                  <a:hueOff val="0"/>
                  <a:satOff val="0"/>
                  <a:lumOff val="0"/>
                  <a:alphaOff val="-40000"/>
                </a:schemeClr>
              </a:effectRef>
              <a:fontRef idx="minor">
                <a:schemeClr val="lt1"/>
              </a:fontRef>
            </p:style>
            <p:txBody>
              <a:bodyPr spcFirstLastPara="0" vert="horz" wrap="square" lIns="113792" tIns="113792" rIns="113792" bIns="361172" numCol="1" spcCol="1270" anchor="t" anchorCtr="0">
                <a:noAutofit/>
              </a:bodyPr>
              <a:lstStyle/>
              <a:p>
                <a:pPr marL="0" lvl="0" indent="0" algn="l" defTabSz="71120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Pre-defined tasks of daily living</a:t>
                </a:r>
                <a:endParaRPr lang="en-150" sz="1600" b="0" kern="1200" dirty="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2D5A9461-BB9C-0E1D-240F-F83C49F0A136}"/>
                  </a:ext>
                </a:extLst>
              </p:cNvPr>
              <p:cNvSpPr/>
              <p:nvPr/>
            </p:nvSpPr>
            <p:spPr>
              <a:xfrm>
                <a:off x="9072051" y="2515391"/>
                <a:ext cx="1835758" cy="2279896"/>
              </a:xfrm>
              <a:custGeom>
                <a:avLst/>
                <a:gdLst>
                  <a:gd name="connsiteX0" fmla="*/ 0 w 1835758"/>
                  <a:gd name="connsiteY0" fmla="*/ 183576 h 2279896"/>
                  <a:gd name="connsiteX1" fmla="*/ 183576 w 1835758"/>
                  <a:gd name="connsiteY1" fmla="*/ 0 h 2279896"/>
                  <a:gd name="connsiteX2" fmla="*/ 1652182 w 1835758"/>
                  <a:gd name="connsiteY2" fmla="*/ 0 h 2279896"/>
                  <a:gd name="connsiteX3" fmla="*/ 1835758 w 1835758"/>
                  <a:gd name="connsiteY3" fmla="*/ 183576 h 2279896"/>
                  <a:gd name="connsiteX4" fmla="*/ 1835758 w 1835758"/>
                  <a:gd name="connsiteY4" fmla="*/ 2096320 h 2279896"/>
                  <a:gd name="connsiteX5" fmla="*/ 1652182 w 1835758"/>
                  <a:gd name="connsiteY5" fmla="*/ 2279896 h 2279896"/>
                  <a:gd name="connsiteX6" fmla="*/ 183576 w 1835758"/>
                  <a:gd name="connsiteY6" fmla="*/ 2279896 h 2279896"/>
                  <a:gd name="connsiteX7" fmla="*/ 0 w 1835758"/>
                  <a:gd name="connsiteY7" fmla="*/ 2096320 h 2279896"/>
                  <a:gd name="connsiteX8" fmla="*/ 0 w 1835758"/>
                  <a:gd name="connsiteY8" fmla="*/ 183576 h 227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758" h="2279896">
                    <a:moveTo>
                      <a:pt x="0" y="183576"/>
                    </a:moveTo>
                    <a:cubicBezTo>
                      <a:pt x="0" y="82190"/>
                      <a:pt x="82190" y="0"/>
                      <a:pt x="183576" y="0"/>
                    </a:cubicBezTo>
                    <a:lnTo>
                      <a:pt x="1652182" y="0"/>
                    </a:lnTo>
                    <a:cubicBezTo>
                      <a:pt x="1753568" y="0"/>
                      <a:pt x="1835758" y="82190"/>
                      <a:pt x="1835758" y="183576"/>
                    </a:cubicBezTo>
                    <a:lnTo>
                      <a:pt x="1835758" y="2096320"/>
                    </a:lnTo>
                    <a:cubicBezTo>
                      <a:pt x="1835758" y="2197706"/>
                      <a:pt x="1753568" y="2279896"/>
                      <a:pt x="1652182" y="2279896"/>
                    </a:cubicBezTo>
                    <a:lnTo>
                      <a:pt x="183576" y="2279896"/>
                    </a:lnTo>
                    <a:cubicBezTo>
                      <a:pt x="82190" y="2279896"/>
                      <a:pt x="0" y="2197706"/>
                      <a:pt x="0" y="2096320"/>
                    </a:cubicBezTo>
                    <a:lnTo>
                      <a:pt x="0" y="183576"/>
                    </a:lnTo>
                    <a:close/>
                  </a:path>
                </a:pathLst>
              </a:custGeom>
              <a:ln>
                <a:solidFill>
                  <a:schemeClr val="bg2">
                    <a:alpha val="5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12" tIns="139112" rIns="139112" bIns="139112" numCol="1" spcCol="1270" anchor="t" anchorCtr="0">
                <a:noAutofit/>
              </a:bodyPr>
              <a:lstStyle/>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Getting in/out of bed</a:t>
                </a:r>
                <a:endParaRPr lang="en-150" sz="1200" kern="1200" dirty="0"/>
              </a:p>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Walking to the kitchen</a:t>
                </a:r>
              </a:p>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 Toileting</a:t>
                </a:r>
              </a:p>
              <a:p>
                <a:pPr marL="114300" lvl="1" indent="-114300" algn="l" defTabSz="533400">
                  <a:lnSpc>
                    <a:spcPct val="150000"/>
                  </a:lnSpc>
                  <a:spcBef>
                    <a:spcPct val="0"/>
                  </a:spcBef>
                  <a:spcAft>
                    <a:spcPct val="15000"/>
                  </a:spcAft>
                  <a:buFont typeface="+mj-lt"/>
                  <a:buAutoNum type="arabicPeriod"/>
                </a:pPr>
                <a:r>
                  <a:rPr lang="en-US" sz="1200" kern="1200" dirty="0">
                    <a:latin typeface="Arial" panose="020B0604020202020204" pitchFamily="34" charset="0"/>
                    <a:cs typeface="Arial" panose="020B0604020202020204" pitchFamily="34" charset="0"/>
                  </a:rPr>
                  <a:t>Preparing meals</a:t>
                </a:r>
              </a:p>
            </p:txBody>
          </p:sp>
        </p:grpSp>
        <p:sp>
          <p:nvSpPr>
            <p:cNvPr id="14" name="Freeform: Shape 13">
              <a:extLst>
                <a:ext uri="{FF2B5EF4-FFF2-40B4-BE49-F238E27FC236}">
                  <a16:creationId xmlns:a16="http://schemas.microsoft.com/office/drawing/2014/main" id="{E8328F8B-D3C6-16FC-CDCE-6AB780C94A9F}"/>
                </a:ext>
              </a:extLst>
            </p:cNvPr>
            <p:cNvSpPr/>
            <p:nvPr/>
          </p:nvSpPr>
          <p:spPr>
            <a:xfrm>
              <a:off x="111871" y="1852267"/>
              <a:ext cx="2209782" cy="900635"/>
            </a:xfrm>
            <a:custGeom>
              <a:avLst/>
              <a:gdLst>
                <a:gd name="connsiteX0" fmla="*/ 0 w 1835758"/>
                <a:gd name="connsiteY0" fmla="*/ 90064 h 900635"/>
                <a:gd name="connsiteX1" fmla="*/ 90064 w 1835758"/>
                <a:gd name="connsiteY1" fmla="*/ 0 h 900635"/>
                <a:gd name="connsiteX2" fmla="*/ 1745695 w 1835758"/>
                <a:gd name="connsiteY2" fmla="*/ 0 h 900635"/>
                <a:gd name="connsiteX3" fmla="*/ 1835759 w 1835758"/>
                <a:gd name="connsiteY3" fmla="*/ 90064 h 900635"/>
                <a:gd name="connsiteX4" fmla="*/ 1835758 w 1835758"/>
                <a:gd name="connsiteY4" fmla="*/ 810572 h 900635"/>
                <a:gd name="connsiteX5" fmla="*/ 1745694 w 1835758"/>
                <a:gd name="connsiteY5" fmla="*/ 900636 h 900635"/>
                <a:gd name="connsiteX6" fmla="*/ 90064 w 1835758"/>
                <a:gd name="connsiteY6" fmla="*/ 900635 h 900635"/>
                <a:gd name="connsiteX7" fmla="*/ 0 w 1835758"/>
                <a:gd name="connsiteY7" fmla="*/ 810571 h 900635"/>
                <a:gd name="connsiteX8" fmla="*/ 0 w 1835758"/>
                <a:gd name="connsiteY8" fmla="*/ 90064 h 9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758" h="900635">
                  <a:moveTo>
                    <a:pt x="0" y="90064"/>
                  </a:moveTo>
                  <a:cubicBezTo>
                    <a:pt x="0" y="40323"/>
                    <a:pt x="40323" y="0"/>
                    <a:pt x="90064" y="0"/>
                  </a:cubicBezTo>
                  <a:lnTo>
                    <a:pt x="1745695" y="0"/>
                  </a:lnTo>
                  <a:cubicBezTo>
                    <a:pt x="1795436" y="0"/>
                    <a:pt x="1835759" y="40323"/>
                    <a:pt x="1835759" y="90064"/>
                  </a:cubicBezTo>
                  <a:cubicBezTo>
                    <a:pt x="1835759" y="330233"/>
                    <a:pt x="1835758" y="570403"/>
                    <a:pt x="1835758" y="810572"/>
                  </a:cubicBezTo>
                  <a:cubicBezTo>
                    <a:pt x="1835758" y="860313"/>
                    <a:pt x="1795435" y="900636"/>
                    <a:pt x="1745694" y="900636"/>
                  </a:cubicBezTo>
                  <a:lnTo>
                    <a:pt x="90064" y="900635"/>
                  </a:lnTo>
                  <a:cubicBezTo>
                    <a:pt x="40323" y="900635"/>
                    <a:pt x="0" y="860312"/>
                    <a:pt x="0" y="810571"/>
                  </a:cubicBezTo>
                  <a:lnTo>
                    <a:pt x="0" y="90064"/>
                  </a:lnTo>
                  <a:close/>
                </a:path>
              </a:pathLst>
            </a:custGeom>
            <a:solidFill>
              <a:schemeClr val="bg2">
                <a:alpha val="90000"/>
              </a:schemeClr>
            </a:solidFill>
          </p:spPr>
          <p:style>
            <a:lnRef idx="2">
              <a:schemeClr val="lt1">
                <a:hueOff val="0"/>
                <a:satOff val="0"/>
                <a:lumOff val="0"/>
                <a:alphaOff val="0"/>
              </a:schemeClr>
            </a:lnRef>
            <a:fillRef idx="1">
              <a:scrgbClr r="0" g="0" b="0"/>
            </a:fillRef>
            <a:effectRef idx="0">
              <a:schemeClr val="accent2">
                <a:alpha val="90000"/>
                <a:hueOff val="0"/>
                <a:satOff val="0"/>
                <a:lumOff val="0"/>
                <a:alphaOff val="0"/>
              </a:schemeClr>
            </a:effectRef>
            <a:fontRef idx="minor">
              <a:schemeClr val="lt1"/>
            </a:fontRef>
          </p:style>
          <p:txBody>
            <a:bodyPr spcFirstLastPara="0" vert="horz" wrap="square" lIns="113792" tIns="113792" rIns="113792" bIns="361172" numCol="1" spcCol="1270" anchor="t" anchorCtr="0">
              <a:noAutofit/>
            </a:bodyPr>
            <a:lstStyle/>
            <a:p>
              <a:pPr marL="0" lvl="0" indent="0" algn="l" defTabSz="711200">
                <a:lnSpc>
                  <a:spcPct val="90000"/>
                </a:lnSpc>
                <a:spcBef>
                  <a:spcPct val="0"/>
                </a:spcBef>
                <a:spcAft>
                  <a:spcPct val="35000"/>
                </a:spcAft>
                <a:buNone/>
              </a:pPr>
              <a:r>
                <a:rPr lang="en-US" sz="1600" b="1" dirty="0">
                  <a:latin typeface="Arial" panose="020B0604020202020204" pitchFamily="34" charset="0"/>
                  <a:cs typeface="Arial" panose="020B0604020202020204" pitchFamily="34" charset="0"/>
                </a:rPr>
                <a:t>Screening &amp; inviting participants </a:t>
              </a:r>
              <a:endParaRPr lang="en-150" sz="1600" b="1" kern="1200" dirty="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60112F0D-A767-C962-C947-8776D7EA33C8}"/>
                </a:ext>
              </a:extLst>
            </p:cNvPr>
            <p:cNvSpPr/>
            <p:nvPr/>
          </p:nvSpPr>
          <p:spPr>
            <a:xfrm rot="21559481">
              <a:off x="2533922" y="1905225"/>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grpSp>
      <p:sp>
        <p:nvSpPr>
          <p:cNvPr id="19" name="TextBox 18">
            <a:extLst>
              <a:ext uri="{FF2B5EF4-FFF2-40B4-BE49-F238E27FC236}">
                <a16:creationId xmlns:a16="http://schemas.microsoft.com/office/drawing/2014/main" id="{C384E41A-AD8D-0191-2CBD-0308AF8F9C01}"/>
              </a:ext>
            </a:extLst>
          </p:cNvPr>
          <p:cNvSpPr txBox="1"/>
          <p:nvPr/>
        </p:nvSpPr>
        <p:spPr>
          <a:xfrm>
            <a:off x="336761" y="925172"/>
            <a:ext cx="1441934" cy="369332"/>
          </a:xfrm>
          <a:prstGeom prst="rect">
            <a:avLst/>
          </a:prstGeom>
          <a:noFill/>
        </p:spPr>
        <p:txBody>
          <a:bodyPr wrap="square">
            <a:spAutoFit/>
          </a:bodyPr>
          <a:lstStyle/>
          <a:p>
            <a:r>
              <a:rPr lang="en-US" b="1" dirty="0">
                <a:solidFill>
                  <a:schemeClr val="bg2"/>
                </a:solidFill>
                <a:latin typeface="Arial" panose="020B0604020202020204" pitchFamily="34" charset="0"/>
                <a:cs typeface="Arial" panose="020B0604020202020204" pitchFamily="34" charset="0"/>
              </a:rPr>
              <a:t>P</a:t>
            </a:r>
            <a:r>
              <a:rPr lang="en-US" altLang="zh-CN" b="1" dirty="0">
                <a:solidFill>
                  <a:schemeClr val="bg2"/>
                </a:solidFill>
                <a:latin typeface="Arial" panose="020B0604020202020204" pitchFamily="34" charset="0"/>
                <a:cs typeface="Arial" panose="020B0604020202020204" pitchFamily="34" charset="0"/>
              </a:rPr>
              <a:t>rocedure</a:t>
            </a:r>
            <a:r>
              <a:rPr lang="en-US" dirty="0">
                <a:solidFill>
                  <a:schemeClr val="bg2"/>
                </a:solidFill>
                <a:latin typeface="Arial" panose="020B0604020202020204" pitchFamily="34" charset="0"/>
                <a:cs typeface="Arial" panose="020B0604020202020204" pitchFamily="34" charset="0"/>
              </a:rPr>
              <a:t>:  </a:t>
            </a:r>
          </a:p>
        </p:txBody>
      </p:sp>
      <p:sp>
        <p:nvSpPr>
          <p:cNvPr id="21" name="TextBox 20">
            <a:extLst>
              <a:ext uri="{FF2B5EF4-FFF2-40B4-BE49-F238E27FC236}">
                <a16:creationId xmlns:a16="http://schemas.microsoft.com/office/drawing/2014/main" id="{66F94EC3-4ECA-45A9-1633-2E856483F3D0}"/>
              </a:ext>
            </a:extLst>
          </p:cNvPr>
          <p:cNvSpPr txBox="1"/>
          <p:nvPr/>
        </p:nvSpPr>
        <p:spPr>
          <a:xfrm>
            <a:off x="336079" y="2425364"/>
            <a:ext cx="2266138" cy="206210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Screen IC for people 65+ years old </a:t>
            </a:r>
          </a:p>
          <a:p>
            <a:endParaRPr lang="en-US" sz="1600" dirty="0">
              <a:latin typeface="Arial" panose="020B0604020202020204" pitchFamily="34" charset="0"/>
              <a:cs typeface="Arial" panose="020B0604020202020204" pitchFamily="34" charset="0"/>
            </a:endParaRPr>
          </a:p>
          <a:p>
            <a:r>
              <a:rPr lang="en-US" sz="1600" dirty="0">
                <a:solidFill>
                  <a:schemeClr val="accent5"/>
                </a:solidFill>
                <a:latin typeface="Arial" panose="020B0604020202020204" pitchFamily="34" charset="0"/>
                <a:cs typeface="Arial" panose="020B0604020202020204" pitchFamily="34" charset="0"/>
              </a:rPr>
              <a:t>30 + </a:t>
            </a:r>
            <a:r>
              <a:rPr lang="en-US" sz="1600" dirty="0">
                <a:latin typeface="Arial" panose="020B0604020202020204" pitchFamily="34" charset="0"/>
                <a:cs typeface="Arial" panose="020B0604020202020204" pitchFamily="34" charset="0"/>
              </a:rPr>
              <a:t>people probable decrease vs. not decreased in IC.</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Exclusive criteria </a:t>
            </a:r>
          </a:p>
        </p:txBody>
      </p:sp>
      <p:grpSp>
        <p:nvGrpSpPr>
          <p:cNvPr id="23" name="Group 22">
            <a:extLst>
              <a:ext uri="{FF2B5EF4-FFF2-40B4-BE49-F238E27FC236}">
                <a16:creationId xmlns:a16="http://schemas.microsoft.com/office/drawing/2014/main" id="{48A00701-1225-ADDB-E979-49CB7408941E}"/>
              </a:ext>
            </a:extLst>
          </p:cNvPr>
          <p:cNvGrpSpPr/>
          <p:nvPr/>
        </p:nvGrpSpPr>
        <p:grpSpPr>
          <a:xfrm>
            <a:off x="1512179" y="5157192"/>
            <a:ext cx="10408424" cy="885803"/>
            <a:chOff x="1512179" y="5298930"/>
            <a:chExt cx="10408424" cy="885803"/>
          </a:xfrm>
        </p:grpSpPr>
        <p:sp>
          <p:nvSpPr>
            <p:cNvPr id="22" name="Arrow: Right 21">
              <a:extLst>
                <a:ext uri="{FF2B5EF4-FFF2-40B4-BE49-F238E27FC236}">
                  <a16:creationId xmlns:a16="http://schemas.microsoft.com/office/drawing/2014/main" id="{6C8432EE-7ECF-EEA1-5C70-36031727F94C}"/>
                </a:ext>
              </a:extLst>
            </p:cNvPr>
            <p:cNvSpPr/>
            <p:nvPr/>
          </p:nvSpPr>
          <p:spPr>
            <a:xfrm>
              <a:off x="1512180" y="5298930"/>
              <a:ext cx="10408423" cy="885803"/>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118A90BD-25B5-9B72-C620-3252E89B880F}"/>
                </a:ext>
              </a:extLst>
            </p:cNvPr>
            <p:cNvGrpSpPr/>
            <p:nvPr/>
          </p:nvGrpSpPr>
          <p:grpSpPr>
            <a:xfrm>
              <a:off x="1512179" y="5532867"/>
              <a:ext cx="9117890" cy="416413"/>
              <a:chOff x="1512179" y="5532867"/>
              <a:chExt cx="9117890" cy="416413"/>
            </a:xfrm>
          </p:grpSpPr>
          <p:sp>
            <p:nvSpPr>
              <p:cNvPr id="17" name="Rectangle 16">
                <a:extLst>
                  <a:ext uri="{FF2B5EF4-FFF2-40B4-BE49-F238E27FC236}">
                    <a16:creationId xmlns:a16="http://schemas.microsoft.com/office/drawing/2014/main" id="{6D48DA80-4FE9-81E3-D9BD-78382C1FFCD7}"/>
                  </a:ext>
                </a:extLst>
              </p:cNvPr>
              <p:cNvSpPr/>
              <p:nvPr/>
            </p:nvSpPr>
            <p:spPr>
              <a:xfrm>
                <a:off x="1512179" y="5532867"/>
                <a:ext cx="7827355" cy="41641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3" name="TextBox 2">
                <a:extLst>
                  <a:ext uri="{FF2B5EF4-FFF2-40B4-BE49-F238E27FC236}">
                    <a16:creationId xmlns:a16="http://schemas.microsoft.com/office/drawing/2014/main" id="{8D83335E-E9CE-8982-6FDF-6528B856CC50}"/>
                  </a:ext>
                </a:extLst>
              </p:cNvPr>
              <p:cNvSpPr txBox="1"/>
              <p:nvPr/>
            </p:nvSpPr>
            <p:spPr>
              <a:xfrm>
                <a:off x="2164785" y="5556407"/>
                <a:ext cx="8465284" cy="369332"/>
              </a:xfrm>
              <a:prstGeom prst="rect">
                <a:avLst/>
              </a:prstGeom>
              <a:noFill/>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Video recording + IMU + ECG + PPG + EDA + respiratory signals + fitness band</a:t>
                </a:r>
                <a:endParaRPr lang="en-150" dirty="0">
                  <a:solidFill>
                    <a:schemeClr val="bg1"/>
                  </a:solidFill>
                  <a:latin typeface="Arial" panose="020B0604020202020204" pitchFamily="34" charset="0"/>
                  <a:cs typeface="Arial" panose="020B0604020202020204" pitchFamily="34" charset="0"/>
                </a:endParaRPr>
              </a:p>
            </p:txBody>
          </p:sp>
        </p:grpSp>
      </p:grpSp>
      <p:sp>
        <p:nvSpPr>
          <p:cNvPr id="18" name="TextBox 17">
            <a:extLst>
              <a:ext uri="{FF2B5EF4-FFF2-40B4-BE49-F238E27FC236}">
                <a16:creationId xmlns:a16="http://schemas.microsoft.com/office/drawing/2014/main" id="{FF5F93A5-3064-D4A1-18D2-6BB6B866D9E3}"/>
              </a:ext>
            </a:extLst>
          </p:cNvPr>
          <p:cNvSpPr txBox="1"/>
          <p:nvPr/>
        </p:nvSpPr>
        <p:spPr>
          <a:xfrm>
            <a:off x="4346351" y="5885489"/>
            <a:ext cx="410215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Non </a:t>
            </a:r>
            <a:r>
              <a:rPr lang="en-US" altLang="zh-CN" sz="1600" dirty="0">
                <a:latin typeface="Arial" panose="020B0604020202020204" pitchFamily="34" charset="0"/>
                <a:cs typeface="Arial" panose="020B0604020202020204" pitchFamily="34" charset="0"/>
              </a:rPr>
              <a:t>s</a:t>
            </a:r>
            <a:r>
              <a:rPr lang="en-US" sz="1600" dirty="0">
                <a:latin typeface="Arial" panose="020B0604020202020204" pitchFamily="34" charset="0"/>
                <a:cs typeface="Arial" panose="020B0604020202020204" pitchFamily="34" charset="0"/>
              </a:rPr>
              <a:t>timulus-related vs. Stimulus-related  </a:t>
            </a:r>
          </a:p>
        </p:txBody>
      </p:sp>
    </p:spTree>
    <p:extLst>
      <p:ext uri="{BB962C8B-B14F-4D97-AF65-F5344CB8AC3E}">
        <p14:creationId xmlns:p14="http://schemas.microsoft.com/office/powerpoint/2010/main" val="28969468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2"/>
          </p:nvPr>
        </p:nvSpPr>
        <p:spPr/>
        <p:txBody>
          <a:bodyPr/>
          <a:lstStyle/>
          <a:p>
            <a:endParaRPr lang="nl-NL" dirty="0"/>
          </a:p>
        </p:txBody>
      </p:sp>
      <p:sp>
        <p:nvSpPr>
          <p:cNvPr id="4" name="Titel 3"/>
          <p:cNvSpPr>
            <a:spLocks noGrp="1"/>
          </p:cNvSpPr>
          <p:nvPr>
            <p:ph type="title"/>
          </p:nvPr>
        </p:nvSpPr>
        <p:spPr/>
        <p:txBody>
          <a:bodyPr/>
          <a:lstStyle/>
          <a:p>
            <a:r>
              <a:rPr lang="nl-NL" dirty="0"/>
              <a:t>Thanks for your attention!</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70</a:t>
            </a:fld>
            <a:endParaRPr lang="nl-NL"/>
          </a:p>
        </p:txBody>
      </p:sp>
    </p:spTree>
    <p:extLst>
      <p:ext uri="{BB962C8B-B14F-4D97-AF65-F5344CB8AC3E}">
        <p14:creationId xmlns:p14="http://schemas.microsoft.com/office/powerpoint/2010/main" val="2746029914"/>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921A2-FFA5-70E2-2928-AB356FA7AC8C}"/>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231A56F-15A1-47B8-0EDD-1BB09BB57FE8}"/>
              </a:ext>
            </a:extLst>
          </p:cNvPr>
          <p:cNvSpPr>
            <a:spLocks noGrp="1"/>
          </p:cNvSpPr>
          <p:nvPr>
            <p:ph type="sldNum" sz="quarter" idx="4"/>
          </p:nvPr>
        </p:nvSpPr>
        <p:spPr/>
        <p:txBody>
          <a:bodyPr/>
          <a:lstStyle/>
          <a:p>
            <a:fld id="{5EE7099E-8998-4851-915A-4F4831808297}" type="slidenum">
              <a:rPr lang="nl-NL" smtClean="0"/>
              <a:pPr/>
              <a:t>71</a:t>
            </a:fld>
            <a:endParaRPr lang="nl-NL" dirty="0"/>
          </a:p>
        </p:txBody>
      </p:sp>
      <p:sp>
        <p:nvSpPr>
          <p:cNvPr id="5" name="TextBox 4">
            <a:extLst>
              <a:ext uri="{FF2B5EF4-FFF2-40B4-BE49-F238E27FC236}">
                <a16:creationId xmlns:a16="http://schemas.microsoft.com/office/drawing/2014/main" id="{8F97CB89-2CD8-A53A-7D8D-A9AC9250DB51}"/>
              </a:ext>
            </a:extLst>
          </p:cNvPr>
          <p:cNvSpPr txBox="1"/>
          <p:nvPr/>
        </p:nvSpPr>
        <p:spPr>
          <a:xfrm>
            <a:off x="89005" y="300680"/>
            <a:ext cx="11482778" cy="729317"/>
          </a:xfrm>
          <a:prstGeom prst="rect">
            <a:avLst/>
          </a:prstGeom>
          <a:noFill/>
        </p:spPr>
        <p:txBody>
          <a:bodyPr wrap="none" lIns="108000" tIns="108000" rIns="108000" bIns="108000" rtlCol="0">
            <a:noAutofit/>
          </a:bodyPr>
          <a:lstStyle/>
          <a:p>
            <a:r>
              <a:rPr lang="en-150" sz="2800" b="1" noProof="0" dirty="0">
                <a:latin typeface="Times New Roman" panose="02020603050405020304" pitchFamily="18" charset="0"/>
                <a:cs typeface="Times New Roman" panose="02020603050405020304" pitchFamily="18" charset="0"/>
              </a:rPr>
              <a:t>Studying the representation of words in a NN</a:t>
            </a:r>
          </a:p>
        </p:txBody>
      </p:sp>
      <p:sp>
        <p:nvSpPr>
          <p:cNvPr id="7" name="TextBox 6">
            <a:extLst>
              <a:ext uri="{FF2B5EF4-FFF2-40B4-BE49-F238E27FC236}">
                <a16:creationId xmlns:a16="http://schemas.microsoft.com/office/drawing/2014/main" id="{FE300CA9-68CB-3263-D6E9-7A757E55A981}"/>
              </a:ext>
            </a:extLst>
          </p:cNvPr>
          <p:cNvSpPr txBox="1"/>
          <p:nvPr/>
        </p:nvSpPr>
        <p:spPr>
          <a:xfrm>
            <a:off x="266527" y="1556792"/>
            <a:ext cx="914400" cy="914400"/>
          </a:xfrm>
          <a:prstGeom prst="rect">
            <a:avLst/>
          </a:prstGeom>
          <a:noFill/>
        </p:spPr>
        <p:txBody>
          <a:bodyPr wrap="none" lIns="108000" tIns="108000" rIns="108000" bIns="108000" rtlCol="0">
            <a:noAutofit/>
          </a:bodyPr>
          <a:lstStyle/>
          <a:p>
            <a:r>
              <a:rPr lang="en-150" altLang="zh-CN" sz="2000" b="1" dirty="0">
                <a:solidFill>
                  <a:schemeClr val="bg2"/>
                </a:solidFill>
              </a:rPr>
              <a:t>Conceptual model:</a:t>
            </a:r>
            <a:endParaRPr lang="zh-CN" altLang="en-US" sz="2000" b="1" noProof="0" dirty="0" err="1">
              <a:solidFill>
                <a:schemeClr val="bg2"/>
              </a:solidFill>
            </a:endParaRPr>
          </a:p>
        </p:txBody>
      </p:sp>
      <p:sp>
        <p:nvSpPr>
          <p:cNvPr id="13" name="TextBox 12">
            <a:extLst>
              <a:ext uri="{FF2B5EF4-FFF2-40B4-BE49-F238E27FC236}">
                <a16:creationId xmlns:a16="http://schemas.microsoft.com/office/drawing/2014/main" id="{80738ABD-B48B-98E2-AEE3-DA99D12AE79A}"/>
              </a:ext>
            </a:extLst>
          </p:cNvPr>
          <p:cNvSpPr txBox="1"/>
          <p:nvPr/>
        </p:nvSpPr>
        <p:spPr>
          <a:xfrm>
            <a:off x="4519051" y="1554188"/>
            <a:ext cx="2001783" cy="729317"/>
          </a:xfrm>
          <a:prstGeom prst="rect">
            <a:avLst/>
          </a:prstGeom>
          <a:noFill/>
        </p:spPr>
        <p:txBody>
          <a:bodyPr wrap="none" lIns="108000" tIns="108000" rIns="108000" bIns="108000" rtlCol="0">
            <a:noAutofit/>
          </a:bodyPr>
          <a:lstStyle/>
          <a:p>
            <a:pPr algn="ctr"/>
            <a:r>
              <a:rPr lang="en-150" altLang="zh-CN" sz="2000" b="1" dirty="0">
                <a:solidFill>
                  <a:schemeClr val="bg2"/>
                </a:solidFill>
              </a:rPr>
              <a:t>Experimental</a:t>
            </a:r>
          </a:p>
          <a:p>
            <a:pPr algn="ctr"/>
            <a:r>
              <a:rPr lang="en-150" altLang="zh-CN" sz="2000" b="1" dirty="0">
                <a:solidFill>
                  <a:schemeClr val="bg2"/>
                </a:solidFill>
              </a:rPr>
              <a:t> design:</a:t>
            </a:r>
            <a:endParaRPr lang="zh-CN" altLang="en-US" sz="2000" b="1" noProof="0" dirty="0" err="1">
              <a:solidFill>
                <a:schemeClr val="bg2"/>
              </a:solidFill>
            </a:endParaRPr>
          </a:p>
        </p:txBody>
      </p:sp>
      <p:sp>
        <p:nvSpPr>
          <p:cNvPr id="15" name="TextBox 14">
            <a:extLst>
              <a:ext uri="{FF2B5EF4-FFF2-40B4-BE49-F238E27FC236}">
                <a16:creationId xmlns:a16="http://schemas.microsoft.com/office/drawing/2014/main" id="{990E6D67-BF7E-6984-46DD-DF3116BE9D05}"/>
              </a:ext>
            </a:extLst>
          </p:cNvPr>
          <p:cNvSpPr txBox="1"/>
          <p:nvPr/>
        </p:nvSpPr>
        <p:spPr>
          <a:xfrm>
            <a:off x="7184899" y="1554188"/>
            <a:ext cx="1941889" cy="794692"/>
          </a:xfrm>
          <a:prstGeom prst="rect">
            <a:avLst/>
          </a:prstGeom>
          <a:noFill/>
        </p:spPr>
        <p:txBody>
          <a:bodyPr wrap="none" lIns="108000" tIns="108000" rIns="108000" bIns="108000" rtlCol="0">
            <a:noAutofit/>
          </a:bodyPr>
          <a:lstStyle/>
          <a:p>
            <a:pPr algn="ctr"/>
            <a:r>
              <a:rPr lang="en-150" altLang="zh-CN" sz="2000" b="1" dirty="0">
                <a:solidFill>
                  <a:schemeClr val="bg2"/>
                </a:solidFill>
              </a:rPr>
              <a:t>Results:</a:t>
            </a:r>
          </a:p>
          <a:p>
            <a:pPr algn="ctr"/>
            <a:r>
              <a:rPr lang="en-150" altLang="zh-CN" sz="2000" b="1" noProof="0" dirty="0">
                <a:solidFill>
                  <a:schemeClr val="bg2"/>
                </a:solidFill>
              </a:rPr>
              <a:t>(quant</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2" name="TextBox 21">
            <a:extLst>
              <a:ext uri="{FF2B5EF4-FFF2-40B4-BE49-F238E27FC236}">
                <a16:creationId xmlns:a16="http://schemas.microsoft.com/office/drawing/2014/main" id="{2031DF56-BAA3-8673-6E42-21A22DE81859}"/>
              </a:ext>
            </a:extLst>
          </p:cNvPr>
          <p:cNvSpPr txBox="1"/>
          <p:nvPr/>
        </p:nvSpPr>
        <p:spPr>
          <a:xfrm>
            <a:off x="7225336" y="3549154"/>
            <a:ext cx="1907606" cy="573744"/>
          </a:xfrm>
          <a:prstGeom prst="rect">
            <a:avLst/>
          </a:prstGeom>
          <a:noFill/>
        </p:spPr>
        <p:txBody>
          <a:bodyPr wrap="none" lIns="108000" tIns="108000" rIns="108000" bIns="108000" rtlCol="0">
            <a:noAutofit/>
          </a:bodyPr>
          <a:lstStyle/>
          <a:p>
            <a:r>
              <a:rPr lang="en-150" altLang="zh-CN" noProof="0" dirty="0">
                <a:solidFill>
                  <a:schemeClr val="bg2"/>
                </a:solidFill>
              </a:rPr>
              <a:t>Cosine distances</a:t>
            </a:r>
            <a:endParaRPr lang="zh-CN" altLang="en-US" noProof="0" dirty="0" err="1">
              <a:solidFill>
                <a:schemeClr val="bg2"/>
              </a:solidFill>
            </a:endParaRPr>
          </a:p>
        </p:txBody>
      </p:sp>
      <p:sp>
        <p:nvSpPr>
          <p:cNvPr id="23" name="TextBox 22">
            <a:extLst>
              <a:ext uri="{FF2B5EF4-FFF2-40B4-BE49-F238E27FC236}">
                <a16:creationId xmlns:a16="http://schemas.microsoft.com/office/drawing/2014/main" id="{A3116E88-6551-72CC-0DF8-D90AE3928FDB}"/>
              </a:ext>
            </a:extLst>
          </p:cNvPr>
          <p:cNvSpPr txBox="1"/>
          <p:nvPr/>
        </p:nvSpPr>
        <p:spPr>
          <a:xfrm>
            <a:off x="9708977" y="1589969"/>
            <a:ext cx="1868260" cy="914400"/>
          </a:xfrm>
          <a:prstGeom prst="rect">
            <a:avLst/>
          </a:prstGeom>
          <a:noFill/>
        </p:spPr>
        <p:txBody>
          <a:bodyPr wrap="none" lIns="108000" tIns="108000" rIns="108000" bIns="108000" rtlCol="0">
            <a:noAutofit/>
          </a:bodyPr>
          <a:lstStyle/>
          <a:p>
            <a:r>
              <a:rPr lang="en-150" altLang="zh-CN" sz="2000" b="1" dirty="0">
                <a:solidFill>
                  <a:schemeClr val="bg2"/>
                </a:solidFill>
              </a:rPr>
              <a:t>Conclusions:</a:t>
            </a:r>
          </a:p>
          <a:p>
            <a:r>
              <a:rPr lang="en-150" altLang="zh-CN" sz="2000" b="1" noProof="0" dirty="0">
                <a:solidFill>
                  <a:schemeClr val="bg2"/>
                </a:solidFill>
              </a:rPr>
              <a:t>(qual</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4" name="TextBox 23">
            <a:extLst>
              <a:ext uri="{FF2B5EF4-FFF2-40B4-BE49-F238E27FC236}">
                <a16:creationId xmlns:a16="http://schemas.microsoft.com/office/drawing/2014/main" id="{ADC972D5-9E2E-36C9-310A-98625CF8F13A}"/>
              </a:ext>
            </a:extLst>
          </p:cNvPr>
          <p:cNvSpPr txBox="1"/>
          <p:nvPr/>
        </p:nvSpPr>
        <p:spPr>
          <a:xfrm>
            <a:off x="9627567" y="2903759"/>
            <a:ext cx="2570783" cy="2325478"/>
          </a:xfrm>
          <a:prstGeom prst="rect">
            <a:avLst/>
          </a:prstGeom>
          <a:noFill/>
        </p:spPr>
        <p:txBody>
          <a:bodyPr wrap="none" lIns="108000" tIns="108000" rIns="108000" bIns="108000" rtlCol="0">
            <a:noAutofit/>
          </a:bodyPr>
          <a:lstStyle/>
          <a:p>
            <a:r>
              <a:rPr lang="en-150" altLang="zh-CN" noProof="0" dirty="0">
                <a:solidFill>
                  <a:schemeClr val="bg2"/>
                </a:solidFill>
              </a:rPr>
              <a:t>Relative distances </a:t>
            </a:r>
          </a:p>
          <a:p>
            <a:r>
              <a:rPr lang="en-150" altLang="zh-CN" noProof="0" dirty="0">
                <a:solidFill>
                  <a:schemeClr val="bg2"/>
                </a:solidFill>
              </a:rPr>
              <a:t>between word-pairs </a:t>
            </a:r>
          </a:p>
          <a:p>
            <a:r>
              <a:rPr lang="en-150" altLang="zh-CN" noProof="0" dirty="0">
                <a:solidFill>
                  <a:schemeClr val="bg2"/>
                </a:solidFill>
              </a:rPr>
              <a:t>in the semantic network</a:t>
            </a:r>
          </a:p>
          <a:p>
            <a:endParaRPr lang="en-150" altLang="zh-CN" dirty="0">
              <a:solidFill>
                <a:schemeClr val="bg2"/>
              </a:solidFill>
            </a:endParaRPr>
          </a:p>
          <a:p>
            <a:r>
              <a:rPr lang="en-150" altLang="zh-CN" noProof="0" dirty="0">
                <a:solidFill>
                  <a:schemeClr val="bg2"/>
                </a:solidFill>
              </a:rPr>
              <a:t>Determined</a:t>
            </a:r>
          </a:p>
          <a:p>
            <a:r>
              <a:rPr lang="en-150" altLang="zh-CN" dirty="0">
                <a:solidFill>
                  <a:schemeClr val="bg2"/>
                </a:solidFill>
              </a:rPr>
              <a:t>qualitatively through</a:t>
            </a:r>
          </a:p>
          <a:p>
            <a:r>
              <a:rPr lang="en-150" altLang="zh-CN" noProof="0" dirty="0">
                <a:solidFill>
                  <a:schemeClr val="bg2"/>
                </a:solidFill>
              </a:rPr>
              <a:t>comparative analysis </a:t>
            </a:r>
            <a:endParaRPr lang="zh-CN" altLang="en-US" noProof="0" dirty="0" err="1">
              <a:solidFill>
                <a:schemeClr val="bg2"/>
              </a:solidFill>
            </a:endParaRPr>
          </a:p>
        </p:txBody>
      </p:sp>
      <p:pic>
        <p:nvPicPr>
          <p:cNvPr id="2" name="Picture 1">
            <a:extLst>
              <a:ext uri="{FF2B5EF4-FFF2-40B4-BE49-F238E27FC236}">
                <a16:creationId xmlns:a16="http://schemas.microsoft.com/office/drawing/2014/main" id="{9731D06C-7F01-C9B7-4A82-ED9E235CAE24}"/>
              </a:ext>
            </a:extLst>
          </p:cNvPr>
          <p:cNvPicPr>
            <a:picLocks noChangeAspect="1"/>
          </p:cNvPicPr>
          <p:nvPr/>
        </p:nvPicPr>
        <p:blipFill>
          <a:blip r:embed="rId3"/>
          <a:stretch>
            <a:fillRect/>
          </a:stretch>
        </p:blipFill>
        <p:spPr>
          <a:xfrm>
            <a:off x="14231" y="2784895"/>
            <a:ext cx="3781779" cy="2563206"/>
          </a:xfrm>
          <a:prstGeom prst="rect">
            <a:avLst/>
          </a:prstGeom>
        </p:spPr>
      </p:pic>
      <p:sp>
        <p:nvSpPr>
          <p:cNvPr id="6" name="TextBox 5">
            <a:extLst>
              <a:ext uri="{FF2B5EF4-FFF2-40B4-BE49-F238E27FC236}">
                <a16:creationId xmlns:a16="http://schemas.microsoft.com/office/drawing/2014/main" id="{F6412144-E2ED-CEE1-485E-F5A1B88939E2}"/>
              </a:ext>
            </a:extLst>
          </p:cNvPr>
          <p:cNvSpPr txBox="1"/>
          <p:nvPr/>
        </p:nvSpPr>
        <p:spPr>
          <a:xfrm>
            <a:off x="4327913" y="3361989"/>
            <a:ext cx="2408447" cy="923330"/>
          </a:xfrm>
          <a:prstGeom prst="rect">
            <a:avLst/>
          </a:prstGeom>
          <a:noFill/>
        </p:spPr>
        <p:txBody>
          <a:bodyPr wrap="square">
            <a:spAutoFit/>
          </a:bodyPr>
          <a:lstStyle/>
          <a:p>
            <a:pPr marL="285750" indent="-285750">
              <a:buFont typeface="Arial" panose="020B0604020202020204" pitchFamily="34" charset="0"/>
              <a:buChar char="•"/>
            </a:pPr>
            <a:r>
              <a:rPr lang="en-150" altLang="zh-CN" dirty="0">
                <a:solidFill>
                  <a:schemeClr val="bg2"/>
                </a:solidFill>
              </a:rPr>
              <a:t>Obtain high </a:t>
            </a:r>
          </a:p>
          <a:p>
            <a:r>
              <a:rPr lang="en-150" altLang="zh-CN" dirty="0">
                <a:solidFill>
                  <a:schemeClr val="bg2"/>
                </a:solidFill>
              </a:rPr>
              <a:t>     dimensional word </a:t>
            </a:r>
          </a:p>
          <a:p>
            <a:r>
              <a:rPr lang="en-150" altLang="zh-CN" dirty="0">
                <a:solidFill>
                  <a:schemeClr val="bg2"/>
                </a:solidFill>
              </a:rPr>
              <a:t>     vectors from NN</a:t>
            </a:r>
          </a:p>
        </p:txBody>
      </p:sp>
      <p:sp>
        <p:nvSpPr>
          <p:cNvPr id="3" name="Arrow: Right 2">
            <a:extLst>
              <a:ext uri="{FF2B5EF4-FFF2-40B4-BE49-F238E27FC236}">
                <a16:creationId xmlns:a16="http://schemas.microsoft.com/office/drawing/2014/main" id="{ADE5559F-1408-DBE5-38B9-7616C5A7FED3}"/>
              </a:ext>
            </a:extLst>
          </p:cNvPr>
          <p:cNvSpPr/>
          <p:nvPr/>
        </p:nvSpPr>
        <p:spPr>
          <a:xfrm>
            <a:off x="3768451" y="3540984"/>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rrow: Right 7">
            <a:extLst>
              <a:ext uri="{FF2B5EF4-FFF2-40B4-BE49-F238E27FC236}">
                <a16:creationId xmlns:a16="http://schemas.microsoft.com/office/drawing/2014/main" id="{0DDD3F96-B167-FFF9-6E6D-A073C10A9A6A}"/>
              </a:ext>
            </a:extLst>
          </p:cNvPr>
          <p:cNvSpPr/>
          <p:nvPr/>
        </p:nvSpPr>
        <p:spPr>
          <a:xfrm>
            <a:off x="6680843" y="3536782"/>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rrow: Right 8">
            <a:extLst>
              <a:ext uri="{FF2B5EF4-FFF2-40B4-BE49-F238E27FC236}">
                <a16:creationId xmlns:a16="http://schemas.microsoft.com/office/drawing/2014/main" id="{972999AF-3388-6439-8E0E-80BA09CA679D}"/>
              </a:ext>
            </a:extLst>
          </p:cNvPr>
          <p:cNvSpPr/>
          <p:nvPr/>
        </p:nvSpPr>
        <p:spPr>
          <a:xfrm>
            <a:off x="9159189" y="3513727"/>
            <a:ext cx="504056" cy="57374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92557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5BC3-0C0B-2BEE-9947-0CA1339FF960}"/>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7DDE1FC-6A8D-C90A-C70D-36643B9B7D65}"/>
              </a:ext>
            </a:extLst>
          </p:cNvPr>
          <p:cNvSpPr>
            <a:spLocks noGrp="1"/>
          </p:cNvSpPr>
          <p:nvPr>
            <p:ph type="sldNum" sz="quarter" idx="4"/>
          </p:nvPr>
        </p:nvSpPr>
        <p:spPr/>
        <p:txBody>
          <a:bodyPr/>
          <a:lstStyle/>
          <a:p>
            <a:fld id="{5EE7099E-8998-4851-915A-4F4831808297}" type="slidenum">
              <a:rPr lang="nl-NL" smtClean="0"/>
              <a:pPr/>
              <a:t>72</a:t>
            </a:fld>
            <a:endParaRPr lang="nl-NL"/>
          </a:p>
        </p:txBody>
      </p:sp>
      <p:sp>
        <p:nvSpPr>
          <p:cNvPr id="2" name="Title 1">
            <a:extLst>
              <a:ext uri="{FF2B5EF4-FFF2-40B4-BE49-F238E27FC236}">
                <a16:creationId xmlns:a16="http://schemas.microsoft.com/office/drawing/2014/main" id="{54B320A1-A4C5-963B-1D11-8BC8396CF5D2}"/>
              </a:ext>
            </a:extLst>
          </p:cNvPr>
          <p:cNvSpPr>
            <a:spLocks noGrp="1"/>
          </p:cNvSpPr>
          <p:nvPr>
            <p:ph type="title"/>
          </p:nvPr>
        </p:nvSpPr>
        <p:spPr>
          <a:xfrm>
            <a:off x="197273" y="-22185"/>
            <a:ext cx="9217024" cy="955317"/>
          </a:xfrm>
        </p:spPr>
        <p:txBody>
          <a:bodyPr/>
          <a:lstStyle/>
          <a:p>
            <a:r>
              <a:rPr lang="en-US" sz="3600" dirty="0">
                <a:latin typeface="Arial" panose="020B0604020202020204" pitchFamily="34" charset="0"/>
                <a:ea typeface="等线" panose="02010600030101010101" pitchFamily="2" charset="-122"/>
              </a:rPr>
              <a:t>To be-verified criteria for the potential </a:t>
            </a:r>
            <a:r>
              <a:rPr lang="en-US" sz="3600" dirty="0">
                <a:effectLst/>
                <a:latin typeface="Arial" panose="020B0604020202020204" pitchFamily="34" charset="0"/>
                <a:ea typeface="等线" panose="02010600030101010101" pitchFamily="2" charset="-122"/>
              </a:rPr>
              <a:t>alternative </a:t>
            </a:r>
            <a:endParaRPr lang="en-150" sz="3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81D6F733-7059-8DA9-B337-384E47B94203}"/>
              </a:ext>
            </a:extLst>
          </p:cNvPr>
          <p:cNvSpPr/>
          <p:nvPr/>
        </p:nvSpPr>
        <p:spPr>
          <a:xfrm>
            <a:off x="50502" y="1879434"/>
            <a:ext cx="5307603" cy="3099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AA661D0F-5189-86AE-4A08-0C75E0EBC594}"/>
              </a:ext>
            </a:extLst>
          </p:cNvPr>
          <p:cNvSpPr txBox="1"/>
          <p:nvPr/>
        </p:nvSpPr>
        <p:spPr>
          <a:xfrm>
            <a:off x="83766" y="2311976"/>
            <a:ext cx="5274340" cy="2214942"/>
          </a:xfrm>
          <a:prstGeom prst="rect">
            <a:avLst/>
          </a:prstGeom>
          <a:noFill/>
        </p:spPr>
        <p:txBody>
          <a:bodyPr wrap="square" lIns="108000" tIns="108000" rIns="108000" bIns="108000" rtlCol="0">
            <a:noAutofit/>
          </a:bodyPr>
          <a:lstStyle/>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Get the words summarized from (</a:t>
            </a:r>
            <a:r>
              <a:rPr lang="en-US" altLang="zh-CN" sz="1400" kern="100" dirty="0" err="1">
                <a:solidFill>
                  <a:schemeClr val="bg2"/>
                </a:solidFill>
                <a:latin typeface="Arial" panose="020B0604020202020204" pitchFamily="34" charset="0"/>
                <a:ea typeface="等线" panose="02010600030101010101" pitchFamily="2" charset="-122"/>
                <a:cs typeface="Arial" panose="020B0604020202020204" pitchFamily="34" charset="0"/>
              </a:rPr>
              <a:t>Bürki</a:t>
            </a: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 et al., 2020) to verify the organization of words from sematic category;</a:t>
            </a:r>
          </a:p>
          <a:p>
            <a:pPr marL="285750" indent="-285750">
              <a:buFont typeface="Wingdings" panose="05000000000000000000" pitchFamily="2" charset="2"/>
              <a:buChar char="p"/>
            </a:pPr>
            <a:endPar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Get the words obtained from (De Zubicaray et al., 2018; Gauvin et al., 2019; Wang et al., 2024) to verify the organization of words from sematic features;</a:t>
            </a:r>
          </a:p>
          <a:p>
            <a:pPr marL="285750" indent="-285750">
              <a:buFont typeface="Wingdings" panose="05000000000000000000" pitchFamily="2" charset="2"/>
              <a:buChar char="p"/>
            </a:pPr>
            <a:endPar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Use the naming latencies and naming accuracies from PWI as response variables to verify the prediction values of contextual embeddings. </a:t>
            </a:r>
          </a:p>
          <a:p>
            <a:endParaRPr lang="zh-CN" altLang="en-US" noProof="0" dirty="0" err="1">
              <a:solidFill>
                <a:schemeClr val="bg2"/>
              </a:solidFill>
            </a:endParaRPr>
          </a:p>
        </p:txBody>
      </p:sp>
      <p:sp>
        <p:nvSpPr>
          <p:cNvPr id="14" name="TextBox 13">
            <a:extLst>
              <a:ext uri="{FF2B5EF4-FFF2-40B4-BE49-F238E27FC236}">
                <a16:creationId xmlns:a16="http://schemas.microsoft.com/office/drawing/2014/main" id="{60D5EECE-D7BF-C5FA-3539-0653640A67D1}"/>
              </a:ext>
            </a:extLst>
          </p:cNvPr>
          <p:cNvSpPr txBox="1"/>
          <p:nvPr/>
        </p:nvSpPr>
        <p:spPr>
          <a:xfrm>
            <a:off x="83766" y="1365674"/>
            <a:ext cx="2808312" cy="369332"/>
          </a:xfrm>
          <a:prstGeom prst="rect">
            <a:avLst/>
          </a:prstGeom>
          <a:noFill/>
        </p:spPr>
        <p:txBody>
          <a:bodyPr wrap="square">
            <a:spAutoFit/>
          </a:bodyPr>
          <a:lstStyle/>
          <a:p>
            <a:r>
              <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rPr>
              <a:t>Technically realization: </a:t>
            </a:r>
          </a:p>
        </p:txBody>
      </p:sp>
      <p:sp>
        <p:nvSpPr>
          <p:cNvPr id="16" name="Arrow: Right 15">
            <a:extLst>
              <a:ext uri="{FF2B5EF4-FFF2-40B4-BE49-F238E27FC236}">
                <a16:creationId xmlns:a16="http://schemas.microsoft.com/office/drawing/2014/main" id="{2D9BC8D1-BFDC-661C-1888-7ACE1CD90CB2}"/>
              </a:ext>
            </a:extLst>
          </p:cNvPr>
          <p:cNvSpPr/>
          <p:nvPr/>
        </p:nvSpPr>
        <p:spPr>
          <a:xfrm>
            <a:off x="5391369" y="2951340"/>
            <a:ext cx="1018374" cy="95531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Graphic 8" descr="Checkmark with solid fill">
            <a:extLst>
              <a:ext uri="{FF2B5EF4-FFF2-40B4-BE49-F238E27FC236}">
                <a16:creationId xmlns:a16="http://schemas.microsoft.com/office/drawing/2014/main" id="{B7B31FA0-2CC1-B82E-1F6D-DED60DC00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32" y="2048378"/>
            <a:ext cx="639364" cy="639364"/>
          </a:xfrm>
          <a:prstGeom prst="rect">
            <a:avLst/>
          </a:prstGeom>
        </p:spPr>
      </p:pic>
    </p:spTree>
    <p:extLst>
      <p:ext uri="{BB962C8B-B14F-4D97-AF65-F5344CB8AC3E}">
        <p14:creationId xmlns:p14="http://schemas.microsoft.com/office/powerpoint/2010/main" val="3183301727"/>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772E-1356-4A14-BED4-343B4FB110C3}"/>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C96E388-1B9E-3D3F-1AFE-79A10E2731C0}"/>
              </a:ext>
            </a:extLst>
          </p:cNvPr>
          <p:cNvSpPr>
            <a:spLocks noGrp="1"/>
          </p:cNvSpPr>
          <p:nvPr>
            <p:ph type="sldNum" sz="quarter" idx="4"/>
          </p:nvPr>
        </p:nvSpPr>
        <p:spPr/>
        <p:txBody>
          <a:bodyPr/>
          <a:lstStyle/>
          <a:p>
            <a:fld id="{5EE7099E-8998-4851-915A-4F4831808297}" type="slidenum">
              <a:rPr lang="nl-NL" smtClean="0"/>
              <a:pPr/>
              <a:t>73</a:t>
            </a:fld>
            <a:endParaRPr lang="nl-NL"/>
          </a:p>
        </p:txBody>
      </p:sp>
      <p:sp>
        <p:nvSpPr>
          <p:cNvPr id="2" name="Title 1">
            <a:extLst>
              <a:ext uri="{FF2B5EF4-FFF2-40B4-BE49-F238E27FC236}">
                <a16:creationId xmlns:a16="http://schemas.microsoft.com/office/drawing/2014/main" id="{BC570F1C-D649-F8EC-2A04-D8F0108A6241}"/>
              </a:ext>
            </a:extLst>
          </p:cNvPr>
          <p:cNvSpPr>
            <a:spLocks noGrp="1"/>
          </p:cNvSpPr>
          <p:nvPr>
            <p:ph type="title"/>
          </p:nvPr>
        </p:nvSpPr>
        <p:spPr>
          <a:xfrm>
            <a:off x="197273" y="-22185"/>
            <a:ext cx="9217024" cy="955317"/>
          </a:xfrm>
        </p:spPr>
        <p:txBody>
          <a:bodyPr/>
          <a:lstStyle/>
          <a:p>
            <a:r>
              <a:rPr lang="en-US" sz="3600" dirty="0">
                <a:latin typeface="Arial" panose="020B0604020202020204" pitchFamily="34" charset="0"/>
                <a:ea typeface="等线" panose="02010600030101010101" pitchFamily="2" charset="-122"/>
              </a:rPr>
              <a:t>To be-verified criteria for the potential </a:t>
            </a:r>
            <a:r>
              <a:rPr lang="en-US" sz="3600" dirty="0">
                <a:effectLst/>
                <a:latin typeface="Arial" panose="020B0604020202020204" pitchFamily="34" charset="0"/>
                <a:ea typeface="等线" panose="02010600030101010101" pitchFamily="2" charset="-122"/>
              </a:rPr>
              <a:t>alternative </a:t>
            </a:r>
            <a:endParaRPr lang="en-150" sz="36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C12DA6B-C31B-2E7D-6C42-B660BE60C33F}"/>
              </a:ext>
            </a:extLst>
          </p:cNvPr>
          <p:cNvGrpSpPr/>
          <p:nvPr/>
        </p:nvGrpSpPr>
        <p:grpSpPr>
          <a:xfrm>
            <a:off x="50503" y="1879434"/>
            <a:ext cx="5005382" cy="3099131"/>
            <a:chOff x="230351" y="1049949"/>
            <a:chExt cx="5005382" cy="3099131"/>
          </a:xfrm>
        </p:grpSpPr>
        <p:sp>
          <p:nvSpPr>
            <p:cNvPr id="19" name="Rectangle: Rounded Corners 18">
              <a:extLst>
                <a:ext uri="{FF2B5EF4-FFF2-40B4-BE49-F238E27FC236}">
                  <a16:creationId xmlns:a16="http://schemas.microsoft.com/office/drawing/2014/main" id="{81043986-0FE0-E760-882A-C0CE979E2E8C}"/>
                </a:ext>
              </a:extLst>
            </p:cNvPr>
            <p:cNvSpPr/>
            <p:nvPr/>
          </p:nvSpPr>
          <p:spPr>
            <a:xfrm>
              <a:off x="230351" y="1049949"/>
              <a:ext cx="5005382" cy="3099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7">
              <a:extLst>
                <a:ext uri="{FF2B5EF4-FFF2-40B4-BE49-F238E27FC236}">
                  <a16:creationId xmlns:a16="http://schemas.microsoft.com/office/drawing/2014/main" id="{0BCD4868-6029-285B-39AE-2302BB47BC3A}"/>
                </a:ext>
              </a:extLst>
            </p:cNvPr>
            <p:cNvGrpSpPr/>
            <p:nvPr/>
          </p:nvGrpSpPr>
          <p:grpSpPr>
            <a:xfrm>
              <a:off x="394361" y="1113159"/>
              <a:ext cx="4841371" cy="2936269"/>
              <a:chOff x="197273" y="1123144"/>
              <a:chExt cx="4841371" cy="3104312"/>
            </a:xfrm>
          </p:grpSpPr>
          <p:sp>
            <p:nvSpPr>
              <p:cNvPr id="6" name="TextBox 5">
                <a:extLst>
                  <a:ext uri="{FF2B5EF4-FFF2-40B4-BE49-F238E27FC236}">
                    <a16:creationId xmlns:a16="http://schemas.microsoft.com/office/drawing/2014/main" id="{E102D325-E477-0A2D-0633-172F3DAAC0F1}"/>
                  </a:ext>
                </a:extLst>
              </p:cNvPr>
              <p:cNvSpPr txBox="1"/>
              <p:nvPr/>
            </p:nvSpPr>
            <p:spPr>
              <a:xfrm>
                <a:off x="197273" y="1123144"/>
                <a:ext cx="4841371" cy="3104312"/>
              </a:xfrm>
              <a:prstGeom prst="rect">
                <a:avLst/>
              </a:prstGeom>
              <a:noFill/>
            </p:spPr>
            <p:txBody>
              <a:bodyPr wrap="none" lIns="108000" tIns="108000" rIns="108000" bIns="108000" rtlCol="0">
                <a:noAutofit/>
              </a:bodyPr>
              <a:lstStyle/>
              <a:p>
                <a:r>
                  <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rPr>
                  <a:t>To be verified criteria for BERT</a:t>
                </a:r>
                <a:r>
                  <a:rPr lang="en-US" altLang="zh-CN" b="1" noProof="0" dirty="0">
                    <a:solidFill>
                      <a:schemeClr val="bg2"/>
                    </a:solidFill>
                    <a:latin typeface="Arial" panose="020B0604020202020204" pitchFamily="34" charset="0"/>
                    <a:ea typeface="Arial Unicode MS" panose="020B0604020202020204" pitchFamily="34" charset="-122"/>
                    <a:cs typeface="Arial" panose="020B0604020202020204" pitchFamily="34" charset="0"/>
                  </a:rPr>
                  <a:t>:</a:t>
                </a:r>
              </a:p>
              <a:p>
                <a:endPar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endParaRPr>
              </a:p>
              <a:p>
                <a:pPr marL="285750" indent="-285750">
                  <a:lnSpc>
                    <a:spcPct val="200000"/>
                  </a:lnSpc>
                  <a:buFont typeface="Wingdings" panose="05000000000000000000" pitchFamily="2" charset="2"/>
                  <a:buChar char="Ø"/>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Existing qualitative findings should be reflected</a:t>
                </a:r>
              </a:p>
              <a:p>
                <a:pPr marL="285750" indent="-285750" algn="l">
                  <a:lnSpc>
                    <a:spcPct val="200000"/>
                  </a:lnSpc>
                  <a:buFont typeface="Arial" panose="020B0604020202020204" pitchFamily="34" charset="0"/>
                  <a:buChar char="•"/>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Semantic category, semantic feature congruent words </a:t>
                </a:r>
              </a:p>
              <a:p>
                <a:pPr algn="l">
                  <a:lnSpc>
                    <a:spcPct val="200000"/>
                  </a:lnSpc>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are located closer than … ; </a:t>
                </a:r>
              </a:p>
              <a:p>
                <a:pPr marL="285750" indent="-285750">
                  <a:lnSpc>
                    <a:spcPct val="200000"/>
                  </a:lnSpc>
                  <a:buFont typeface="Wingdings" panose="05000000000000000000" pitchFamily="2" charset="2"/>
                  <a:buChar char="Ø"/>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Existing quantitative results should be reflected. </a:t>
                </a:r>
              </a:p>
              <a:p>
                <a:endPar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endParaRPr>
              </a:p>
              <a:p>
                <a:r>
                  <a:rPr lang="en-US" altLang="zh-CN" b="1" dirty="0">
                    <a:solidFill>
                      <a:srgbClr val="FF0000"/>
                    </a:solidFill>
                    <a:latin typeface="Arial" panose="020B0604020202020204" pitchFamily="34" charset="0"/>
                    <a:ea typeface="Arial Unicode MS" panose="020B0604020202020204" pitchFamily="34" charset="-122"/>
                    <a:cs typeface="Arial" panose="020B0604020202020204" pitchFamily="34" charset="0"/>
                  </a:rPr>
                  <a:t>          ON THIS MODEL </a:t>
                </a:r>
                <a:endParaRPr lang="en-US" altLang="zh-CN" b="1" noProof="0" dirty="0">
                  <a:solidFill>
                    <a:srgbClr val="FF0000"/>
                  </a:solidFill>
                  <a:latin typeface="Arial" panose="020B0604020202020204" pitchFamily="34" charset="0"/>
                  <a:ea typeface="Arial Unicode MS" panose="020B0604020202020204" pitchFamily="34" charset="-122"/>
                  <a:cs typeface="Arial" panose="020B0604020202020204" pitchFamily="34" charset="0"/>
                </a:endParaRPr>
              </a:p>
            </p:txBody>
          </p:sp>
          <p:pic>
            <p:nvPicPr>
              <p:cNvPr id="15" name="Graphic 14" descr="Question Mark with solid fill">
                <a:extLst>
                  <a:ext uri="{FF2B5EF4-FFF2-40B4-BE49-F238E27FC236}">
                    <a16:creationId xmlns:a16="http://schemas.microsoft.com/office/drawing/2014/main" id="{1E50E54A-7909-4595-CCAA-58A77956B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348" y="2556978"/>
                <a:ext cx="623082" cy="623082"/>
              </a:xfrm>
              <a:prstGeom prst="rect">
                <a:avLst/>
              </a:prstGeom>
            </p:spPr>
          </p:pic>
          <p:pic>
            <p:nvPicPr>
              <p:cNvPr id="17" name="Graphic 16" descr="Question Mark with solid fill">
                <a:extLst>
                  <a:ext uri="{FF2B5EF4-FFF2-40B4-BE49-F238E27FC236}">
                    <a16:creationId xmlns:a16="http://schemas.microsoft.com/office/drawing/2014/main" id="{B9D317A2-3316-7D33-B4B3-BE06C21EE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3895" y="2973671"/>
                <a:ext cx="623082" cy="623082"/>
              </a:xfrm>
              <a:prstGeom prst="rect">
                <a:avLst/>
              </a:prstGeom>
            </p:spPr>
          </p:pic>
        </p:grpSp>
      </p:grpSp>
      <p:sp>
        <p:nvSpPr>
          <p:cNvPr id="10" name="TextBox 9">
            <a:extLst>
              <a:ext uri="{FF2B5EF4-FFF2-40B4-BE49-F238E27FC236}">
                <a16:creationId xmlns:a16="http://schemas.microsoft.com/office/drawing/2014/main" id="{1F3A769C-C4B9-0D07-43F5-81DE16B431C3}"/>
              </a:ext>
            </a:extLst>
          </p:cNvPr>
          <p:cNvSpPr txBox="1"/>
          <p:nvPr/>
        </p:nvSpPr>
        <p:spPr>
          <a:xfrm>
            <a:off x="6675637" y="2348880"/>
            <a:ext cx="5274340" cy="2214942"/>
          </a:xfrm>
          <a:prstGeom prst="rect">
            <a:avLst/>
          </a:prstGeom>
          <a:noFill/>
        </p:spPr>
        <p:txBody>
          <a:bodyPr wrap="square" lIns="108000" tIns="108000" rIns="108000" bIns="108000" rtlCol="0">
            <a:noAutofit/>
          </a:bodyPr>
          <a:lstStyle/>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Get the words summarized from (</a:t>
            </a:r>
            <a:r>
              <a:rPr lang="en-US" altLang="zh-CN" sz="1400" kern="100" dirty="0" err="1">
                <a:solidFill>
                  <a:schemeClr val="bg2"/>
                </a:solidFill>
                <a:latin typeface="Arial" panose="020B0604020202020204" pitchFamily="34" charset="0"/>
                <a:ea typeface="等线" panose="02010600030101010101" pitchFamily="2" charset="-122"/>
                <a:cs typeface="Arial" panose="020B0604020202020204" pitchFamily="34" charset="0"/>
              </a:rPr>
              <a:t>Bürki</a:t>
            </a: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 et al., 2020) to verify the organization of words from sematic category;</a:t>
            </a:r>
          </a:p>
          <a:p>
            <a:pPr marL="285750" indent="-285750">
              <a:buFont typeface="Wingdings" panose="05000000000000000000" pitchFamily="2" charset="2"/>
              <a:buChar char="p"/>
            </a:pPr>
            <a:endPar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Get the words obtained from (De Zubicaray et al., 2018; Gauvin et al., 2019; Wang et al., 2024) to verify the organization of words from sematic features;</a:t>
            </a:r>
          </a:p>
          <a:p>
            <a:pPr marL="285750" indent="-285750">
              <a:buFont typeface="Wingdings" panose="05000000000000000000" pitchFamily="2" charset="2"/>
              <a:buChar char="p"/>
            </a:pPr>
            <a:endPar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endParaRPr>
          </a:p>
          <a:p>
            <a:pPr marL="285750" indent="-285750">
              <a:buFont typeface="Wingdings" panose="05000000000000000000" pitchFamily="2" charset="2"/>
              <a:buChar char="p"/>
            </a:pPr>
            <a:r>
              <a:rPr lang="en-US" altLang="zh-CN" sz="1400" kern="100" dirty="0">
                <a:solidFill>
                  <a:schemeClr val="bg2"/>
                </a:solidFill>
                <a:latin typeface="Arial" panose="020B0604020202020204" pitchFamily="34" charset="0"/>
                <a:ea typeface="等线" panose="02010600030101010101" pitchFamily="2" charset="-122"/>
                <a:cs typeface="Arial" panose="020B0604020202020204" pitchFamily="34" charset="0"/>
              </a:rPr>
              <a:t>Use the naming latencies and naming accuracies from PWI as response variables to verify the prediction values of contextual embeddings. </a:t>
            </a:r>
          </a:p>
          <a:p>
            <a:endParaRPr lang="zh-CN" altLang="en-US" noProof="0" dirty="0" err="1">
              <a:solidFill>
                <a:schemeClr val="bg2"/>
              </a:solidFill>
            </a:endParaRPr>
          </a:p>
        </p:txBody>
      </p:sp>
      <p:sp>
        <p:nvSpPr>
          <p:cNvPr id="14" name="TextBox 13">
            <a:extLst>
              <a:ext uri="{FF2B5EF4-FFF2-40B4-BE49-F238E27FC236}">
                <a16:creationId xmlns:a16="http://schemas.microsoft.com/office/drawing/2014/main" id="{78162260-ED47-8959-B846-E0904F9E5F90}"/>
              </a:ext>
            </a:extLst>
          </p:cNvPr>
          <p:cNvSpPr txBox="1"/>
          <p:nvPr/>
        </p:nvSpPr>
        <p:spPr>
          <a:xfrm>
            <a:off x="6675637" y="1942644"/>
            <a:ext cx="2808312" cy="369332"/>
          </a:xfrm>
          <a:prstGeom prst="rect">
            <a:avLst/>
          </a:prstGeom>
          <a:noFill/>
        </p:spPr>
        <p:txBody>
          <a:bodyPr wrap="square">
            <a:spAutoFit/>
          </a:bodyPr>
          <a:lstStyle/>
          <a:p>
            <a:r>
              <a:rPr lang="en-US" altLang="zh-CN" b="1" dirty="0">
                <a:solidFill>
                  <a:schemeClr val="bg2"/>
                </a:solidFill>
                <a:latin typeface="Arial" panose="020B0604020202020204" pitchFamily="34" charset="0"/>
                <a:ea typeface="Arial Unicode MS" panose="020B0604020202020204" pitchFamily="34" charset="-122"/>
                <a:cs typeface="Arial" panose="020B0604020202020204" pitchFamily="34" charset="0"/>
              </a:rPr>
              <a:t>Technically realization: </a:t>
            </a:r>
          </a:p>
        </p:txBody>
      </p:sp>
      <p:sp>
        <p:nvSpPr>
          <p:cNvPr id="16" name="Arrow: Right 15">
            <a:extLst>
              <a:ext uri="{FF2B5EF4-FFF2-40B4-BE49-F238E27FC236}">
                <a16:creationId xmlns:a16="http://schemas.microsoft.com/office/drawing/2014/main" id="{06FAD8AB-5F2F-B3EB-64BB-D57DBE454002}"/>
              </a:ext>
            </a:extLst>
          </p:cNvPr>
          <p:cNvSpPr/>
          <p:nvPr/>
        </p:nvSpPr>
        <p:spPr>
          <a:xfrm>
            <a:off x="5239256" y="2978692"/>
            <a:ext cx="1018374" cy="95531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6002334"/>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00BCD-0A49-4B39-AFE1-68E70CE997F9}"/>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A3215B11-3214-DBC9-1ACD-AB8D002E205B}"/>
              </a:ext>
            </a:extLst>
          </p:cNvPr>
          <p:cNvSpPr>
            <a:spLocks noGrp="1"/>
          </p:cNvSpPr>
          <p:nvPr>
            <p:ph type="sldNum" sz="quarter" idx="4"/>
          </p:nvPr>
        </p:nvSpPr>
        <p:spPr/>
        <p:txBody>
          <a:bodyPr/>
          <a:lstStyle/>
          <a:p>
            <a:fld id="{5EE7099E-8998-4851-915A-4F4831808297}" type="slidenum">
              <a:rPr lang="nl-NL" smtClean="0"/>
              <a:pPr/>
              <a:t>74</a:t>
            </a:fld>
            <a:endParaRPr lang="nl-NL" dirty="0"/>
          </a:p>
        </p:txBody>
      </p:sp>
      <p:pic>
        <p:nvPicPr>
          <p:cNvPr id="14" name="Picture 13">
            <a:extLst>
              <a:ext uri="{FF2B5EF4-FFF2-40B4-BE49-F238E27FC236}">
                <a16:creationId xmlns:a16="http://schemas.microsoft.com/office/drawing/2014/main" id="{0E39BD10-4504-D4CB-5F80-7E109AD13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2855"/>
            <a:ext cx="3695096" cy="3949200"/>
          </a:xfrm>
          <a:prstGeom prst="rect">
            <a:avLst/>
          </a:prstGeom>
        </p:spPr>
      </p:pic>
      <p:sp>
        <p:nvSpPr>
          <p:cNvPr id="5" name="TextBox 4">
            <a:extLst>
              <a:ext uri="{FF2B5EF4-FFF2-40B4-BE49-F238E27FC236}">
                <a16:creationId xmlns:a16="http://schemas.microsoft.com/office/drawing/2014/main" id="{C0D2D3CF-A70A-F02E-2507-D72B6D4A7ADD}"/>
              </a:ext>
            </a:extLst>
          </p:cNvPr>
          <p:cNvSpPr txBox="1"/>
          <p:nvPr/>
        </p:nvSpPr>
        <p:spPr>
          <a:xfrm>
            <a:off x="89005" y="300680"/>
            <a:ext cx="11482778" cy="729317"/>
          </a:xfrm>
          <a:prstGeom prst="rect">
            <a:avLst/>
          </a:prstGeom>
          <a:noFill/>
        </p:spPr>
        <p:txBody>
          <a:bodyPr wrap="none" lIns="108000" tIns="108000" rIns="108000" bIns="108000" rtlCol="0">
            <a:noAutofit/>
          </a:bodyPr>
          <a:lstStyle/>
          <a:p>
            <a:r>
              <a:rPr lang="en-150" sz="2800" b="1" noProof="0" dirty="0">
                <a:latin typeface="Times New Roman" panose="02020603050405020304" pitchFamily="18" charset="0"/>
                <a:cs typeface="Times New Roman" panose="02020603050405020304" pitchFamily="18" charset="0"/>
              </a:rPr>
              <a:t>Studying the word encoding in the human brain</a:t>
            </a:r>
          </a:p>
        </p:txBody>
      </p:sp>
      <p:sp>
        <p:nvSpPr>
          <p:cNvPr id="7" name="TextBox 6">
            <a:extLst>
              <a:ext uri="{FF2B5EF4-FFF2-40B4-BE49-F238E27FC236}">
                <a16:creationId xmlns:a16="http://schemas.microsoft.com/office/drawing/2014/main" id="{0C87B775-F039-CD0E-86C0-3E12EB1147C2}"/>
              </a:ext>
            </a:extLst>
          </p:cNvPr>
          <p:cNvSpPr txBox="1"/>
          <p:nvPr/>
        </p:nvSpPr>
        <p:spPr>
          <a:xfrm>
            <a:off x="266527" y="1556792"/>
            <a:ext cx="914400" cy="914400"/>
          </a:xfrm>
          <a:prstGeom prst="rect">
            <a:avLst/>
          </a:prstGeom>
          <a:noFill/>
        </p:spPr>
        <p:txBody>
          <a:bodyPr wrap="none" lIns="108000" tIns="108000" rIns="108000" bIns="108000" rtlCol="0">
            <a:noAutofit/>
          </a:bodyPr>
          <a:lstStyle/>
          <a:p>
            <a:r>
              <a:rPr lang="en-150" altLang="zh-CN" sz="2000" b="1" dirty="0">
                <a:solidFill>
                  <a:schemeClr val="bg2"/>
                </a:solidFill>
              </a:rPr>
              <a:t>Conceptual model:</a:t>
            </a:r>
            <a:endParaRPr lang="zh-CN" altLang="en-US" sz="2000" b="1" noProof="0" dirty="0" err="1">
              <a:solidFill>
                <a:schemeClr val="bg2"/>
              </a:solidFill>
            </a:endParaRPr>
          </a:p>
        </p:txBody>
      </p:sp>
      <p:sp>
        <p:nvSpPr>
          <p:cNvPr id="8" name="Rectangle: Rounded Corners 7">
            <a:extLst>
              <a:ext uri="{FF2B5EF4-FFF2-40B4-BE49-F238E27FC236}">
                <a16:creationId xmlns:a16="http://schemas.microsoft.com/office/drawing/2014/main" id="{95EDAB24-CC5C-DD8C-266D-FC04A6B8E92F}"/>
              </a:ext>
            </a:extLst>
          </p:cNvPr>
          <p:cNvSpPr/>
          <p:nvPr/>
        </p:nvSpPr>
        <p:spPr>
          <a:xfrm>
            <a:off x="9903" y="1564802"/>
            <a:ext cx="3685193" cy="451725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7">
            <a:extLst>
              <a:ext uri="{FF2B5EF4-FFF2-40B4-BE49-F238E27FC236}">
                <a16:creationId xmlns:a16="http://schemas.microsoft.com/office/drawing/2014/main" id="{B27A6ECD-F74F-F3E6-5D19-E0D2D581DE5F}"/>
              </a:ext>
            </a:extLst>
          </p:cNvPr>
          <p:cNvGrpSpPr/>
          <p:nvPr/>
        </p:nvGrpSpPr>
        <p:grpSpPr>
          <a:xfrm>
            <a:off x="3353183" y="1556792"/>
            <a:ext cx="2716908" cy="3386607"/>
            <a:chOff x="3717974" y="1564802"/>
            <a:chExt cx="2716908" cy="3386607"/>
          </a:xfrm>
        </p:grpSpPr>
        <p:sp>
          <p:nvSpPr>
            <p:cNvPr id="13" name="TextBox 12">
              <a:extLst>
                <a:ext uri="{FF2B5EF4-FFF2-40B4-BE49-F238E27FC236}">
                  <a16:creationId xmlns:a16="http://schemas.microsoft.com/office/drawing/2014/main" id="{03AEE484-8DE9-710F-1692-CC67589CEFE6}"/>
                </a:ext>
              </a:extLst>
            </p:cNvPr>
            <p:cNvSpPr txBox="1"/>
            <p:nvPr/>
          </p:nvSpPr>
          <p:spPr>
            <a:xfrm>
              <a:off x="3717974" y="1564802"/>
              <a:ext cx="2716908" cy="914400"/>
            </a:xfrm>
            <a:prstGeom prst="rect">
              <a:avLst/>
            </a:prstGeom>
            <a:noFill/>
          </p:spPr>
          <p:txBody>
            <a:bodyPr wrap="none" lIns="108000" tIns="108000" rIns="108000" bIns="108000" rtlCol="0">
              <a:noAutofit/>
            </a:bodyPr>
            <a:lstStyle/>
            <a:p>
              <a:pPr algn="ctr"/>
              <a:r>
                <a:rPr lang="en-150" altLang="zh-CN" sz="2000" b="1" dirty="0">
                  <a:solidFill>
                    <a:schemeClr val="bg2"/>
                  </a:solidFill>
                </a:rPr>
                <a:t>Experimental</a:t>
              </a:r>
            </a:p>
            <a:p>
              <a:pPr algn="ctr"/>
              <a:r>
                <a:rPr lang="en-150" altLang="zh-CN" sz="2000" b="1" dirty="0">
                  <a:solidFill>
                    <a:schemeClr val="bg2"/>
                  </a:solidFill>
                </a:rPr>
                <a:t> design:</a:t>
              </a:r>
              <a:endParaRPr lang="zh-CN" altLang="en-US" sz="2000" b="1" noProof="0" dirty="0" err="1">
                <a:solidFill>
                  <a:schemeClr val="bg2"/>
                </a:solidFill>
              </a:endParaRPr>
            </a:p>
          </p:txBody>
        </p:sp>
        <p:grpSp>
          <p:nvGrpSpPr>
            <p:cNvPr id="17" name="Group 16">
              <a:extLst>
                <a:ext uri="{FF2B5EF4-FFF2-40B4-BE49-F238E27FC236}">
                  <a16:creationId xmlns:a16="http://schemas.microsoft.com/office/drawing/2014/main" id="{A72C758F-D4DF-507B-7F4E-94754155CCD5}"/>
                </a:ext>
              </a:extLst>
            </p:cNvPr>
            <p:cNvGrpSpPr/>
            <p:nvPr/>
          </p:nvGrpSpPr>
          <p:grpSpPr>
            <a:xfrm>
              <a:off x="3853300" y="1628800"/>
              <a:ext cx="2344524" cy="3322609"/>
              <a:chOff x="3853300" y="1628800"/>
              <a:chExt cx="2344524" cy="3322609"/>
            </a:xfrm>
          </p:grpSpPr>
          <p:grpSp>
            <p:nvGrpSpPr>
              <p:cNvPr id="19" name="Group 18">
                <a:extLst>
                  <a:ext uri="{FF2B5EF4-FFF2-40B4-BE49-F238E27FC236}">
                    <a16:creationId xmlns:a16="http://schemas.microsoft.com/office/drawing/2014/main" id="{4D69A6C8-4190-7D7A-64B3-AADD51EDE7AC}"/>
                  </a:ext>
                </a:extLst>
              </p:cNvPr>
              <p:cNvGrpSpPr/>
              <p:nvPr/>
            </p:nvGrpSpPr>
            <p:grpSpPr>
              <a:xfrm>
                <a:off x="3853300" y="3263502"/>
                <a:ext cx="2344524" cy="1687907"/>
                <a:chOff x="5098972" y="2924944"/>
                <a:chExt cx="2344524" cy="1687907"/>
              </a:xfrm>
            </p:grpSpPr>
            <p:pic>
              <p:nvPicPr>
                <p:cNvPr id="9" name="Picture 2" descr="教你画小狗简笔画">
                  <a:extLst>
                    <a:ext uri="{FF2B5EF4-FFF2-40B4-BE49-F238E27FC236}">
                      <a16:creationId xmlns:a16="http://schemas.microsoft.com/office/drawing/2014/main" id="{ECC65B6A-E0BC-5102-FFA8-B5F47E48172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963" b="8654"/>
                <a:stretch/>
              </p:blipFill>
              <p:spPr bwMode="auto">
                <a:xfrm>
                  <a:off x="5098972" y="2924944"/>
                  <a:ext cx="2344524" cy="16879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B222A0-1431-52D9-2E38-8759619601D6}"/>
                    </a:ext>
                  </a:extLst>
                </p:cNvPr>
                <p:cNvSpPr txBox="1"/>
                <p:nvPr/>
              </p:nvSpPr>
              <p:spPr>
                <a:xfrm>
                  <a:off x="5906823" y="3615905"/>
                  <a:ext cx="999191" cy="573744"/>
                </a:xfrm>
                <a:prstGeom prst="rect">
                  <a:avLst/>
                </a:prstGeom>
                <a:noFill/>
              </p:spPr>
              <p:txBody>
                <a:bodyPr wrap="none" lIns="108000" tIns="108000" rIns="108000" bIns="108000" rtlCol="0">
                  <a:noAutofit/>
                </a:bodyPr>
                <a:lstStyle/>
                <a:p>
                  <a:r>
                    <a:rPr lang="en-US" sz="3200" b="1" noProof="0" dirty="0">
                      <a:solidFill>
                        <a:schemeClr val="bg2"/>
                      </a:solidFill>
                      <a:latin typeface="Blackoak Std" panose="04050907060602020202" pitchFamily="82" charset="0"/>
                      <a:cs typeface="Calibri" panose="020F0502020204030204" pitchFamily="34" charset="0"/>
                    </a:rPr>
                    <a:t>CAT</a:t>
                  </a:r>
                  <a:endParaRPr lang="en-150" sz="3200" b="1" noProof="0" dirty="0" err="1">
                    <a:solidFill>
                      <a:schemeClr val="bg2"/>
                    </a:solidFill>
                    <a:latin typeface="Blackoak Std" panose="04050907060602020202" pitchFamily="82" charset="0"/>
                    <a:cs typeface="Calibri" panose="020F0502020204030204" pitchFamily="34" charset="0"/>
                  </a:endParaRPr>
                </a:p>
              </p:txBody>
            </p:sp>
          </p:grpSp>
          <p:sp>
            <p:nvSpPr>
              <p:cNvPr id="20" name="TextBox 19">
                <a:extLst>
                  <a:ext uri="{FF2B5EF4-FFF2-40B4-BE49-F238E27FC236}">
                    <a16:creationId xmlns:a16="http://schemas.microsoft.com/office/drawing/2014/main" id="{3697873B-81E7-BAF9-5636-745400C25270}"/>
                  </a:ext>
                </a:extLst>
              </p:cNvPr>
              <p:cNvSpPr txBox="1"/>
              <p:nvPr/>
            </p:nvSpPr>
            <p:spPr>
              <a:xfrm>
                <a:off x="4587236" y="2556807"/>
                <a:ext cx="914400" cy="914400"/>
              </a:xfrm>
              <a:prstGeom prst="rect">
                <a:avLst/>
              </a:prstGeom>
              <a:noFill/>
            </p:spPr>
            <p:txBody>
              <a:bodyPr wrap="none" lIns="108000" tIns="108000" rIns="108000" bIns="108000" rtlCol="0">
                <a:noAutofit/>
              </a:bodyPr>
              <a:lstStyle/>
              <a:p>
                <a:pPr algn="ctr"/>
                <a:r>
                  <a:rPr lang="en-150" altLang="zh-CN" i="1" noProof="0" dirty="0">
                    <a:solidFill>
                      <a:schemeClr val="bg2"/>
                    </a:solidFill>
                  </a:rPr>
                  <a:t>Name the </a:t>
                </a:r>
              </a:p>
              <a:p>
                <a:pPr algn="ctr"/>
                <a:r>
                  <a:rPr lang="en-150" altLang="zh-CN" i="1" noProof="0" dirty="0">
                    <a:solidFill>
                      <a:schemeClr val="bg2"/>
                    </a:solidFill>
                  </a:rPr>
                  <a:t>following picture</a:t>
                </a:r>
                <a:endParaRPr lang="zh-CN" altLang="en-US" i="1" noProof="0" dirty="0" err="1">
                  <a:solidFill>
                    <a:schemeClr val="bg2"/>
                  </a:solidFill>
                </a:endParaRPr>
              </a:p>
            </p:txBody>
          </p:sp>
          <p:sp>
            <p:nvSpPr>
              <p:cNvPr id="11" name="Rectangle: Rounded Corners 10">
                <a:extLst>
                  <a:ext uri="{FF2B5EF4-FFF2-40B4-BE49-F238E27FC236}">
                    <a16:creationId xmlns:a16="http://schemas.microsoft.com/office/drawing/2014/main" id="{8D4A6C78-E885-9724-E1B4-7FFB95C7FD7A}"/>
                  </a:ext>
                </a:extLst>
              </p:cNvPr>
              <p:cNvSpPr/>
              <p:nvPr/>
            </p:nvSpPr>
            <p:spPr>
              <a:xfrm>
                <a:off x="4104880" y="1628800"/>
                <a:ext cx="1994295" cy="3322609"/>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Group 20">
            <a:extLst>
              <a:ext uri="{FF2B5EF4-FFF2-40B4-BE49-F238E27FC236}">
                <a16:creationId xmlns:a16="http://schemas.microsoft.com/office/drawing/2014/main" id="{763D0428-5E56-F566-4BD2-0C66E77A01CB}"/>
              </a:ext>
            </a:extLst>
          </p:cNvPr>
          <p:cNvGrpSpPr/>
          <p:nvPr/>
        </p:nvGrpSpPr>
        <p:grpSpPr>
          <a:xfrm>
            <a:off x="5718025" y="1564802"/>
            <a:ext cx="2001783" cy="3168948"/>
            <a:chOff x="6434882" y="1554188"/>
            <a:chExt cx="2001783" cy="3168948"/>
          </a:xfrm>
        </p:grpSpPr>
        <p:sp>
          <p:nvSpPr>
            <p:cNvPr id="12" name="Rectangle: Rounded Corners 11">
              <a:extLst>
                <a:ext uri="{FF2B5EF4-FFF2-40B4-BE49-F238E27FC236}">
                  <a16:creationId xmlns:a16="http://schemas.microsoft.com/office/drawing/2014/main" id="{A0EAA82E-DF94-524F-27A2-3C84E688F33B}"/>
                </a:ext>
              </a:extLst>
            </p:cNvPr>
            <p:cNvSpPr/>
            <p:nvPr/>
          </p:nvSpPr>
          <p:spPr>
            <a:xfrm>
              <a:off x="6531223" y="1628801"/>
              <a:ext cx="1811131" cy="2899406"/>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1515569D-0092-3D27-257C-B8A3E5934B08}"/>
                </a:ext>
              </a:extLst>
            </p:cNvPr>
            <p:cNvSpPr txBox="1"/>
            <p:nvPr/>
          </p:nvSpPr>
          <p:spPr>
            <a:xfrm>
              <a:off x="6434882" y="1554188"/>
              <a:ext cx="2001783" cy="914400"/>
            </a:xfrm>
            <a:prstGeom prst="rect">
              <a:avLst/>
            </a:prstGeom>
            <a:noFill/>
          </p:spPr>
          <p:txBody>
            <a:bodyPr wrap="none" lIns="108000" tIns="108000" rIns="108000" bIns="108000" rtlCol="0">
              <a:noAutofit/>
            </a:bodyPr>
            <a:lstStyle/>
            <a:p>
              <a:pPr algn="ctr"/>
              <a:r>
                <a:rPr lang="en-150" altLang="zh-CN" sz="2000" b="1" dirty="0">
                  <a:solidFill>
                    <a:schemeClr val="bg2"/>
                  </a:solidFill>
                </a:rPr>
                <a:t>Results:</a:t>
              </a:r>
            </a:p>
            <a:p>
              <a:pPr algn="ctr"/>
              <a:r>
                <a:rPr lang="en-150" altLang="zh-CN" sz="2000" b="1" noProof="0" dirty="0">
                  <a:solidFill>
                    <a:schemeClr val="bg2"/>
                  </a:solidFill>
                </a:rPr>
                <a:t>(quant</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2" name="TextBox 21">
              <a:extLst>
                <a:ext uri="{FF2B5EF4-FFF2-40B4-BE49-F238E27FC236}">
                  <a16:creationId xmlns:a16="http://schemas.microsoft.com/office/drawing/2014/main" id="{F630A1FC-10AF-1E26-7F27-82C5B0B8434D}"/>
                </a:ext>
              </a:extLst>
            </p:cNvPr>
            <p:cNvSpPr txBox="1"/>
            <p:nvPr/>
          </p:nvSpPr>
          <p:spPr>
            <a:xfrm>
              <a:off x="6670535" y="3014007"/>
              <a:ext cx="1671819" cy="1709129"/>
            </a:xfrm>
            <a:prstGeom prst="rect">
              <a:avLst/>
            </a:prstGeom>
            <a:noFill/>
          </p:spPr>
          <p:txBody>
            <a:bodyPr wrap="none" lIns="108000" tIns="108000" rIns="108000" bIns="108000" rtlCol="0">
              <a:noAutofit/>
            </a:bodyPr>
            <a:lstStyle/>
            <a:p>
              <a:pPr marL="285750" indent="-285750">
                <a:buFont typeface="Arial" panose="020B0604020202020204" pitchFamily="34" charset="0"/>
                <a:buChar char="•"/>
              </a:pPr>
              <a:r>
                <a:rPr lang="en-150" altLang="zh-CN" noProof="0" dirty="0">
                  <a:solidFill>
                    <a:schemeClr val="bg2"/>
                  </a:solidFill>
                </a:rPr>
                <a:t>Naming </a:t>
              </a:r>
            </a:p>
            <a:p>
              <a:r>
                <a:rPr lang="en-150" altLang="zh-CN" noProof="0" dirty="0">
                  <a:solidFill>
                    <a:schemeClr val="bg2"/>
                  </a:solidFill>
                </a:rPr>
                <a:t>     accuracies</a:t>
              </a:r>
            </a:p>
            <a:p>
              <a:endParaRPr lang="en-150" altLang="zh-CN" noProof="0" dirty="0">
                <a:solidFill>
                  <a:schemeClr val="bg2"/>
                </a:solidFill>
              </a:endParaRPr>
            </a:p>
            <a:p>
              <a:pPr marL="285750" indent="-285750">
                <a:buFont typeface="Arial" panose="020B0604020202020204" pitchFamily="34" charset="0"/>
                <a:buChar char="•"/>
              </a:pPr>
              <a:r>
                <a:rPr lang="en-150" altLang="zh-CN" dirty="0">
                  <a:solidFill>
                    <a:schemeClr val="bg2"/>
                  </a:solidFill>
                </a:rPr>
                <a:t>Naming </a:t>
              </a:r>
            </a:p>
            <a:p>
              <a:r>
                <a:rPr lang="en-150" altLang="zh-CN" dirty="0">
                  <a:solidFill>
                    <a:schemeClr val="bg2"/>
                  </a:solidFill>
                </a:rPr>
                <a:t>     latencies</a:t>
              </a:r>
              <a:endParaRPr lang="zh-CN" altLang="en-US" noProof="0" dirty="0" err="1">
                <a:solidFill>
                  <a:schemeClr val="bg2"/>
                </a:solidFill>
              </a:endParaRPr>
            </a:p>
          </p:txBody>
        </p:sp>
      </p:grpSp>
      <p:grpSp>
        <p:nvGrpSpPr>
          <p:cNvPr id="25" name="Group 24">
            <a:extLst>
              <a:ext uri="{FF2B5EF4-FFF2-40B4-BE49-F238E27FC236}">
                <a16:creationId xmlns:a16="http://schemas.microsoft.com/office/drawing/2014/main" id="{B56CFCA5-5343-B4EA-28F8-CB872A438E41}"/>
              </a:ext>
            </a:extLst>
          </p:cNvPr>
          <p:cNvGrpSpPr/>
          <p:nvPr/>
        </p:nvGrpSpPr>
        <p:grpSpPr>
          <a:xfrm>
            <a:off x="7719808" y="1556792"/>
            <a:ext cx="2666031" cy="3513882"/>
            <a:chOff x="9121777" y="1537410"/>
            <a:chExt cx="2666031" cy="3513882"/>
          </a:xfrm>
        </p:grpSpPr>
        <p:sp>
          <p:nvSpPr>
            <p:cNvPr id="16" name="Rectangle: Rounded Corners 15">
              <a:extLst>
                <a:ext uri="{FF2B5EF4-FFF2-40B4-BE49-F238E27FC236}">
                  <a16:creationId xmlns:a16="http://schemas.microsoft.com/office/drawing/2014/main" id="{EAF64E3A-4B33-EFCF-8B5B-EF47995B336F}"/>
                </a:ext>
              </a:extLst>
            </p:cNvPr>
            <p:cNvSpPr/>
            <p:nvPr/>
          </p:nvSpPr>
          <p:spPr>
            <a:xfrm>
              <a:off x="9121777" y="1569050"/>
              <a:ext cx="2587276" cy="3382360"/>
            </a:xfrm>
            <a:prstGeom prst="round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40450024-7AAC-0069-1346-7B82D58FBA6E}"/>
                </a:ext>
              </a:extLst>
            </p:cNvPr>
            <p:cNvSpPr txBox="1"/>
            <p:nvPr/>
          </p:nvSpPr>
          <p:spPr>
            <a:xfrm>
              <a:off x="9121777" y="1537410"/>
              <a:ext cx="914400" cy="914400"/>
            </a:xfrm>
            <a:prstGeom prst="rect">
              <a:avLst/>
            </a:prstGeom>
            <a:noFill/>
          </p:spPr>
          <p:txBody>
            <a:bodyPr wrap="none" lIns="108000" tIns="108000" rIns="108000" bIns="108000" rtlCol="0">
              <a:noAutofit/>
            </a:bodyPr>
            <a:lstStyle/>
            <a:p>
              <a:r>
                <a:rPr lang="en-150" altLang="zh-CN" sz="2000" b="1" dirty="0">
                  <a:solidFill>
                    <a:schemeClr val="bg2"/>
                  </a:solidFill>
                </a:rPr>
                <a:t>Conclusions:</a:t>
              </a:r>
            </a:p>
            <a:p>
              <a:r>
                <a:rPr lang="en-150" altLang="zh-CN" sz="2000" b="1" noProof="0" dirty="0">
                  <a:solidFill>
                    <a:schemeClr val="bg2"/>
                  </a:solidFill>
                </a:rPr>
                <a:t>(qual</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4" name="TextBox 23">
              <a:extLst>
                <a:ext uri="{FF2B5EF4-FFF2-40B4-BE49-F238E27FC236}">
                  <a16:creationId xmlns:a16="http://schemas.microsoft.com/office/drawing/2014/main" id="{C39BE881-B629-0B45-3073-49B30CDD75B3}"/>
                </a:ext>
              </a:extLst>
            </p:cNvPr>
            <p:cNvSpPr txBox="1"/>
            <p:nvPr/>
          </p:nvSpPr>
          <p:spPr>
            <a:xfrm>
              <a:off x="9121778" y="2836704"/>
              <a:ext cx="2666030" cy="2214588"/>
            </a:xfrm>
            <a:prstGeom prst="rect">
              <a:avLst/>
            </a:prstGeom>
            <a:noFill/>
          </p:spPr>
          <p:txBody>
            <a:bodyPr wrap="none" lIns="108000" tIns="108000" rIns="108000" bIns="108000" rtlCol="0">
              <a:noAutofit/>
            </a:bodyPr>
            <a:lstStyle/>
            <a:p>
              <a:r>
                <a:rPr lang="en-150" altLang="zh-CN" noProof="0" dirty="0">
                  <a:solidFill>
                    <a:schemeClr val="bg2"/>
                  </a:solidFill>
                </a:rPr>
                <a:t>Relative distances </a:t>
              </a:r>
            </a:p>
            <a:p>
              <a:r>
                <a:rPr lang="en-150" altLang="zh-CN" noProof="0" dirty="0">
                  <a:solidFill>
                    <a:schemeClr val="bg2"/>
                  </a:solidFill>
                </a:rPr>
                <a:t>between word-pairs </a:t>
              </a:r>
            </a:p>
            <a:p>
              <a:r>
                <a:rPr lang="en-150" altLang="zh-CN" noProof="0" dirty="0">
                  <a:solidFill>
                    <a:schemeClr val="bg2"/>
                  </a:solidFill>
                </a:rPr>
                <a:t>in the semantic network.</a:t>
              </a:r>
            </a:p>
            <a:p>
              <a:endParaRPr lang="en-150" altLang="zh-CN" dirty="0">
                <a:solidFill>
                  <a:schemeClr val="bg2"/>
                </a:solidFill>
              </a:endParaRPr>
            </a:p>
            <a:p>
              <a:r>
                <a:rPr lang="en-150" altLang="zh-CN" noProof="0" dirty="0">
                  <a:solidFill>
                    <a:schemeClr val="bg2"/>
                  </a:solidFill>
                </a:rPr>
                <a:t>Generally determined</a:t>
              </a:r>
            </a:p>
            <a:p>
              <a:r>
                <a:rPr lang="en-150" altLang="zh-CN" dirty="0">
                  <a:solidFill>
                    <a:schemeClr val="bg2"/>
                  </a:solidFill>
                </a:rPr>
                <a:t>qualitatively through</a:t>
              </a:r>
            </a:p>
            <a:p>
              <a:r>
                <a:rPr lang="en-150" altLang="zh-CN" noProof="0" dirty="0">
                  <a:solidFill>
                    <a:schemeClr val="bg2"/>
                  </a:solidFill>
                </a:rPr>
                <a:t>comparative analysis. </a:t>
              </a:r>
              <a:endParaRPr lang="zh-CN" altLang="en-US" noProof="0" dirty="0" err="1">
                <a:solidFill>
                  <a:schemeClr val="bg2"/>
                </a:solidFill>
              </a:endParaRPr>
            </a:p>
          </p:txBody>
        </p:sp>
      </p:grpSp>
    </p:spTree>
    <p:extLst>
      <p:ext uri="{BB962C8B-B14F-4D97-AF65-F5344CB8AC3E}">
        <p14:creationId xmlns:p14="http://schemas.microsoft.com/office/powerpoint/2010/main" val="1769562956"/>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F30A-2C28-E8B2-628D-427FB237B795}"/>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60654DC2-30DA-46F6-15CF-0925B1D5E05F}"/>
              </a:ext>
            </a:extLst>
          </p:cNvPr>
          <p:cNvSpPr>
            <a:spLocks noGrp="1"/>
          </p:cNvSpPr>
          <p:nvPr>
            <p:ph type="sldNum" sz="quarter" idx="4"/>
          </p:nvPr>
        </p:nvSpPr>
        <p:spPr/>
        <p:txBody>
          <a:bodyPr/>
          <a:lstStyle/>
          <a:p>
            <a:fld id="{5EE7099E-8998-4851-915A-4F4831808297}" type="slidenum">
              <a:rPr lang="nl-NL" smtClean="0"/>
              <a:pPr/>
              <a:t>75</a:t>
            </a:fld>
            <a:endParaRPr lang="nl-NL" dirty="0"/>
          </a:p>
        </p:txBody>
      </p:sp>
      <p:sp>
        <p:nvSpPr>
          <p:cNvPr id="5" name="TextBox 4">
            <a:extLst>
              <a:ext uri="{FF2B5EF4-FFF2-40B4-BE49-F238E27FC236}">
                <a16:creationId xmlns:a16="http://schemas.microsoft.com/office/drawing/2014/main" id="{FA6B8EF6-9196-9157-0E5C-2CC7C0AAEA02}"/>
              </a:ext>
            </a:extLst>
          </p:cNvPr>
          <p:cNvSpPr txBox="1"/>
          <p:nvPr/>
        </p:nvSpPr>
        <p:spPr>
          <a:xfrm>
            <a:off x="89005" y="300680"/>
            <a:ext cx="11482778" cy="729317"/>
          </a:xfrm>
          <a:prstGeom prst="rect">
            <a:avLst/>
          </a:prstGeom>
          <a:noFill/>
        </p:spPr>
        <p:txBody>
          <a:bodyPr wrap="none" lIns="108000" tIns="108000" rIns="108000" bIns="108000" rtlCol="0">
            <a:noAutofit/>
          </a:bodyPr>
          <a:lstStyle/>
          <a:p>
            <a:r>
              <a:rPr lang="en-150" sz="2800" b="1" noProof="0" dirty="0">
                <a:latin typeface="Times New Roman" panose="02020603050405020304" pitchFamily="18" charset="0"/>
                <a:cs typeface="Times New Roman" panose="02020603050405020304" pitchFamily="18" charset="0"/>
              </a:rPr>
              <a:t>Studying the representation of words in a NN</a:t>
            </a:r>
          </a:p>
        </p:txBody>
      </p:sp>
      <p:grpSp>
        <p:nvGrpSpPr>
          <p:cNvPr id="20" name="Group 19">
            <a:extLst>
              <a:ext uri="{FF2B5EF4-FFF2-40B4-BE49-F238E27FC236}">
                <a16:creationId xmlns:a16="http://schemas.microsoft.com/office/drawing/2014/main" id="{7092F507-A555-8746-064D-0116F5070376}"/>
              </a:ext>
            </a:extLst>
          </p:cNvPr>
          <p:cNvGrpSpPr/>
          <p:nvPr/>
        </p:nvGrpSpPr>
        <p:grpSpPr>
          <a:xfrm>
            <a:off x="14231" y="1556792"/>
            <a:ext cx="3781779" cy="3960440"/>
            <a:chOff x="14231" y="1556792"/>
            <a:chExt cx="3781779" cy="3960440"/>
          </a:xfrm>
        </p:grpSpPr>
        <p:grpSp>
          <p:nvGrpSpPr>
            <p:cNvPr id="10" name="Group 9">
              <a:extLst>
                <a:ext uri="{FF2B5EF4-FFF2-40B4-BE49-F238E27FC236}">
                  <a16:creationId xmlns:a16="http://schemas.microsoft.com/office/drawing/2014/main" id="{4F2C25C0-19F8-26A5-D439-DC23D21713F9}"/>
                </a:ext>
              </a:extLst>
            </p:cNvPr>
            <p:cNvGrpSpPr/>
            <p:nvPr/>
          </p:nvGrpSpPr>
          <p:grpSpPr>
            <a:xfrm>
              <a:off x="14231" y="1556792"/>
              <a:ext cx="3781779" cy="3791309"/>
              <a:chOff x="14231" y="1556792"/>
              <a:chExt cx="3781779" cy="3791309"/>
            </a:xfrm>
          </p:grpSpPr>
          <p:sp>
            <p:nvSpPr>
              <p:cNvPr id="7" name="TextBox 6">
                <a:extLst>
                  <a:ext uri="{FF2B5EF4-FFF2-40B4-BE49-F238E27FC236}">
                    <a16:creationId xmlns:a16="http://schemas.microsoft.com/office/drawing/2014/main" id="{78D96AFC-D2E7-343B-0FB7-A166A56AE180}"/>
                  </a:ext>
                </a:extLst>
              </p:cNvPr>
              <p:cNvSpPr txBox="1"/>
              <p:nvPr/>
            </p:nvSpPr>
            <p:spPr>
              <a:xfrm>
                <a:off x="266527" y="1556792"/>
                <a:ext cx="914400" cy="914400"/>
              </a:xfrm>
              <a:prstGeom prst="rect">
                <a:avLst/>
              </a:prstGeom>
              <a:noFill/>
            </p:spPr>
            <p:txBody>
              <a:bodyPr wrap="none" lIns="108000" tIns="108000" rIns="108000" bIns="108000" rtlCol="0">
                <a:noAutofit/>
              </a:bodyPr>
              <a:lstStyle/>
              <a:p>
                <a:r>
                  <a:rPr lang="en-150" altLang="zh-CN" sz="2000" b="1" dirty="0">
                    <a:solidFill>
                      <a:schemeClr val="bg2"/>
                    </a:solidFill>
                  </a:rPr>
                  <a:t>Conceptual model:</a:t>
                </a:r>
                <a:endParaRPr lang="zh-CN" altLang="en-US" sz="2000" b="1" noProof="0" dirty="0" err="1">
                  <a:solidFill>
                    <a:schemeClr val="bg2"/>
                  </a:solidFill>
                </a:endParaRPr>
              </a:p>
            </p:txBody>
          </p:sp>
          <p:pic>
            <p:nvPicPr>
              <p:cNvPr id="2" name="Picture 1">
                <a:extLst>
                  <a:ext uri="{FF2B5EF4-FFF2-40B4-BE49-F238E27FC236}">
                    <a16:creationId xmlns:a16="http://schemas.microsoft.com/office/drawing/2014/main" id="{2C167F4E-77FF-AA74-6106-36EA7FF65563}"/>
                  </a:ext>
                </a:extLst>
              </p:cNvPr>
              <p:cNvPicPr>
                <a:picLocks noChangeAspect="1"/>
              </p:cNvPicPr>
              <p:nvPr/>
            </p:nvPicPr>
            <p:blipFill>
              <a:blip r:embed="rId3"/>
              <a:stretch>
                <a:fillRect/>
              </a:stretch>
            </p:blipFill>
            <p:spPr>
              <a:xfrm>
                <a:off x="14231" y="2784895"/>
                <a:ext cx="3781779" cy="2563206"/>
              </a:xfrm>
              <a:prstGeom prst="rect">
                <a:avLst/>
              </a:prstGeom>
            </p:spPr>
          </p:pic>
        </p:grpSp>
        <p:sp>
          <p:nvSpPr>
            <p:cNvPr id="16" name="Rectangle: Rounded Corners 15">
              <a:extLst>
                <a:ext uri="{FF2B5EF4-FFF2-40B4-BE49-F238E27FC236}">
                  <a16:creationId xmlns:a16="http://schemas.microsoft.com/office/drawing/2014/main" id="{C415CC81-92FA-8F62-A223-FF3462D6E531}"/>
                </a:ext>
              </a:extLst>
            </p:cNvPr>
            <p:cNvSpPr/>
            <p:nvPr/>
          </p:nvSpPr>
          <p:spPr>
            <a:xfrm>
              <a:off x="14231" y="1628800"/>
              <a:ext cx="3731493" cy="3888432"/>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Group 20">
            <a:extLst>
              <a:ext uri="{FF2B5EF4-FFF2-40B4-BE49-F238E27FC236}">
                <a16:creationId xmlns:a16="http://schemas.microsoft.com/office/drawing/2014/main" id="{D363E523-C986-99DF-ACBB-59E86D366308}"/>
              </a:ext>
            </a:extLst>
          </p:cNvPr>
          <p:cNvGrpSpPr/>
          <p:nvPr/>
        </p:nvGrpSpPr>
        <p:grpSpPr>
          <a:xfrm>
            <a:off x="3745724" y="1550688"/>
            <a:ext cx="2408447" cy="2810916"/>
            <a:chOff x="4327913" y="1554188"/>
            <a:chExt cx="2408447" cy="2810916"/>
          </a:xfrm>
        </p:grpSpPr>
        <p:grpSp>
          <p:nvGrpSpPr>
            <p:cNvPr id="11" name="Group 10">
              <a:extLst>
                <a:ext uri="{FF2B5EF4-FFF2-40B4-BE49-F238E27FC236}">
                  <a16:creationId xmlns:a16="http://schemas.microsoft.com/office/drawing/2014/main" id="{CC670584-C613-6BD7-DB4A-F41C29AE52D1}"/>
                </a:ext>
              </a:extLst>
            </p:cNvPr>
            <p:cNvGrpSpPr/>
            <p:nvPr/>
          </p:nvGrpSpPr>
          <p:grpSpPr>
            <a:xfrm>
              <a:off x="4327913" y="1554188"/>
              <a:ext cx="2408447" cy="2731131"/>
              <a:chOff x="4327913" y="1554188"/>
              <a:chExt cx="2408447" cy="2731131"/>
            </a:xfrm>
          </p:grpSpPr>
          <p:sp>
            <p:nvSpPr>
              <p:cNvPr id="13" name="TextBox 12">
                <a:extLst>
                  <a:ext uri="{FF2B5EF4-FFF2-40B4-BE49-F238E27FC236}">
                    <a16:creationId xmlns:a16="http://schemas.microsoft.com/office/drawing/2014/main" id="{98DA16AE-0701-7F23-21CD-5119DE977EF1}"/>
                  </a:ext>
                </a:extLst>
              </p:cNvPr>
              <p:cNvSpPr txBox="1"/>
              <p:nvPr/>
            </p:nvSpPr>
            <p:spPr>
              <a:xfrm>
                <a:off x="4519051" y="1554188"/>
                <a:ext cx="2001783" cy="729317"/>
              </a:xfrm>
              <a:prstGeom prst="rect">
                <a:avLst/>
              </a:prstGeom>
              <a:noFill/>
            </p:spPr>
            <p:txBody>
              <a:bodyPr wrap="none" lIns="108000" tIns="108000" rIns="108000" bIns="108000" rtlCol="0">
                <a:noAutofit/>
              </a:bodyPr>
              <a:lstStyle/>
              <a:p>
                <a:pPr algn="ctr"/>
                <a:r>
                  <a:rPr lang="en-150" altLang="zh-CN" sz="2000" b="1" dirty="0">
                    <a:solidFill>
                      <a:schemeClr val="bg2"/>
                    </a:solidFill>
                  </a:rPr>
                  <a:t>Experimental</a:t>
                </a:r>
              </a:p>
              <a:p>
                <a:pPr algn="ctr"/>
                <a:r>
                  <a:rPr lang="en-150" altLang="zh-CN" sz="2000" b="1" dirty="0">
                    <a:solidFill>
                      <a:schemeClr val="bg2"/>
                    </a:solidFill>
                  </a:rPr>
                  <a:t> design:</a:t>
                </a:r>
                <a:endParaRPr lang="zh-CN" altLang="en-US" sz="2000" b="1" noProof="0" dirty="0" err="1">
                  <a:solidFill>
                    <a:schemeClr val="bg2"/>
                  </a:solidFill>
                </a:endParaRPr>
              </a:p>
            </p:txBody>
          </p:sp>
          <p:sp>
            <p:nvSpPr>
              <p:cNvPr id="6" name="TextBox 5">
                <a:extLst>
                  <a:ext uri="{FF2B5EF4-FFF2-40B4-BE49-F238E27FC236}">
                    <a16:creationId xmlns:a16="http://schemas.microsoft.com/office/drawing/2014/main" id="{A738FFAD-490E-ACD9-7FCE-33A8391C2E5C}"/>
                  </a:ext>
                </a:extLst>
              </p:cNvPr>
              <p:cNvSpPr txBox="1"/>
              <p:nvPr/>
            </p:nvSpPr>
            <p:spPr>
              <a:xfrm>
                <a:off x="4327913" y="3361989"/>
                <a:ext cx="2408447" cy="923330"/>
              </a:xfrm>
              <a:prstGeom prst="rect">
                <a:avLst/>
              </a:prstGeom>
              <a:noFill/>
            </p:spPr>
            <p:txBody>
              <a:bodyPr wrap="square">
                <a:spAutoFit/>
              </a:bodyPr>
              <a:lstStyle/>
              <a:p>
                <a:pPr marL="285750" indent="-285750">
                  <a:buFont typeface="Arial" panose="020B0604020202020204" pitchFamily="34" charset="0"/>
                  <a:buChar char="•"/>
                </a:pPr>
                <a:r>
                  <a:rPr lang="en-150" altLang="zh-CN" dirty="0">
                    <a:solidFill>
                      <a:schemeClr val="bg2"/>
                    </a:solidFill>
                  </a:rPr>
                  <a:t>Obtain high </a:t>
                </a:r>
              </a:p>
              <a:p>
                <a:r>
                  <a:rPr lang="en-150" altLang="zh-CN" dirty="0">
                    <a:solidFill>
                      <a:schemeClr val="bg2"/>
                    </a:solidFill>
                  </a:rPr>
                  <a:t>     dimensional word </a:t>
                </a:r>
              </a:p>
              <a:p>
                <a:r>
                  <a:rPr lang="en-150" altLang="zh-CN" dirty="0">
                    <a:solidFill>
                      <a:schemeClr val="bg2"/>
                    </a:solidFill>
                  </a:rPr>
                  <a:t>     vectors from NN</a:t>
                </a:r>
              </a:p>
            </p:txBody>
          </p:sp>
        </p:grpSp>
        <p:sp>
          <p:nvSpPr>
            <p:cNvPr id="17" name="Rectangle: Rounded Corners 16">
              <a:extLst>
                <a:ext uri="{FF2B5EF4-FFF2-40B4-BE49-F238E27FC236}">
                  <a16:creationId xmlns:a16="http://schemas.microsoft.com/office/drawing/2014/main" id="{5375E196-A45D-B141-6B5C-311D0B54FDFB}"/>
                </a:ext>
              </a:extLst>
            </p:cNvPr>
            <p:cNvSpPr/>
            <p:nvPr/>
          </p:nvSpPr>
          <p:spPr>
            <a:xfrm>
              <a:off x="4409789" y="1628800"/>
              <a:ext cx="2192921" cy="2736304"/>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Group 24">
            <a:extLst>
              <a:ext uri="{FF2B5EF4-FFF2-40B4-BE49-F238E27FC236}">
                <a16:creationId xmlns:a16="http://schemas.microsoft.com/office/drawing/2014/main" id="{298F86F3-7E71-B0B1-0473-A4586EDB978E}"/>
              </a:ext>
            </a:extLst>
          </p:cNvPr>
          <p:cNvGrpSpPr/>
          <p:nvPr/>
        </p:nvGrpSpPr>
        <p:grpSpPr>
          <a:xfrm>
            <a:off x="6153236" y="1530018"/>
            <a:ext cx="1948043" cy="2568710"/>
            <a:chOff x="7184899" y="1554188"/>
            <a:chExt cx="1948043" cy="2568710"/>
          </a:xfrm>
        </p:grpSpPr>
        <p:sp>
          <p:nvSpPr>
            <p:cNvPr id="18" name="Rectangle: Rounded Corners 17">
              <a:extLst>
                <a:ext uri="{FF2B5EF4-FFF2-40B4-BE49-F238E27FC236}">
                  <a16:creationId xmlns:a16="http://schemas.microsoft.com/office/drawing/2014/main" id="{1943A81D-4390-7AEC-AD15-15B838FCFA51}"/>
                </a:ext>
              </a:extLst>
            </p:cNvPr>
            <p:cNvSpPr/>
            <p:nvPr/>
          </p:nvSpPr>
          <p:spPr>
            <a:xfrm>
              <a:off x="7184899" y="1679586"/>
              <a:ext cx="1941889" cy="2325478"/>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
              <a:extLst>
                <a:ext uri="{FF2B5EF4-FFF2-40B4-BE49-F238E27FC236}">
                  <a16:creationId xmlns:a16="http://schemas.microsoft.com/office/drawing/2014/main" id="{A81F7FE3-EF31-DA2A-F917-656C754BF824}"/>
                </a:ext>
              </a:extLst>
            </p:cNvPr>
            <p:cNvGrpSpPr/>
            <p:nvPr/>
          </p:nvGrpSpPr>
          <p:grpSpPr>
            <a:xfrm>
              <a:off x="7184899" y="1554188"/>
              <a:ext cx="1948043" cy="2568710"/>
              <a:chOff x="7184899" y="1554188"/>
              <a:chExt cx="1948043" cy="2568710"/>
            </a:xfrm>
          </p:grpSpPr>
          <p:sp>
            <p:nvSpPr>
              <p:cNvPr id="15" name="TextBox 14">
                <a:extLst>
                  <a:ext uri="{FF2B5EF4-FFF2-40B4-BE49-F238E27FC236}">
                    <a16:creationId xmlns:a16="http://schemas.microsoft.com/office/drawing/2014/main" id="{068CEAF6-5C7E-6E90-F515-F3DF34DDB68B}"/>
                  </a:ext>
                </a:extLst>
              </p:cNvPr>
              <p:cNvSpPr txBox="1"/>
              <p:nvPr/>
            </p:nvSpPr>
            <p:spPr>
              <a:xfrm>
                <a:off x="7184899" y="1554188"/>
                <a:ext cx="1941889" cy="794692"/>
              </a:xfrm>
              <a:prstGeom prst="rect">
                <a:avLst/>
              </a:prstGeom>
              <a:noFill/>
            </p:spPr>
            <p:txBody>
              <a:bodyPr wrap="none" lIns="108000" tIns="108000" rIns="108000" bIns="108000" rtlCol="0">
                <a:noAutofit/>
              </a:bodyPr>
              <a:lstStyle/>
              <a:p>
                <a:pPr algn="ctr"/>
                <a:r>
                  <a:rPr lang="en-150" altLang="zh-CN" sz="2000" b="1" dirty="0">
                    <a:solidFill>
                      <a:schemeClr val="bg2"/>
                    </a:solidFill>
                  </a:rPr>
                  <a:t>Results:</a:t>
                </a:r>
              </a:p>
              <a:p>
                <a:pPr algn="ctr"/>
                <a:r>
                  <a:rPr lang="en-150" altLang="zh-CN" sz="2000" b="1" noProof="0" dirty="0">
                    <a:solidFill>
                      <a:schemeClr val="bg2"/>
                    </a:solidFill>
                  </a:rPr>
                  <a:t>(quant</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2" name="TextBox 21">
                <a:extLst>
                  <a:ext uri="{FF2B5EF4-FFF2-40B4-BE49-F238E27FC236}">
                    <a16:creationId xmlns:a16="http://schemas.microsoft.com/office/drawing/2014/main" id="{0665B2BA-86B3-7798-FCE3-98D6728114B1}"/>
                  </a:ext>
                </a:extLst>
              </p:cNvPr>
              <p:cNvSpPr txBox="1"/>
              <p:nvPr/>
            </p:nvSpPr>
            <p:spPr>
              <a:xfrm>
                <a:off x="7225336" y="3549154"/>
                <a:ext cx="1907606" cy="573744"/>
              </a:xfrm>
              <a:prstGeom prst="rect">
                <a:avLst/>
              </a:prstGeom>
              <a:noFill/>
            </p:spPr>
            <p:txBody>
              <a:bodyPr wrap="none" lIns="108000" tIns="108000" rIns="108000" bIns="108000" rtlCol="0">
                <a:noAutofit/>
              </a:bodyPr>
              <a:lstStyle/>
              <a:p>
                <a:r>
                  <a:rPr lang="en-150" altLang="zh-CN" noProof="0" dirty="0">
                    <a:solidFill>
                      <a:schemeClr val="bg2"/>
                    </a:solidFill>
                  </a:rPr>
                  <a:t>Cosine distances</a:t>
                </a:r>
                <a:endParaRPr lang="zh-CN" altLang="en-US" noProof="0" dirty="0" err="1">
                  <a:solidFill>
                    <a:schemeClr val="bg2"/>
                  </a:solidFill>
                </a:endParaRPr>
              </a:p>
            </p:txBody>
          </p:sp>
        </p:grpSp>
      </p:grpSp>
      <p:grpSp>
        <p:nvGrpSpPr>
          <p:cNvPr id="26" name="Group 25">
            <a:extLst>
              <a:ext uri="{FF2B5EF4-FFF2-40B4-BE49-F238E27FC236}">
                <a16:creationId xmlns:a16="http://schemas.microsoft.com/office/drawing/2014/main" id="{BAB80AF1-3B07-70F3-1DE9-4BC70ED8F32A}"/>
              </a:ext>
            </a:extLst>
          </p:cNvPr>
          <p:cNvGrpSpPr/>
          <p:nvPr/>
        </p:nvGrpSpPr>
        <p:grpSpPr>
          <a:xfrm>
            <a:off x="8227840" y="1530018"/>
            <a:ext cx="2570783" cy="3639268"/>
            <a:chOff x="9627567" y="1589969"/>
            <a:chExt cx="2570783" cy="3639268"/>
          </a:xfrm>
        </p:grpSpPr>
        <p:sp>
          <p:nvSpPr>
            <p:cNvPr id="19" name="Rectangle: Rounded Corners 18">
              <a:extLst>
                <a:ext uri="{FF2B5EF4-FFF2-40B4-BE49-F238E27FC236}">
                  <a16:creationId xmlns:a16="http://schemas.microsoft.com/office/drawing/2014/main" id="{6F30CB37-A909-306B-F1DC-96EA361DEC86}"/>
                </a:ext>
              </a:extLst>
            </p:cNvPr>
            <p:cNvSpPr/>
            <p:nvPr/>
          </p:nvSpPr>
          <p:spPr>
            <a:xfrm>
              <a:off x="9633722" y="1628800"/>
              <a:ext cx="2550398" cy="3384376"/>
            </a:xfrm>
            <a:prstGeom prst="round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F6F0EA67-D598-F29A-042C-0D844DBD0CF2}"/>
                </a:ext>
              </a:extLst>
            </p:cNvPr>
            <p:cNvGrpSpPr/>
            <p:nvPr/>
          </p:nvGrpSpPr>
          <p:grpSpPr>
            <a:xfrm>
              <a:off x="9627567" y="1589969"/>
              <a:ext cx="2570783" cy="3639268"/>
              <a:chOff x="9627567" y="1589969"/>
              <a:chExt cx="2570783" cy="3639268"/>
            </a:xfrm>
          </p:grpSpPr>
          <p:sp>
            <p:nvSpPr>
              <p:cNvPr id="23" name="TextBox 22">
                <a:extLst>
                  <a:ext uri="{FF2B5EF4-FFF2-40B4-BE49-F238E27FC236}">
                    <a16:creationId xmlns:a16="http://schemas.microsoft.com/office/drawing/2014/main" id="{AAE07D9E-EE4C-882F-26E6-3DA367052A46}"/>
                  </a:ext>
                </a:extLst>
              </p:cNvPr>
              <p:cNvSpPr txBox="1"/>
              <p:nvPr/>
            </p:nvSpPr>
            <p:spPr>
              <a:xfrm>
                <a:off x="9708977" y="1589969"/>
                <a:ext cx="1868260" cy="914400"/>
              </a:xfrm>
              <a:prstGeom prst="rect">
                <a:avLst/>
              </a:prstGeom>
              <a:noFill/>
            </p:spPr>
            <p:txBody>
              <a:bodyPr wrap="none" lIns="108000" tIns="108000" rIns="108000" bIns="108000" rtlCol="0">
                <a:noAutofit/>
              </a:bodyPr>
              <a:lstStyle/>
              <a:p>
                <a:r>
                  <a:rPr lang="en-150" altLang="zh-CN" sz="2000" b="1" dirty="0">
                    <a:solidFill>
                      <a:schemeClr val="bg2"/>
                    </a:solidFill>
                  </a:rPr>
                  <a:t>Conclusions:</a:t>
                </a:r>
              </a:p>
              <a:p>
                <a:r>
                  <a:rPr lang="en-150" altLang="zh-CN" sz="2000" b="1" noProof="0" dirty="0">
                    <a:solidFill>
                      <a:schemeClr val="bg2"/>
                    </a:solidFill>
                  </a:rPr>
                  <a:t>(qual</a:t>
                </a:r>
                <a:r>
                  <a:rPr lang="en-GB" altLang="zh-CN" sz="2000" b="1" noProof="0" dirty="0" err="1">
                    <a:solidFill>
                      <a:schemeClr val="bg2"/>
                    </a:solidFill>
                  </a:rPr>
                  <a:t>i</a:t>
                </a:r>
                <a:r>
                  <a:rPr lang="en-150" altLang="zh-CN" sz="2000" b="1" noProof="0" dirty="0" err="1">
                    <a:solidFill>
                      <a:schemeClr val="bg2"/>
                    </a:solidFill>
                  </a:rPr>
                  <a:t>tative</a:t>
                </a:r>
                <a:r>
                  <a:rPr lang="en-150" altLang="zh-CN" sz="2000" b="1" noProof="0" dirty="0">
                    <a:solidFill>
                      <a:schemeClr val="bg2"/>
                    </a:solidFill>
                  </a:rPr>
                  <a:t>)</a:t>
                </a:r>
                <a:endParaRPr lang="zh-CN" altLang="en-US" sz="2000" b="1" noProof="0" dirty="0" err="1">
                  <a:solidFill>
                    <a:schemeClr val="bg2"/>
                  </a:solidFill>
                </a:endParaRPr>
              </a:p>
            </p:txBody>
          </p:sp>
          <p:sp>
            <p:nvSpPr>
              <p:cNvPr id="24" name="TextBox 23">
                <a:extLst>
                  <a:ext uri="{FF2B5EF4-FFF2-40B4-BE49-F238E27FC236}">
                    <a16:creationId xmlns:a16="http://schemas.microsoft.com/office/drawing/2014/main" id="{231EA0EF-3F4B-55C8-19A8-BE8200475F22}"/>
                  </a:ext>
                </a:extLst>
              </p:cNvPr>
              <p:cNvSpPr txBox="1"/>
              <p:nvPr/>
            </p:nvSpPr>
            <p:spPr>
              <a:xfrm>
                <a:off x="9627567" y="2903759"/>
                <a:ext cx="2570783" cy="2325478"/>
              </a:xfrm>
              <a:prstGeom prst="rect">
                <a:avLst/>
              </a:prstGeom>
              <a:noFill/>
            </p:spPr>
            <p:txBody>
              <a:bodyPr wrap="none" lIns="108000" tIns="108000" rIns="108000" bIns="108000" rtlCol="0">
                <a:noAutofit/>
              </a:bodyPr>
              <a:lstStyle/>
              <a:p>
                <a:r>
                  <a:rPr lang="en-150" altLang="zh-CN" noProof="0" dirty="0">
                    <a:solidFill>
                      <a:schemeClr val="bg2"/>
                    </a:solidFill>
                  </a:rPr>
                  <a:t>Relative distances </a:t>
                </a:r>
              </a:p>
              <a:p>
                <a:r>
                  <a:rPr lang="en-150" altLang="zh-CN" noProof="0" dirty="0">
                    <a:solidFill>
                      <a:schemeClr val="bg2"/>
                    </a:solidFill>
                  </a:rPr>
                  <a:t>between word-pairs </a:t>
                </a:r>
              </a:p>
              <a:p>
                <a:r>
                  <a:rPr lang="en-150" altLang="zh-CN" noProof="0" dirty="0">
                    <a:solidFill>
                      <a:schemeClr val="bg2"/>
                    </a:solidFill>
                  </a:rPr>
                  <a:t>in the semantic network</a:t>
                </a:r>
              </a:p>
              <a:p>
                <a:endParaRPr lang="en-150" altLang="zh-CN" dirty="0">
                  <a:solidFill>
                    <a:schemeClr val="bg2"/>
                  </a:solidFill>
                </a:endParaRPr>
              </a:p>
              <a:p>
                <a:r>
                  <a:rPr lang="en-150" altLang="zh-CN" noProof="0" dirty="0">
                    <a:solidFill>
                      <a:schemeClr val="bg2"/>
                    </a:solidFill>
                  </a:rPr>
                  <a:t>Determined</a:t>
                </a:r>
              </a:p>
              <a:p>
                <a:r>
                  <a:rPr lang="en-150" altLang="zh-CN" dirty="0">
                    <a:solidFill>
                      <a:schemeClr val="bg2"/>
                    </a:solidFill>
                  </a:rPr>
                  <a:t>qualitatively through</a:t>
                </a:r>
              </a:p>
              <a:p>
                <a:r>
                  <a:rPr lang="en-150" altLang="zh-CN" noProof="0" dirty="0">
                    <a:solidFill>
                      <a:schemeClr val="bg2"/>
                    </a:solidFill>
                  </a:rPr>
                  <a:t>comparative analysis </a:t>
                </a:r>
                <a:endParaRPr lang="zh-CN" altLang="en-US" noProof="0" dirty="0" err="1">
                  <a:solidFill>
                    <a:schemeClr val="bg2"/>
                  </a:solidFill>
                </a:endParaRPr>
              </a:p>
            </p:txBody>
          </p:sp>
        </p:grpSp>
      </p:grpSp>
    </p:spTree>
    <p:extLst>
      <p:ext uri="{BB962C8B-B14F-4D97-AF65-F5344CB8AC3E}">
        <p14:creationId xmlns:p14="http://schemas.microsoft.com/office/powerpoint/2010/main" val="3191844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D5A9-A68E-B69B-E431-AA9A6CA5BEB7}"/>
              </a:ext>
            </a:extLst>
          </p:cNvPr>
          <p:cNvSpPr>
            <a:spLocks noGrp="1"/>
          </p:cNvSpPr>
          <p:nvPr>
            <p:ph type="title"/>
          </p:nvPr>
        </p:nvSpPr>
        <p:spPr/>
        <p:txBody>
          <a:bodyPr/>
          <a:lstStyle/>
          <a:p>
            <a:r>
              <a:rPr lang="en-150" altLang="zh-CN" dirty="0"/>
              <a:t>How to compare the representation of words between NN and human brain</a:t>
            </a:r>
            <a:endParaRPr lang="zh-CN" altLang="en-US" dirty="0"/>
          </a:p>
        </p:txBody>
      </p:sp>
      <p:sp>
        <p:nvSpPr>
          <p:cNvPr id="4" name="Slide Number Placeholder 3">
            <a:extLst>
              <a:ext uri="{FF2B5EF4-FFF2-40B4-BE49-F238E27FC236}">
                <a16:creationId xmlns:a16="http://schemas.microsoft.com/office/drawing/2014/main" id="{2D86C613-5074-E2F5-E8BC-91A11E3D8A18}"/>
              </a:ext>
            </a:extLst>
          </p:cNvPr>
          <p:cNvSpPr>
            <a:spLocks noGrp="1"/>
          </p:cNvSpPr>
          <p:nvPr>
            <p:ph type="sldNum" sz="quarter" idx="4"/>
          </p:nvPr>
        </p:nvSpPr>
        <p:spPr/>
        <p:txBody>
          <a:bodyPr/>
          <a:lstStyle/>
          <a:p>
            <a:fld id="{5EE7099E-8998-4851-915A-4F4831808297}" type="slidenum">
              <a:rPr lang="nl-NL" smtClean="0"/>
              <a:pPr/>
              <a:t>76</a:t>
            </a:fld>
            <a:endParaRPr lang="nl-NL"/>
          </a:p>
        </p:txBody>
      </p:sp>
      <p:sp>
        <p:nvSpPr>
          <p:cNvPr id="6" name="TextBox 5">
            <a:extLst>
              <a:ext uri="{FF2B5EF4-FFF2-40B4-BE49-F238E27FC236}">
                <a16:creationId xmlns:a16="http://schemas.microsoft.com/office/drawing/2014/main" id="{AF895466-4D41-882F-0CC3-8EF06880EA76}"/>
              </a:ext>
            </a:extLst>
          </p:cNvPr>
          <p:cNvSpPr txBox="1"/>
          <p:nvPr/>
        </p:nvSpPr>
        <p:spPr>
          <a:xfrm>
            <a:off x="1231506" y="1904196"/>
            <a:ext cx="2520280" cy="914400"/>
          </a:xfrm>
          <a:prstGeom prst="rect">
            <a:avLst/>
          </a:prstGeom>
          <a:noFill/>
        </p:spPr>
        <p:txBody>
          <a:bodyPr wrap="none" lIns="108000" tIns="108000" rIns="108000" bIns="108000" rtlCol="0">
            <a:noAutofit/>
          </a:bodyPr>
          <a:lstStyle/>
          <a:p>
            <a:r>
              <a:rPr lang="en-150" altLang="zh-CN" sz="2400" b="1" noProof="0" dirty="0">
                <a:solidFill>
                  <a:schemeClr val="bg2"/>
                </a:solidFill>
              </a:rPr>
              <a:t>Human experiment:</a:t>
            </a:r>
            <a:endParaRPr lang="zh-CN" altLang="en-US" sz="2400" b="1" noProof="0" dirty="0" err="1">
              <a:solidFill>
                <a:schemeClr val="bg2"/>
              </a:solidFill>
            </a:endParaRPr>
          </a:p>
        </p:txBody>
      </p:sp>
      <p:pic>
        <p:nvPicPr>
          <p:cNvPr id="12" name="Picture 11">
            <a:extLst>
              <a:ext uri="{FF2B5EF4-FFF2-40B4-BE49-F238E27FC236}">
                <a16:creationId xmlns:a16="http://schemas.microsoft.com/office/drawing/2014/main" id="{7688AD9A-484C-B33E-2514-63710D0F9432}"/>
              </a:ext>
            </a:extLst>
          </p:cNvPr>
          <p:cNvPicPr>
            <a:picLocks noChangeAspect="1"/>
          </p:cNvPicPr>
          <p:nvPr/>
        </p:nvPicPr>
        <p:blipFill>
          <a:blip r:embed="rId2"/>
          <a:srcRect b="7609"/>
          <a:stretch/>
        </p:blipFill>
        <p:spPr>
          <a:xfrm>
            <a:off x="-1165" y="2708905"/>
            <a:ext cx="6100339" cy="3168352"/>
          </a:xfrm>
          <a:prstGeom prst="rect">
            <a:avLst/>
          </a:prstGeom>
        </p:spPr>
      </p:pic>
      <p:pic>
        <p:nvPicPr>
          <p:cNvPr id="13" name="Picture 12">
            <a:extLst>
              <a:ext uri="{FF2B5EF4-FFF2-40B4-BE49-F238E27FC236}">
                <a16:creationId xmlns:a16="http://schemas.microsoft.com/office/drawing/2014/main" id="{8B3A2D2C-612A-32B5-8FC1-F93172E27DB3}"/>
              </a:ext>
            </a:extLst>
          </p:cNvPr>
          <p:cNvPicPr>
            <a:picLocks noChangeAspect="1"/>
          </p:cNvPicPr>
          <p:nvPr/>
        </p:nvPicPr>
        <p:blipFill>
          <a:blip r:embed="rId3"/>
          <a:srcRect b="7609"/>
          <a:stretch/>
        </p:blipFill>
        <p:spPr>
          <a:xfrm>
            <a:off x="6099174" y="2708905"/>
            <a:ext cx="6100339" cy="3168352"/>
          </a:xfrm>
          <a:prstGeom prst="rect">
            <a:avLst/>
          </a:prstGeom>
        </p:spPr>
      </p:pic>
      <p:sp>
        <p:nvSpPr>
          <p:cNvPr id="14" name="TextBox 13">
            <a:extLst>
              <a:ext uri="{FF2B5EF4-FFF2-40B4-BE49-F238E27FC236}">
                <a16:creationId xmlns:a16="http://schemas.microsoft.com/office/drawing/2014/main" id="{E4CF02BE-C925-150B-293E-AE9EC683A7B9}"/>
              </a:ext>
            </a:extLst>
          </p:cNvPr>
          <p:cNvSpPr txBox="1"/>
          <p:nvPr/>
        </p:nvSpPr>
        <p:spPr>
          <a:xfrm>
            <a:off x="7010463" y="1895068"/>
            <a:ext cx="2520280" cy="914400"/>
          </a:xfrm>
          <a:prstGeom prst="rect">
            <a:avLst/>
          </a:prstGeom>
          <a:noFill/>
        </p:spPr>
        <p:txBody>
          <a:bodyPr wrap="none" lIns="108000" tIns="108000" rIns="108000" bIns="108000" rtlCol="0">
            <a:noAutofit/>
          </a:bodyPr>
          <a:lstStyle/>
          <a:p>
            <a:r>
              <a:rPr lang="en-150" altLang="zh-CN" sz="2400" b="1" noProof="0" dirty="0">
                <a:solidFill>
                  <a:schemeClr val="bg2"/>
                </a:solidFill>
              </a:rPr>
              <a:t>NN experiment:</a:t>
            </a:r>
            <a:endParaRPr lang="zh-CN" altLang="en-US" sz="2400" b="1" noProof="0" dirty="0" err="1">
              <a:solidFill>
                <a:schemeClr val="bg2"/>
              </a:solidFill>
            </a:endParaRPr>
          </a:p>
        </p:txBody>
      </p:sp>
    </p:spTree>
    <p:extLst>
      <p:ext uri="{BB962C8B-B14F-4D97-AF65-F5344CB8AC3E}">
        <p14:creationId xmlns:p14="http://schemas.microsoft.com/office/powerpoint/2010/main" val="3913324994"/>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77F5-0149-DF7A-EB30-404D23A688AB}"/>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48253D7-EF4A-CF66-E1DB-C391FEA34CE2}"/>
              </a:ext>
            </a:extLst>
          </p:cNvPr>
          <p:cNvSpPr>
            <a:spLocks noGrp="1"/>
          </p:cNvSpPr>
          <p:nvPr>
            <p:ph type="sldNum" sz="quarter" idx="4"/>
          </p:nvPr>
        </p:nvSpPr>
        <p:spPr/>
        <p:txBody>
          <a:bodyPr/>
          <a:lstStyle/>
          <a:p>
            <a:fld id="{5EE7099E-8998-4851-915A-4F4831808297}" type="slidenum">
              <a:rPr lang="nl-NL" smtClean="0"/>
              <a:pPr/>
              <a:t>8</a:t>
            </a:fld>
            <a:endParaRPr lang="nl-NL"/>
          </a:p>
        </p:txBody>
      </p:sp>
      <p:sp>
        <p:nvSpPr>
          <p:cNvPr id="34" name="TextBox 33">
            <a:extLst>
              <a:ext uri="{FF2B5EF4-FFF2-40B4-BE49-F238E27FC236}">
                <a16:creationId xmlns:a16="http://schemas.microsoft.com/office/drawing/2014/main" id="{940F9FE5-05E2-7BB0-854E-77540BCD8954}"/>
              </a:ext>
            </a:extLst>
          </p:cNvPr>
          <p:cNvSpPr txBox="1"/>
          <p:nvPr/>
        </p:nvSpPr>
        <p:spPr>
          <a:xfrm>
            <a:off x="336761" y="249529"/>
            <a:ext cx="11595062"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interesting variables in pre-defined tasks for WP4</a:t>
            </a:r>
          </a:p>
        </p:txBody>
      </p:sp>
      <p:sp>
        <p:nvSpPr>
          <p:cNvPr id="33" name="TextBox 32">
            <a:extLst>
              <a:ext uri="{FF2B5EF4-FFF2-40B4-BE49-F238E27FC236}">
                <a16:creationId xmlns:a16="http://schemas.microsoft.com/office/drawing/2014/main" id="{A6D5CACE-B305-6485-DC2E-F949C578EEF0}"/>
              </a:ext>
            </a:extLst>
          </p:cNvPr>
          <p:cNvSpPr txBox="1"/>
          <p:nvPr/>
        </p:nvSpPr>
        <p:spPr>
          <a:xfrm>
            <a:off x="480777" y="1643327"/>
            <a:ext cx="11034980" cy="4768961"/>
          </a:xfrm>
          <a:prstGeom prst="rect">
            <a:avLst/>
          </a:prstGeom>
          <a:noFill/>
        </p:spPr>
        <p:txBody>
          <a:bodyPr wrap="none" lIns="108000" tIns="108000" rIns="108000" bIns="108000" rtlCol="0">
            <a:noAutofit/>
          </a:bodyPr>
          <a:lstStyle/>
          <a:p>
            <a:r>
              <a:rPr lang="en-US" b="1" dirty="0">
                <a:solidFill>
                  <a:schemeClr val="bg2">
                    <a:lumMod val="90000"/>
                    <a:lumOff val="10000"/>
                  </a:schemeClr>
                </a:solidFill>
                <a:latin typeface="Arial" panose="020B0604020202020204" pitchFamily="34" charset="0"/>
                <a:cs typeface="Arial" panose="020B0604020202020204" pitchFamily="34" charset="0"/>
              </a:rPr>
              <a:t>Behavioral measurements (obtained from video recording under sub-tasks): </a:t>
            </a:r>
          </a:p>
          <a:p>
            <a:pPr marL="342900" indent="-342900">
              <a:buAutoNum type="arabicParenBoth"/>
            </a:pPr>
            <a:r>
              <a:rPr lang="en-US" dirty="0">
                <a:solidFill>
                  <a:schemeClr val="bg2"/>
                </a:solidFill>
                <a:latin typeface="Arial" panose="020B0604020202020204" pitchFamily="34" charset="0"/>
                <a:cs typeface="Arial" panose="020B0604020202020204" pitchFamily="34" charset="0"/>
              </a:rPr>
              <a:t>ability (Yes/No);</a:t>
            </a:r>
            <a:r>
              <a:rPr lang="zh-CN" altLang="en-US" dirty="0">
                <a:solidFill>
                  <a:schemeClr val="bg2"/>
                </a:solidFill>
                <a:latin typeface="Arial" panose="020B0604020202020204" pitchFamily="34" charset="0"/>
                <a:cs typeface="Arial" panose="020B0604020202020204" pitchFamily="34" charset="0"/>
              </a:rPr>
              <a:t> </a:t>
            </a:r>
            <a:r>
              <a:rPr lang="en-US" altLang="zh-CN" dirty="0">
                <a:solidFill>
                  <a:schemeClr val="bg2"/>
                </a:solidFill>
                <a:latin typeface="Arial" panose="020B0604020202020204" pitchFamily="34" charset="0"/>
                <a:cs typeface="Arial" panose="020B0604020202020204" pitchFamily="34" charset="0"/>
              </a:rPr>
              <a:t>(2)</a:t>
            </a:r>
            <a:r>
              <a:rPr lang="zh-CN" altLang="en-US" dirty="0">
                <a:solidFill>
                  <a:schemeClr val="bg2"/>
                </a:solidFill>
                <a:latin typeface="Arial" panose="020B0604020202020204" pitchFamily="34" charset="0"/>
                <a:cs typeface="Arial" panose="020B0604020202020204" pitchFamily="34" charset="0"/>
              </a:rPr>
              <a:t> </a:t>
            </a:r>
            <a:r>
              <a:rPr lang="en-US" dirty="0">
                <a:solidFill>
                  <a:schemeClr val="bg2"/>
                </a:solidFill>
                <a:latin typeface="Arial" panose="020B0604020202020204" pitchFamily="34" charset="0"/>
                <a:cs typeface="Arial" panose="020B0604020202020204" pitchFamily="34" charset="0"/>
              </a:rPr>
              <a:t>total time, number of transfers, time spent sitting, standing; </a:t>
            </a:r>
          </a:p>
          <a:p>
            <a:r>
              <a:rPr lang="en-US" altLang="zh-CN" dirty="0">
                <a:solidFill>
                  <a:schemeClr val="bg2"/>
                </a:solidFill>
                <a:latin typeface="Arial" panose="020B0604020202020204" pitchFamily="34" charset="0"/>
                <a:cs typeface="Arial" panose="020B0604020202020204" pitchFamily="34" charset="0"/>
              </a:rPr>
              <a:t>(3)</a:t>
            </a:r>
            <a:r>
              <a:rPr lang="zh-CN" altLang="en-US" dirty="0">
                <a:solidFill>
                  <a:schemeClr val="bg2"/>
                </a:solidFill>
                <a:latin typeface="Arial" panose="020B0604020202020204" pitchFamily="34" charset="0"/>
                <a:cs typeface="Arial" panose="020B0604020202020204" pitchFamily="34" charset="0"/>
              </a:rPr>
              <a:t> </a:t>
            </a:r>
            <a:r>
              <a:rPr lang="en-US" dirty="0">
                <a:solidFill>
                  <a:schemeClr val="bg2"/>
                </a:solidFill>
                <a:latin typeface="Arial" panose="020B0604020202020204" pitchFamily="34" charset="0"/>
                <a:cs typeface="Arial" panose="020B0604020202020204" pitchFamily="34" charset="0"/>
              </a:rPr>
              <a:t>compensatory strategies. </a:t>
            </a:r>
          </a:p>
          <a:p>
            <a:endParaRPr lang="en-US" dirty="0">
              <a:solidFill>
                <a:schemeClr val="bg2"/>
              </a:solidFill>
              <a:latin typeface="Arial" panose="020B0604020202020204" pitchFamily="34" charset="0"/>
              <a:cs typeface="Arial" panose="020B0604020202020204" pitchFamily="34" charset="0"/>
            </a:endParaRPr>
          </a:p>
          <a:p>
            <a:r>
              <a:rPr lang="en-US" b="1" dirty="0">
                <a:solidFill>
                  <a:schemeClr val="bg2">
                    <a:lumMod val="90000"/>
                    <a:lumOff val="10000"/>
                  </a:schemeClr>
                </a:solidFill>
                <a:latin typeface="Arial" panose="020B0604020202020204" pitchFamily="34" charset="0"/>
                <a:cs typeface="Arial" panose="020B0604020202020204" pitchFamily="34" charset="0"/>
              </a:rPr>
              <a:t>Physiological measurements</a:t>
            </a:r>
            <a:r>
              <a:rPr lang="en-US" dirty="0">
                <a:solidFill>
                  <a:schemeClr val="bg2"/>
                </a:solidFill>
                <a:latin typeface="Arial" panose="020B0604020202020204" pitchFamily="34" charset="0"/>
                <a:cs typeface="Arial" panose="020B0604020202020204" pitchFamily="34" charset="0"/>
              </a:rPr>
              <a:t>: </a:t>
            </a:r>
          </a:p>
          <a:p>
            <a:r>
              <a:rPr lang="en-US" dirty="0">
                <a:solidFill>
                  <a:schemeClr val="bg2"/>
                </a:solidFill>
                <a:latin typeface="Arial" panose="020B0604020202020204" pitchFamily="34" charset="0"/>
                <a:cs typeface="Arial" panose="020B0604020202020204" pitchFamily="34" charset="0"/>
              </a:rPr>
              <a:t>(1) IMU: features related to body movement, e.g., </a:t>
            </a:r>
            <a:r>
              <a:rPr lang="en-US" altLang="zh-CN" dirty="0">
                <a:solidFill>
                  <a:schemeClr val="bg2"/>
                </a:solidFill>
                <a:latin typeface="Arial" panose="020B0604020202020204" pitchFamily="34" charset="0"/>
                <a:cs typeface="Arial" panose="020B0604020202020204" pitchFamily="34" charset="0"/>
              </a:rPr>
              <a:t>linear acceleration, angular velocity, rotation velocity, </a:t>
            </a:r>
          </a:p>
          <a:p>
            <a:r>
              <a:rPr lang="en-US" altLang="zh-CN" dirty="0">
                <a:solidFill>
                  <a:schemeClr val="bg2"/>
                </a:solidFill>
                <a:latin typeface="Arial" panose="020B0604020202020204" pitchFamily="34" charset="0"/>
                <a:cs typeface="Arial" panose="020B0604020202020204" pitchFamily="34" charset="0"/>
              </a:rPr>
              <a:t>COG as body balance, time onset for each stage of walking; stride and step length, permutation entropy </a:t>
            </a:r>
          </a:p>
          <a:p>
            <a:r>
              <a:rPr lang="en-US" altLang="zh-CN" dirty="0">
                <a:solidFill>
                  <a:schemeClr val="bg2"/>
                </a:solidFill>
                <a:latin typeface="Arial" panose="020B0604020202020204" pitchFamily="34" charset="0"/>
                <a:cs typeface="Arial" panose="020B0604020202020204" pitchFamily="34" charset="0"/>
              </a:rPr>
              <a:t>as smooth metric;</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(2) ECG: heart health related features (e.g., heart rate, arrhythmias);</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(3) EDA: features related to sympathetic nervous activity  (e.g., amplitudes of the non-specific skin </a:t>
            </a:r>
          </a:p>
          <a:p>
            <a:r>
              <a:rPr lang="en-US" dirty="0">
                <a:solidFill>
                  <a:schemeClr val="bg2"/>
                </a:solidFill>
                <a:latin typeface="Arial" panose="020B0604020202020204" pitchFamily="34" charset="0"/>
                <a:cs typeface="Arial" panose="020B0604020202020204" pitchFamily="34" charset="0"/>
              </a:rPr>
              <a:t>conduct/potential responses, turning points of the non-specific skin potential responses relative to another peak);</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(4) PPG: vascular related features (e.g., stiffness index, reflection index, crest time, crest time ration);</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(5) Respiratory Signals: fatigue-related features (e.g., respiratory rate, tidal volume, respiratory muscle activity).</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 </a:t>
            </a:r>
            <a:endParaRPr lang="en-150" noProof="0" dirty="0" err="1">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32E3FFD-23F5-E2CB-A316-FC4E60DE3DAB}"/>
              </a:ext>
            </a:extLst>
          </p:cNvPr>
          <p:cNvSpPr txBox="1"/>
          <p:nvPr/>
        </p:nvSpPr>
        <p:spPr>
          <a:xfrm>
            <a:off x="480777" y="836712"/>
            <a:ext cx="7130566" cy="432048"/>
          </a:xfrm>
          <a:prstGeom prst="rect">
            <a:avLst/>
          </a:prstGeom>
          <a:noFill/>
        </p:spPr>
        <p:txBody>
          <a:bodyPr wrap="none" lIns="108000" tIns="108000" rIns="108000" bIns="108000" rtlCol="0">
            <a:noAutofit/>
          </a:bodyPr>
          <a:lstStyle/>
          <a:p>
            <a:r>
              <a:rPr lang="en-US" b="1" dirty="0">
                <a:solidFill>
                  <a:schemeClr val="bg2"/>
                </a:solidFill>
                <a:latin typeface="Arial" panose="020B0604020202020204" pitchFamily="34" charset="0"/>
                <a:cs typeface="Arial" panose="020B0604020202020204" pitchFamily="34" charset="0"/>
              </a:rPr>
              <a:t>Examples of getting in and out of bed: </a:t>
            </a:r>
            <a:r>
              <a:rPr lang="en-US" dirty="0">
                <a:solidFill>
                  <a:schemeClr val="bg2"/>
                </a:solidFill>
                <a:latin typeface="Arial" panose="020B0604020202020204" pitchFamily="34" charset="0"/>
                <a:cs typeface="Arial" panose="020B0604020202020204" pitchFamily="34" charset="0"/>
              </a:rPr>
              <a:t>focus on locomotion </a:t>
            </a: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 </a:t>
            </a:r>
            <a:endParaRPr lang="en-150" noProof="0" dirty="0" err="1">
              <a:solidFill>
                <a:schemeClr val="bg2"/>
              </a:solidFill>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4F345CB6-63D3-5B38-B376-5043C421CC42}"/>
              </a:ext>
            </a:extLst>
          </p:cNvPr>
          <p:cNvGraphicFramePr/>
          <p:nvPr>
            <p:extLst>
              <p:ext uri="{D42A27DB-BD31-4B8C-83A1-F6EECF244321}">
                <p14:modId xmlns:p14="http://schemas.microsoft.com/office/powerpoint/2010/main" val="4006068115"/>
              </p:ext>
            </p:extLst>
          </p:nvPr>
        </p:nvGraphicFramePr>
        <p:xfrm>
          <a:off x="554559" y="1124744"/>
          <a:ext cx="9547951" cy="79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7349992"/>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36B02-5350-60ED-972E-F3F7AC0DEC4C}"/>
            </a:ext>
          </a:extLst>
        </p:cNvPr>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98A4542F-07BB-B690-79D4-94318C1AD3B2}"/>
              </a:ext>
            </a:extLst>
          </p:cNvPr>
          <p:cNvSpPr>
            <a:spLocks noGrp="1"/>
          </p:cNvSpPr>
          <p:nvPr>
            <p:ph type="sldNum" sz="quarter" idx="4"/>
          </p:nvPr>
        </p:nvSpPr>
        <p:spPr/>
        <p:txBody>
          <a:bodyPr/>
          <a:lstStyle/>
          <a:p>
            <a:fld id="{5EE7099E-8998-4851-915A-4F4831808297}" type="slidenum">
              <a:rPr lang="nl-NL" smtClean="0"/>
              <a:pPr/>
              <a:t>9</a:t>
            </a:fld>
            <a:endParaRPr lang="nl-NL"/>
          </a:p>
        </p:txBody>
      </p:sp>
      <p:sp>
        <p:nvSpPr>
          <p:cNvPr id="34" name="TextBox 33">
            <a:extLst>
              <a:ext uri="{FF2B5EF4-FFF2-40B4-BE49-F238E27FC236}">
                <a16:creationId xmlns:a16="http://schemas.microsoft.com/office/drawing/2014/main" id="{278CDCB9-577C-FF83-7E20-886BCC355042}"/>
              </a:ext>
            </a:extLst>
          </p:cNvPr>
          <p:cNvSpPr txBox="1"/>
          <p:nvPr/>
        </p:nvSpPr>
        <p:spPr>
          <a:xfrm>
            <a:off x="336761" y="249529"/>
            <a:ext cx="11540810" cy="523220"/>
          </a:xfrm>
          <a:prstGeom prst="rect">
            <a:avLst/>
          </a:prstGeom>
          <a:noFill/>
        </p:spPr>
        <p:txBody>
          <a:bodyPr wrap="square">
            <a:spAutoFit/>
          </a:bodyPr>
          <a:lstStyle/>
          <a:p>
            <a:r>
              <a:rPr lang="en-US" altLang="zh-CN" sz="2800" b="1" dirty="0">
                <a:solidFill>
                  <a:srgbClr val="002060"/>
                </a:solidFill>
                <a:latin typeface="Times New Roman" panose="02020603050405020304" pitchFamily="18" charset="0"/>
                <a:cs typeface="Times New Roman" panose="02020603050405020304" pitchFamily="18" charset="0"/>
              </a:rPr>
              <a:t>IMPROVE project: Statistical analysis plan to answer question a) for WP4</a:t>
            </a:r>
          </a:p>
        </p:txBody>
      </p:sp>
      <p:pic>
        <p:nvPicPr>
          <p:cNvPr id="6" name="Picture 5" descr="A diagram of a number&#10;&#10;Description automatically generated">
            <a:extLst>
              <a:ext uri="{FF2B5EF4-FFF2-40B4-BE49-F238E27FC236}">
                <a16:creationId xmlns:a16="http://schemas.microsoft.com/office/drawing/2014/main" id="{BFF77DB2-12F6-8FD2-9B9F-7DEC7A92C98D}"/>
              </a:ext>
            </a:extLst>
          </p:cNvPr>
          <p:cNvPicPr>
            <a:picLocks noChangeAspect="1"/>
          </p:cNvPicPr>
          <p:nvPr/>
        </p:nvPicPr>
        <p:blipFill>
          <a:blip r:embed="rId3">
            <a:extLst>
              <a:ext uri="{28A0092B-C50C-407E-A947-70E740481C1C}">
                <a14:useLocalDpi xmlns:a14="http://schemas.microsoft.com/office/drawing/2010/main" val="0"/>
              </a:ext>
            </a:extLst>
          </a:blip>
          <a:srcRect t="7301" r="67000"/>
          <a:stretch/>
        </p:blipFill>
        <p:spPr>
          <a:xfrm>
            <a:off x="1058615" y="1772816"/>
            <a:ext cx="1944216" cy="3312992"/>
          </a:xfrm>
          <a:prstGeom prst="rect">
            <a:avLst/>
          </a:prstGeom>
        </p:spPr>
      </p:pic>
      <p:sp>
        <p:nvSpPr>
          <p:cNvPr id="9" name="TextBox 8">
            <a:extLst>
              <a:ext uri="{FF2B5EF4-FFF2-40B4-BE49-F238E27FC236}">
                <a16:creationId xmlns:a16="http://schemas.microsoft.com/office/drawing/2014/main" id="{5A3043CB-5787-D63F-359C-56FD99A1DA96}"/>
              </a:ext>
            </a:extLst>
          </p:cNvPr>
          <p:cNvSpPr txBox="1"/>
          <p:nvPr/>
        </p:nvSpPr>
        <p:spPr>
          <a:xfrm>
            <a:off x="4395293" y="2991335"/>
            <a:ext cx="2798065" cy="72008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Adjustment set of variables </a:t>
            </a:r>
          </a:p>
          <a:p>
            <a:pPr algn="ctr"/>
            <a:r>
              <a:rPr lang="en-US" dirty="0">
                <a:solidFill>
                  <a:schemeClr val="bg2"/>
                </a:solidFill>
                <a:latin typeface="Arial" panose="020B0604020202020204" pitchFamily="34" charset="0"/>
                <a:cs typeface="Arial" panose="020B0604020202020204" pitchFamily="34" charset="0"/>
              </a:rPr>
              <a:t>in causal inference</a:t>
            </a:r>
          </a:p>
        </p:txBody>
      </p:sp>
      <p:sp>
        <p:nvSpPr>
          <p:cNvPr id="10" name="TextBox 9">
            <a:extLst>
              <a:ext uri="{FF2B5EF4-FFF2-40B4-BE49-F238E27FC236}">
                <a16:creationId xmlns:a16="http://schemas.microsoft.com/office/drawing/2014/main" id="{B65A5857-BF7C-4609-8AA7-901FC300D987}"/>
              </a:ext>
            </a:extLst>
          </p:cNvPr>
          <p:cNvSpPr txBox="1"/>
          <p:nvPr/>
        </p:nvSpPr>
        <p:spPr>
          <a:xfrm>
            <a:off x="9446513" y="2751879"/>
            <a:ext cx="2664296" cy="1295957"/>
          </a:xfrm>
          <a:prstGeom prst="rect">
            <a:avLst/>
          </a:prstGeom>
          <a:noFill/>
        </p:spPr>
        <p:txBody>
          <a:bodyPr wrap="non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Propensity score method</a:t>
            </a:r>
          </a:p>
          <a:p>
            <a:r>
              <a:rPr lang="en-US" dirty="0">
                <a:solidFill>
                  <a:schemeClr val="bg2"/>
                </a:solidFill>
                <a:latin typeface="Arial" panose="020B0604020202020204" pitchFamily="34" charset="0"/>
                <a:cs typeface="Arial" panose="020B0604020202020204" pitchFamily="34" charset="0"/>
              </a:rPr>
              <a:t>(for binary confound) </a:t>
            </a:r>
          </a:p>
          <a:p>
            <a:endParaRPr lang="en-US" dirty="0">
              <a:solidFill>
                <a:schemeClr val="bg2"/>
              </a:solidFill>
              <a:latin typeface="Arial" panose="020B0604020202020204" pitchFamily="34" charset="0"/>
              <a:cs typeface="Arial" panose="020B0604020202020204" pitchFamily="34" charset="0"/>
            </a:endParaRPr>
          </a:p>
          <a:p>
            <a:r>
              <a:rPr lang="en-US" dirty="0">
                <a:solidFill>
                  <a:schemeClr val="bg2"/>
                </a:solidFill>
                <a:latin typeface="Arial" panose="020B0604020202020204" pitchFamily="34" charset="0"/>
                <a:cs typeface="Arial" panose="020B0604020202020204" pitchFamily="34" charset="0"/>
              </a:rPr>
              <a:t>Mixed effect models</a:t>
            </a:r>
          </a:p>
        </p:txBody>
      </p:sp>
      <p:sp>
        <p:nvSpPr>
          <p:cNvPr id="11" name="Freeform: Shape 10">
            <a:extLst>
              <a:ext uri="{FF2B5EF4-FFF2-40B4-BE49-F238E27FC236}">
                <a16:creationId xmlns:a16="http://schemas.microsoft.com/office/drawing/2014/main" id="{9376CC6D-827D-727B-CBA9-22D48C71B613}"/>
              </a:ext>
            </a:extLst>
          </p:cNvPr>
          <p:cNvSpPr/>
          <p:nvPr/>
        </p:nvSpPr>
        <p:spPr>
          <a:xfrm rot="21559481">
            <a:off x="3173062" y="3122888"/>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2" name="Freeform: Shape 11">
            <a:extLst>
              <a:ext uri="{FF2B5EF4-FFF2-40B4-BE49-F238E27FC236}">
                <a16:creationId xmlns:a16="http://schemas.microsoft.com/office/drawing/2014/main" id="{BCE0863A-3533-DB7F-B173-8314EB4CC9C2}"/>
              </a:ext>
            </a:extLst>
          </p:cNvPr>
          <p:cNvSpPr/>
          <p:nvPr/>
        </p:nvSpPr>
        <p:spPr>
          <a:xfrm rot="21559481">
            <a:off x="8318944" y="3200513"/>
            <a:ext cx="585870" cy="456974"/>
          </a:xfrm>
          <a:custGeom>
            <a:avLst/>
            <a:gdLst>
              <a:gd name="connsiteX0" fmla="*/ 0 w 585870"/>
              <a:gd name="connsiteY0" fmla="*/ 91395 h 456974"/>
              <a:gd name="connsiteX1" fmla="*/ 357383 w 585870"/>
              <a:gd name="connsiteY1" fmla="*/ 91395 h 456974"/>
              <a:gd name="connsiteX2" fmla="*/ 357383 w 585870"/>
              <a:gd name="connsiteY2" fmla="*/ 0 h 456974"/>
              <a:gd name="connsiteX3" fmla="*/ 585870 w 585870"/>
              <a:gd name="connsiteY3" fmla="*/ 228487 h 456974"/>
              <a:gd name="connsiteX4" fmla="*/ 357383 w 585870"/>
              <a:gd name="connsiteY4" fmla="*/ 456974 h 456974"/>
              <a:gd name="connsiteX5" fmla="*/ 357383 w 585870"/>
              <a:gd name="connsiteY5" fmla="*/ 365579 h 456974"/>
              <a:gd name="connsiteX6" fmla="*/ 0 w 585870"/>
              <a:gd name="connsiteY6" fmla="*/ 365579 h 456974"/>
              <a:gd name="connsiteX7" fmla="*/ 0 w 585870"/>
              <a:gd name="connsiteY7" fmla="*/ 91395 h 45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70" h="456974">
                <a:moveTo>
                  <a:pt x="0" y="91395"/>
                </a:moveTo>
                <a:lnTo>
                  <a:pt x="357383" y="91395"/>
                </a:lnTo>
                <a:lnTo>
                  <a:pt x="357383" y="0"/>
                </a:lnTo>
                <a:lnTo>
                  <a:pt x="585870" y="228487"/>
                </a:lnTo>
                <a:lnTo>
                  <a:pt x="357383" y="456974"/>
                </a:lnTo>
                <a:lnTo>
                  <a:pt x="357383" y="365579"/>
                </a:lnTo>
                <a:lnTo>
                  <a:pt x="0" y="365579"/>
                </a:lnTo>
                <a:lnTo>
                  <a:pt x="0" y="91395"/>
                </a:lnTo>
                <a:close/>
              </a:path>
            </a:pathLst>
          </a:custGeom>
          <a:solidFill>
            <a:schemeClr val="bg2"/>
          </a:solidFill>
        </p:spPr>
        <p:style>
          <a:lnRef idx="0">
            <a:schemeClr val="accent2">
              <a:shade val="90000"/>
              <a:hueOff val="0"/>
              <a:satOff val="0"/>
              <a:lumOff val="0"/>
              <a:alphaOff val="0"/>
            </a:schemeClr>
          </a:lnRef>
          <a:fillRef idx="1">
            <a:scrgbClr r="0" g="0" b="0"/>
          </a:fillRef>
          <a:effectRef idx="0">
            <a:schemeClr val="accent2">
              <a:shade val="90000"/>
              <a:hueOff val="0"/>
              <a:satOff val="0"/>
              <a:lumOff val="0"/>
              <a:alphaOff val="0"/>
            </a:schemeClr>
          </a:effectRef>
          <a:fontRef idx="minor">
            <a:schemeClr val="lt1"/>
          </a:fontRef>
        </p:style>
        <p:txBody>
          <a:bodyPr spcFirstLastPara="0" vert="horz" wrap="square" lIns="0" tIns="91395" rIns="137091" bIns="91394" numCol="1" spcCol="1270" anchor="ctr" anchorCtr="0">
            <a:noAutofit/>
          </a:bodyPr>
          <a:lstStyle/>
          <a:p>
            <a:pPr marL="0" lvl="0" indent="0" algn="ctr" defTabSz="177800">
              <a:lnSpc>
                <a:spcPct val="90000"/>
              </a:lnSpc>
              <a:spcBef>
                <a:spcPct val="0"/>
              </a:spcBef>
              <a:spcAft>
                <a:spcPct val="35000"/>
              </a:spcAft>
              <a:buNone/>
            </a:pPr>
            <a:endParaRPr lang="en-150" sz="400" kern="1200"/>
          </a:p>
        </p:txBody>
      </p:sp>
      <p:sp>
        <p:nvSpPr>
          <p:cNvPr id="13" name="TextBox 12">
            <a:extLst>
              <a:ext uri="{FF2B5EF4-FFF2-40B4-BE49-F238E27FC236}">
                <a16:creationId xmlns:a16="http://schemas.microsoft.com/office/drawing/2014/main" id="{CAF0ECDD-7332-E7B0-AE42-BCF335A32B9A}"/>
              </a:ext>
            </a:extLst>
          </p:cNvPr>
          <p:cNvSpPr txBox="1"/>
          <p:nvPr/>
        </p:nvSpPr>
        <p:spPr>
          <a:xfrm>
            <a:off x="336509" y="5247796"/>
            <a:ext cx="3977791" cy="660650"/>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Causal structure learning for potential </a:t>
            </a:r>
          </a:p>
          <a:p>
            <a:pPr algn="ctr"/>
            <a:r>
              <a:rPr lang="en-US" dirty="0">
                <a:solidFill>
                  <a:schemeClr val="bg2"/>
                </a:solidFill>
                <a:latin typeface="Arial" panose="020B0604020202020204" pitchFamily="34" charset="0"/>
                <a:cs typeface="Arial" panose="020B0604020202020204" pitchFamily="34" charset="0"/>
              </a:rPr>
              <a:t>causal relationship </a:t>
            </a:r>
          </a:p>
        </p:txBody>
      </p:sp>
      <p:sp>
        <p:nvSpPr>
          <p:cNvPr id="14" name="TextBox 13">
            <a:extLst>
              <a:ext uri="{FF2B5EF4-FFF2-40B4-BE49-F238E27FC236}">
                <a16:creationId xmlns:a16="http://schemas.microsoft.com/office/drawing/2014/main" id="{4486A44E-EE79-877C-9C93-1BA1CE6A22F8}"/>
              </a:ext>
            </a:extLst>
          </p:cNvPr>
          <p:cNvSpPr txBox="1"/>
          <p:nvPr/>
        </p:nvSpPr>
        <p:spPr>
          <a:xfrm>
            <a:off x="4413291" y="4184932"/>
            <a:ext cx="3211146" cy="55629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Backdoor/b adjustment criteria</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338E015-FC7C-1552-16EB-EF986DAD8530}"/>
              </a:ext>
            </a:extLst>
          </p:cNvPr>
          <p:cNvSpPr txBox="1"/>
          <p:nvPr/>
        </p:nvSpPr>
        <p:spPr>
          <a:xfrm>
            <a:off x="9566176" y="4409934"/>
            <a:ext cx="2246510" cy="760606"/>
          </a:xfrm>
          <a:prstGeom prst="rect">
            <a:avLst/>
          </a:prstGeom>
          <a:noFill/>
        </p:spPr>
        <p:txBody>
          <a:bodyPr wrap="none" lIns="108000" tIns="108000" rIns="108000" bIns="108000" rtlCol="0">
            <a:noAutofit/>
          </a:bodyPr>
          <a:lstStyle/>
          <a:p>
            <a:pPr algn="ctr"/>
            <a:r>
              <a:rPr lang="en-US" dirty="0">
                <a:solidFill>
                  <a:schemeClr val="bg2"/>
                </a:solidFill>
                <a:latin typeface="Arial" panose="020B0604020202020204" pitchFamily="34" charset="0"/>
                <a:cs typeface="Arial" panose="020B0604020202020204" pitchFamily="34" charset="0"/>
              </a:rPr>
              <a:t>Validate the causal</a:t>
            </a:r>
          </a:p>
          <a:p>
            <a:pPr algn="ctr"/>
            <a:r>
              <a:rPr lang="en-US" dirty="0">
                <a:solidFill>
                  <a:schemeClr val="bg2"/>
                </a:solidFill>
                <a:latin typeface="Arial" panose="020B0604020202020204" pitchFamily="34" charset="0"/>
                <a:cs typeface="Arial" panose="020B0604020202020204" pitchFamily="34" charset="0"/>
              </a:rPr>
              <a:t> relationship</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9063420-27D1-2F3E-4300-D22C47A2F1C9}"/>
              </a:ext>
            </a:extLst>
          </p:cNvPr>
          <p:cNvSpPr txBox="1"/>
          <p:nvPr/>
        </p:nvSpPr>
        <p:spPr>
          <a:xfrm>
            <a:off x="5594350" y="5730704"/>
            <a:ext cx="6516459" cy="760607"/>
          </a:xfrm>
          <a:prstGeom prst="rect">
            <a:avLst/>
          </a:prstGeom>
          <a:noFill/>
        </p:spPr>
        <p:txBody>
          <a:bodyPr wrap="none" lIns="108000" tIns="108000" rIns="108000" bIns="108000" rtlCol="0">
            <a:noAutofit/>
          </a:bodyPr>
          <a:lstStyle/>
          <a:p>
            <a:pPr algn="ctr"/>
            <a:r>
              <a:rPr lang="en-US" dirty="0">
                <a:solidFill>
                  <a:srgbClr val="FF0000"/>
                </a:solidFill>
                <a:latin typeface="Arial" panose="020B0604020202020204" pitchFamily="34" charset="0"/>
                <a:cs typeface="Arial" panose="020B0604020202020204" pitchFamily="34" charset="0"/>
              </a:rPr>
              <a:t>Causal structure learning &amp; causal inference on different dataset</a:t>
            </a:r>
          </a:p>
          <a:p>
            <a:pPr algn="ctr"/>
            <a:r>
              <a:rPr lang="en-US" dirty="0">
                <a:solidFill>
                  <a:srgbClr val="FF0000"/>
                </a:solidFill>
                <a:latin typeface="Arial" panose="020B0604020202020204" pitchFamily="34" charset="0"/>
                <a:cs typeface="Arial" panose="020B0604020202020204" pitchFamily="34" charset="0"/>
              </a:rPr>
              <a:t>Cross validation as an alternative  </a:t>
            </a:r>
          </a:p>
          <a:p>
            <a:pPr algn="ctr"/>
            <a:endParaRPr lang="en-US" dirty="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32A341B-F24B-EA63-BACE-9C5BFD0C27BE}"/>
              </a:ext>
            </a:extLst>
          </p:cNvPr>
          <p:cNvSpPr txBox="1"/>
          <p:nvPr/>
        </p:nvSpPr>
        <p:spPr>
          <a:xfrm>
            <a:off x="363699" y="872509"/>
            <a:ext cx="8543788" cy="660651"/>
          </a:xfrm>
          <a:prstGeom prst="rect">
            <a:avLst/>
          </a:prstGeom>
          <a:noFill/>
        </p:spPr>
        <p:txBody>
          <a:bodyPr wrap="none" lIns="108000" tIns="108000" rIns="108000" bIns="108000" rtlCol="0">
            <a:noAutofit/>
          </a:bodyPr>
          <a:lstStyle/>
          <a:p>
            <a:pPr>
              <a:lnSpc>
                <a:spcPct val="150000"/>
              </a:lnSpc>
            </a:pPr>
            <a:r>
              <a:rPr lang="en-US" altLang="zh-CN" sz="2000" dirty="0">
                <a:solidFill>
                  <a:schemeClr val="bg2"/>
                </a:solidFill>
                <a:latin typeface="Arial" panose="020B0604020202020204" pitchFamily="34" charset="0"/>
                <a:ea typeface="等线" panose="02010600030101010101" pitchFamily="2" charset="-122"/>
              </a:rPr>
              <a:t>a). </a:t>
            </a:r>
            <a:r>
              <a:rPr lang="en-US" altLang="zh-CN" sz="2000" dirty="0">
                <a:solidFill>
                  <a:schemeClr val="bg2">
                    <a:lumMod val="90000"/>
                    <a:lumOff val="10000"/>
                  </a:schemeClr>
                </a:solidFill>
                <a:latin typeface="Arial" panose="020B0604020202020204" pitchFamily="34" charset="0"/>
                <a:ea typeface="等线" panose="02010600030101010101" pitchFamily="2" charset="-122"/>
              </a:rPr>
              <a:t>Selection of appropriate digital monitors for large quantitative studies.</a:t>
            </a:r>
            <a:endParaRPr lang="en-US" altLang="zh-CN" sz="2000" dirty="0">
              <a:solidFill>
                <a:schemeClr val="bg2">
                  <a:lumMod val="90000"/>
                  <a:lumOff val="10000"/>
                </a:schemeClr>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59870364"/>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Presentatie13" id="{780304BA-CDCD-8844-8E6E-7902A21ADE0E}" vid="{D3F50A02-835A-6D46-A99D-9C469D429050}"/>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16-9-windows-en-met-slidenr</Template>
  <TotalTime>16993</TotalTime>
  <Words>8621</Words>
  <Application>Microsoft Office PowerPoint</Application>
  <PresentationFormat>Custom</PresentationFormat>
  <Paragraphs>1137</Paragraphs>
  <Slides>76</Slides>
  <Notes>70</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76</vt:i4>
      </vt:variant>
    </vt:vector>
  </HeadingPairs>
  <TitlesOfParts>
    <vt:vector size="94" baseType="lpstr">
      <vt:lpstr>AdvPSA88A</vt:lpstr>
      <vt:lpstr>Minion</vt:lpstr>
      <vt:lpstr>PalatinoLinotype</vt:lpstr>
      <vt:lpstr>TimesNewRomanPSMT</vt:lpstr>
      <vt:lpstr>URWPalladioL-Roma</vt:lpstr>
      <vt:lpstr>var(--fontFamilyBase)</vt:lpstr>
      <vt:lpstr>Aptos</vt:lpstr>
      <vt:lpstr>Aptos Serif</vt:lpstr>
      <vt:lpstr>Arial</vt:lpstr>
      <vt:lpstr>Blackoak Std</vt:lpstr>
      <vt:lpstr>Calibri</vt:lpstr>
      <vt:lpstr>Cambria Math</vt:lpstr>
      <vt:lpstr>Georgia</vt:lpstr>
      <vt:lpstr>MinionPro-Regular</vt:lpstr>
      <vt:lpstr>Segoe UI</vt:lpstr>
      <vt:lpstr>Times New Roman</vt:lpstr>
      <vt:lpstr>Wingdings</vt:lpstr>
      <vt:lpstr>Corporate template-set Universiteit Leiden</vt:lpstr>
      <vt:lpstr>Master Thesis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Thank you for your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vt:lpstr>
      <vt:lpstr>Can we study the word relationships learned by a NN network instead?</vt:lpstr>
      <vt:lpstr>Which NN  to study? &gt; BERT</vt:lpstr>
      <vt:lpstr>How the BERT model is trained </vt:lpstr>
      <vt:lpstr>PowerPoint Presentation</vt:lpstr>
      <vt:lpstr>How to compare the representation of words between NN and human brain</vt:lpstr>
      <vt:lpstr>Check consistency between NN and human brain</vt:lpstr>
      <vt:lpstr>Check the words summarized from Check the words summarized from (Bürki et al., 2020) to verify the organization of words from sematic category;</vt:lpstr>
      <vt:lpstr>b. Check the words obtained from (De Zubicaray et al., 2018; Gauvin et al., 2019; Wang et al., 2024) to verify the organization of words from sematic features;  c. Check the prediction values of contextual embeddings in the naming latencies and naming accuracies. </vt:lpstr>
      <vt:lpstr>Thanks for your attention!</vt:lpstr>
      <vt:lpstr>PowerPoint Presentation</vt:lpstr>
      <vt:lpstr>To be-verified criteria for the potential alternative </vt:lpstr>
      <vt:lpstr>To be-verified criteria for the potential alternative </vt:lpstr>
      <vt:lpstr>PowerPoint Presentation</vt:lpstr>
      <vt:lpstr>PowerPoint Presentation</vt:lpstr>
      <vt:lpstr>How to compare the representation of words between NN and human brain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Yu-fang Wang</dc:creator>
  <cp:lastModifiedBy>Yu-fang Wang</cp:lastModifiedBy>
  <cp:revision>308</cp:revision>
  <cp:lastPrinted>2018-11-27T09:56:33Z</cp:lastPrinted>
  <dcterms:created xsi:type="dcterms:W3CDTF">2022-05-04T11:17:38Z</dcterms:created>
  <dcterms:modified xsi:type="dcterms:W3CDTF">2025-02-11T20:11:33Z</dcterms:modified>
</cp:coreProperties>
</file>